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23.xml" ContentType="application/vnd.openxmlformats-officedocument.presentationml.tags+xml"/>
  <Override PartName="/ppt/tags/tag1.xml" ContentType="application/vnd.openxmlformats-officedocument.presentationml.tags+xml"/>
  <Override PartName="/ppt/tags/tag24.xml" ContentType="application/vnd.openxmlformats-officedocument.presentationml.tags+xml"/>
  <Override PartName="/ppt/tags/tag19.xml" ContentType="application/vnd.openxmlformats-officedocument.presentationml.tags+xml"/>
  <Override PartName="/ppt/tags/tag25.xml" ContentType="application/vnd.openxmlformats-officedocument.presentationml.tags+xml"/>
  <Override PartName="/ppt/tags/tag27.xml" ContentType="application/vnd.openxmlformats-officedocument.presentationml.tags+xml"/>
  <Override PartName="/ppt/tags/tag22.xml" ContentType="application/vnd.openxmlformats-officedocument.presentationml.tags+xml"/>
  <Override PartName="/ppt/tags/tag18.xml" ContentType="application/vnd.openxmlformats-officedocument.presentationml.tags+xml"/>
  <Override PartName="/ppt/tags/tag28.xml" ContentType="application/vnd.openxmlformats-officedocument.presentationml.tags+xml"/>
  <Override PartName="/ppt/tags/tag17.xml" ContentType="application/vnd.openxmlformats-officedocument.presentationml.tags+xml"/>
  <Override PartName="/ppt/tags/tag29.xml" ContentType="application/vnd.openxmlformats-officedocument.presentationml.tags+xml"/>
  <Override PartName="/ppt/tags/tag21.xml" ContentType="application/vnd.openxmlformats-officedocument.presentationml.tags+xml"/>
  <Override PartName="/ppt/tags/tag16.xml" ContentType="application/vnd.openxmlformats-officedocument.presentationml.tags+xml"/>
  <Override PartName="/ppt/tags/tag20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7" r:id="rId2"/>
    <p:sldId id="257" r:id="rId3"/>
    <p:sldId id="258" r:id="rId4"/>
    <p:sldId id="271" r:id="rId5"/>
    <p:sldId id="280" r:id="rId6"/>
    <p:sldId id="281" r:id="rId7"/>
    <p:sldId id="263" r:id="rId8"/>
    <p:sldId id="279" r:id="rId9"/>
    <p:sldId id="270" r:id="rId10"/>
    <p:sldId id="283" r:id="rId11"/>
    <p:sldId id="284" r:id="rId12"/>
    <p:sldId id="285" r:id="rId13"/>
    <p:sldId id="282" r:id="rId14"/>
    <p:sldId id="265" r:id="rId15"/>
    <p:sldId id="286" r:id="rId16"/>
    <p:sldId id="287" r:id="rId17"/>
    <p:sldId id="269" r:id="rId18"/>
    <p:sldId id="288" r:id="rId19"/>
    <p:sldId id="273" r:id="rId20"/>
    <p:sldId id="289" r:id="rId21"/>
    <p:sldId id="268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6D345D-5D8D-DD32-9A64-E2E6B2988DCE}" name="José Antonio Ramo Claver" initials="JR" userId="17ea5d249a2e55f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CF1"/>
    <a:srgbClr val="DAF3D0"/>
    <a:srgbClr val="DCEAF7"/>
    <a:srgbClr val="FBE7E4"/>
    <a:srgbClr val="EB3E46"/>
    <a:srgbClr val="E21A23"/>
    <a:srgbClr val="06235B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AF459E-1AF5-D34B-B0DF-7BCFD75B7503}" v="513" dt="2026-03-06T12:21:00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 autoAdjust="0"/>
    <p:restoredTop sz="88636"/>
  </p:normalViewPr>
  <p:slideViewPr>
    <p:cSldViewPr snapToGrid="0" showGuides="1">
      <p:cViewPr varScale="1">
        <p:scale>
          <a:sx n="77" d="100"/>
          <a:sy n="77" d="100"/>
        </p:scale>
        <p:origin x="1176" y="78"/>
      </p:cViewPr>
      <p:guideLst>
        <p:guide orient="horz" pos="2183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11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089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94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64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presentación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" y="270025"/>
            <a:ext cx="12189631" cy="6858000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036430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5" y="261058"/>
            <a:ext cx="121896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65342" y="439271"/>
            <a:ext cx="2079812" cy="6221505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08848" y="439271"/>
            <a:ext cx="8256494" cy="622150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78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0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0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6" Type="http://schemas.openxmlformats.org/officeDocument/2006/relationships/image" Target="../media/image3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15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4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6" Type="http://schemas.openxmlformats.org/officeDocument/2006/relationships/image" Target="../media/image50.sv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15.svg"/><Relationship Id="rId4" Type="http://schemas.openxmlformats.org/officeDocument/2006/relationships/image" Target="../media/image48.sv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5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6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5.sv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15.sv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924"/>
            <a:ext cx="9144000" cy="1144513"/>
          </a:xfrm>
        </p:spPr>
        <p:txBody>
          <a:bodyPr/>
          <a:lstStyle/>
          <a:p>
            <a:pPr algn="l"/>
            <a:r>
              <a:rPr lang="es-ES" dirty="0"/>
              <a:t>Economía: la ciencia de las decisiones</a:t>
            </a:r>
            <a:endParaRPr lang="en-US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1824187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latin typeface="Proxima Nova Semibold" panose="02000506030000020004" pitchFamily="50" charset="0"/>
              </a:rPr>
              <a:t>Unidad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0020E-093C-4EBC-5D18-AA09903F1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9056"/>
            <a:ext cx="6400801" cy="1655762"/>
          </a:xfrm>
        </p:spPr>
        <p:txBody>
          <a:bodyPr/>
          <a:lstStyle/>
          <a:p>
            <a:pPr algn="l"/>
            <a:r>
              <a:rPr lang="en-US" sz="3000" dirty="0">
                <a:latin typeface="Proxima Nova" panose="02000506030000020004" pitchFamily="2" charset="0"/>
              </a:rPr>
              <a:t>Economía</a:t>
            </a:r>
            <a:br>
              <a:rPr lang="en-US" sz="3000" dirty="0">
                <a:latin typeface="Proxima Nova" panose="02000506030000020004" pitchFamily="2" charset="0"/>
              </a:rPr>
            </a:br>
            <a:r>
              <a:rPr lang="en-US" sz="3000" dirty="0">
                <a:latin typeface="Proxima Nova" panose="02000506030000020004" pitchFamily="2" charset="0"/>
              </a:rPr>
              <a:t>1º </a:t>
            </a:r>
            <a:r>
              <a:rPr lang="en-US" sz="3000" dirty="0" err="1">
                <a:latin typeface="Proxima Nova" panose="02000506030000020004" pitchFamily="2" charset="0"/>
              </a:rPr>
              <a:t>Bachillerato</a:t>
            </a:r>
            <a:endParaRPr lang="en-US" sz="3000" dirty="0">
              <a:latin typeface="Proxima Nova" panose="0200050603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7A089-2010-78A9-0088-E2729C085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834" y="3127248"/>
            <a:ext cx="3394603" cy="224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38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6CE01-6A52-CD27-B135-E6DF468ED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DC3FA6D0-06FC-0266-D67D-B0DA1FC0C904}"/>
              </a:ext>
            </a:extLst>
          </p:cNvPr>
          <p:cNvSpPr txBox="1"/>
          <p:nvPr/>
        </p:nvSpPr>
        <p:spPr>
          <a:xfrm>
            <a:off x="1979324" y="872758"/>
            <a:ext cx="710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Proxima Nova" panose="02000506030000020004" pitchFamily="2" charset="0"/>
            </a:endParaRPr>
          </a:p>
          <a:p>
            <a:r>
              <a:rPr lang="en-US" sz="2400" b="1" dirty="0" err="1">
                <a:latin typeface="Proxima Nova" panose="02000506030000020004" pitchFamily="2" charset="0"/>
              </a:rPr>
              <a:t>Análisis</a:t>
            </a:r>
            <a:r>
              <a:rPr lang="en-US" sz="2400" b="1" dirty="0">
                <a:latin typeface="Proxima Nova" panose="02000506030000020004" pitchFamily="2" charset="0"/>
              </a:rPr>
              <a:t> marginal e </a:t>
            </a:r>
            <a:r>
              <a:rPr lang="en-US" sz="2400" b="1" dirty="0" err="1">
                <a:latin typeface="Proxima Nova" panose="02000506030000020004" pitchFamily="2" charset="0"/>
              </a:rPr>
              <a:t>incentivos</a:t>
            </a:r>
            <a:endParaRPr lang="en-US" sz="2400" b="1" dirty="0">
              <a:latin typeface="Proxima Nova" panose="02000506030000020004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88E025-FB70-B310-5663-84BA9CA73EA4}"/>
              </a:ext>
            </a:extLst>
          </p:cNvPr>
          <p:cNvSpPr txBox="1"/>
          <p:nvPr/>
        </p:nvSpPr>
        <p:spPr>
          <a:xfrm>
            <a:off x="6059488" y="3165839"/>
            <a:ext cx="3342420" cy="160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El </a:t>
            </a:r>
            <a:r>
              <a:rPr lang="en-US" b="1" dirty="0" err="1">
                <a:solidFill>
                  <a:srgbClr val="FF0000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incentivo</a:t>
            </a:r>
            <a:r>
              <a:rPr lang="en-US" b="1" dirty="0">
                <a:solidFill>
                  <a:srgbClr val="FF0000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es a</a:t>
            </a:r>
            <a:r>
              <a:rPr lang="es-ES" dirty="0" err="1">
                <a:latin typeface="Proxima Nova" panose="02000506030000020004" pitchFamily="2" charset="0"/>
                <a:cs typeface="Times New Roman" panose="02020603050405020304" pitchFamily="18" charset="0"/>
              </a:rPr>
              <a:t>quello</a:t>
            </a:r>
            <a:r>
              <a:rPr lang="es-ES" dirty="0">
                <a:latin typeface="Proxima Nova" panose="02000506030000020004" pitchFamily="2" charset="0"/>
                <a:cs typeface="Times New Roman" panose="02020603050405020304" pitchFamily="18" charset="0"/>
              </a:rPr>
              <a:t> que induce a las personas a actuar, pudiendo ser una recompensa o un castigo. </a:t>
            </a:r>
          </a:p>
          <a:p>
            <a:pPr lvl="0">
              <a:spcAft>
                <a:spcPts val="1000"/>
              </a:spcAft>
            </a:pPr>
            <a:endParaRPr lang="es-ES" sz="18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BB94C2-C6C2-9D6A-4E8F-FA46FBB765D3}"/>
              </a:ext>
            </a:extLst>
          </p:cNvPr>
          <p:cNvSpPr txBox="1"/>
          <p:nvPr/>
        </p:nvSpPr>
        <p:spPr>
          <a:xfrm>
            <a:off x="9540055" y="1628810"/>
            <a:ext cx="21693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  <a:latin typeface="Proxima Nova" panose="0200050603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300" b="1" dirty="0">
                <a:solidFill>
                  <a:schemeClr val="bg1"/>
                </a:solidFill>
                <a:latin typeface="Proxima Nova" panose="02000506030000020004" pitchFamily="2" charset="0"/>
              </a:rPr>
              <a:t>Análisis marginal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  <a:latin typeface="Proxima Nova" panose="0200050603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atin typeface="Proxima Nova" panose="02000506030000020004" pitchFamily="2" charset="0"/>
              </a:rPr>
              <a:t>Sopesa los costes y beneficios adicionales de una elección ya tomada. </a:t>
            </a:r>
            <a:endParaRPr lang="en-US" dirty="0">
              <a:latin typeface="Proxima Nova" panose="02000506030000020004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F9F2EF5-A680-1ECE-51F9-A479DE34D0B9}"/>
              </a:ext>
            </a:extLst>
          </p:cNvPr>
          <p:cNvSpPr txBox="1"/>
          <p:nvPr/>
        </p:nvSpPr>
        <p:spPr>
          <a:xfrm>
            <a:off x="1683657" y="1817242"/>
            <a:ext cx="7529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Las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decisiones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se toman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comparando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costes</a:t>
            </a:r>
            <a:r>
              <a:rPr lang="en-US" sz="18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y </a:t>
            </a:r>
            <a:r>
              <a:rPr lang="en-US" sz="1800" b="1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beneficios</a:t>
            </a:r>
            <a:r>
              <a:rPr lang="en-US" sz="18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contexto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dado. Si las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circunstancias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cambian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las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decisiones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también lo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hacen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dirty="0">
              <a:latin typeface="Proxima Nova" panose="02000506030000020004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973BC3-B42A-598B-EA70-5B79A7A664E8}"/>
              </a:ext>
            </a:extLst>
          </p:cNvPr>
          <p:cNvSpPr txBox="1"/>
          <p:nvPr/>
        </p:nvSpPr>
        <p:spPr>
          <a:xfrm>
            <a:off x="1683657" y="5159965"/>
            <a:ext cx="7176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El </a:t>
            </a:r>
            <a:r>
              <a:rPr lang="en-US" b="1" dirty="0" err="1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logro</a:t>
            </a:r>
            <a:r>
              <a:rPr lang="en-US" b="1" dirty="0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beneficios</a:t>
            </a:r>
            <a:r>
              <a:rPr lang="en-US" b="1" dirty="0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es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incentivo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detrás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la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mayoría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actividades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empresariales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dirty="0">
              <a:latin typeface="Proxima Nova" panose="02000506030000020004" pitchFamily="2" charset="0"/>
            </a:endParaRPr>
          </a:p>
        </p:txBody>
      </p:sp>
      <p:pic>
        <p:nvPicPr>
          <p:cNvPr id="5" name="Gráfico 4" descr="Bombilla y lápiz contorno">
            <a:extLst>
              <a:ext uri="{FF2B5EF4-FFF2-40B4-BE49-F238E27FC236}">
                <a16:creationId xmlns:a16="http://schemas.microsoft.com/office/drawing/2014/main" id="{D580AC9F-E92A-6AA1-001E-93CAF5270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pic>
        <p:nvPicPr>
          <p:cNvPr id="8" name="Gráfico 7" descr="Piezas de ajedrez con relleno sólido">
            <a:extLst>
              <a:ext uri="{FF2B5EF4-FFF2-40B4-BE49-F238E27FC236}">
                <a16:creationId xmlns:a16="http://schemas.microsoft.com/office/drawing/2014/main" id="{B2812C1A-0B8B-E44F-F08E-1576BE195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0809" y="2281452"/>
            <a:ext cx="3060634" cy="306063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9E7B515-C6F5-5ABC-C3F6-BECFB27FF8F8}"/>
              </a:ext>
            </a:extLst>
          </p:cNvPr>
          <p:cNvSpPr txBox="1"/>
          <p:nvPr/>
        </p:nvSpPr>
        <p:spPr>
          <a:xfrm>
            <a:off x="482602" y="3131785"/>
            <a:ext cx="3168667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El </a:t>
            </a:r>
            <a:r>
              <a:rPr lang="en-US" b="1" dirty="0" err="1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análisis</a:t>
            </a:r>
            <a:r>
              <a:rPr lang="en-US" b="1" dirty="0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 marginal 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se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aplica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decisiones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"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afinar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"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elección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no de "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todo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o nada",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analizando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cambios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ante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pequeñas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variaciones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1000"/>
              </a:spcAft>
            </a:pPr>
            <a:endParaRPr lang="es-ES" sz="18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70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25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DE56-170C-E97C-1EB0-BB27138A6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 descr="Bombilla y lápiz contorno">
            <a:extLst>
              <a:ext uri="{FF2B5EF4-FFF2-40B4-BE49-F238E27FC236}">
                <a16:creationId xmlns:a16="http://schemas.microsoft.com/office/drawing/2014/main" id="{08AAD091-C555-82B7-94BA-8A47FAEC7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1B03A-411B-B741-67D0-20D657ADD8BB}"/>
              </a:ext>
            </a:extLst>
          </p:cNvPr>
          <p:cNvSpPr txBox="1"/>
          <p:nvPr/>
        </p:nvSpPr>
        <p:spPr>
          <a:xfrm>
            <a:off x="1701937" y="984202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Eficiencia y Equidad</a:t>
            </a:r>
            <a:endParaRPr lang="en-US" sz="2400" b="1" dirty="0"/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id="{A6794582-1C4D-EAE7-2E49-82307A0994C2}"/>
              </a:ext>
            </a:extLst>
          </p:cNvPr>
          <p:cNvSpPr txBox="1"/>
          <p:nvPr/>
        </p:nvSpPr>
        <p:spPr>
          <a:xfrm>
            <a:off x="1701937" y="5034399"/>
            <a:ext cx="7393097" cy="87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dirty="0"/>
              <a:t>Los </a:t>
            </a:r>
            <a:r>
              <a:rPr lang="es-ES" b="1" dirty="0">
                <a:solidFill>
                  <a:srgbClr val="FF0000"/>
                </a:solidFill>
              </a:rPr>
              <a:t>Incentivos Perversos</a:t>
            </a:r>
            <a:r>
              <a:rPr lang="es-ES" dirty="0"/>
              <a:t> pueden generar consecuencias negativas.</a:t>
            </a:r>
          </a:p>
          <a:p>
            <a:pPr lvl="0">
              <a:lnSpc>
                <a:spcPct val="150000"/>
              </a:lnSpc>
              <a:defRPr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90C7C5-5C6A-A3BF-3BCD-F38347DCCB24}"/>
              </a:ext>
            </a:extLst>
          </p:cNvPr>
          <p:cNvSpPr txBox="1"/>
          <p:nvPr/>
        </p:nvSpPr>
        <p:spPr>
          <a:xfrm>
            <a:off x="9540055" y="1628810"/>
            <a:ext cx="216934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300" b="1" dirty="0">
                <a:solidFill>
                  <a:schemeClr val="bg1"/>
                </a:solidFill>
              </a:rPr>
              <a:t>Dilema social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Elegir entre ser más eficiente o más equitativa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7A0E96-3FEF-44FE-D431-D0796A3F16AE}"/>
              </a:ext>
            </a:extLst>
          </p:cNvPr>
          <p:cNvSpPr txBox="1"/>
          <p:nvPr/>
        </p:nvSpPr>
        <p:spPr>
          <a:xfrm>
            <a:off x="1701937" y="2095367"/>
            <a:ext cx="2014895" cy="2163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Eficiencia</a:t>
            </a:r>
            <a:br>
              <a:rPr lang="es-ES" sz="2000" b="1" dirty="0">
                <a:solidFill>
                  <a:srgbClr val="FF0000"/>
                </a:solidFill>
              </a:rPr>
            </a:br>
            <a:r>
              <a:rPr lang="es-ES" dirty="0"/>
              <a:t>Mejor aprovechamiento de los recursos disponibles.</a:t>
            </a:r>
          </a:p>
        </p:txBody>
      </p:sp>
      <p:sp>
        <p:nvSpPr>
          <p:cNvPr id="2" name="CuadroTexto 10">
            <a:extLst>
              <a:ext uri="{FF2B5EF4-FFF2-40B4-BE49-F238E27FC236}">
                <a16:creationId xmlns:a16="http://schemas.microsoft.com/office/drawing/2014/main" id="{285026A5-060A-4056-B832-0CAAD28FDA10}"/>
              </a:ext>
            </a:extLst>
          </p:cNvPr>
          <p:cNvSpPr txBox="1"/>
          <p:nvPr/>
        </p:nvSpPr>
        <p:spPr>
          <a:xfrm>
            <a:off x="6861636" y="2095367"/>
            <a:ext cx="2359623" cy="174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Equidad</a:t>
            </a:r>
            <a:br>
              <a:rPr lang="es-ES" sz="2000" b="1" dirty="0">
                <a:solidFill>
                  <a:srgbClr val="FF0000"/>
                </a:solidFill>
              </a:rPr>
            </a:br>
            <a:r>
              <a:rPr lang="es-ES" dirty="0"/>
              <a:t>Distribución igualitaria de los recursos.</a:t>
            </a:r>
          </a:p>
        </p:txBody>
      </p:sp>
      <p:pic>
        <p:nvPicPr>
          <p:cNvPr id="6" name="Gráfico 5" descr="Balanza de la justicia con relleno sólido">
            <a:extLst>
              <a:ext uri="{FF2B5EF4-FFF2-40B4-BE49-F238E27FC236}">
                <a16:creationId xmlns:a16="http://schemas.microsoft.com/office/drawing/2014/main" id="{6C8E8940-601C-F35F-1E83-D92046FA4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6832" y="1720621"/>
            <a:ext cx="3039024" cy="3039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30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269F3-D77B-B2B3-863A-22427CC65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 descr="Bombilla y lápiz contorno">
            <a:extLst>
              <a:ext uri="{FF2B5EF4-FFF2-40B4-BE49-F238E27FC236}">
                <a16:creationId xmlns:a16="http://schemas.microsoft.com/office/drawing/2014/main" id="{24500952-D26A-E828-83F6-862DC19DC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5C8DE4-5411-F2C3-2543-D2A900CE5F6C}"/>
              </a:ext>
            </a:extLst>
          </p:cNvPr>
          <p:cNvSpPr txBox="1"/>
          <p:nvPr/>
        </p:nvSpPr>
        <p:spPr>
          <a:xfrm>
            <a:off x="1701937" y="984202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Grupos de decisores (agentes económicos)</a:t>
            </a:r>
            <a:endParaRPr lang="en-U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1CC25D-E28C-2562-176C-5284737F65BE}"/>
              </a:ext>
            </a:extLst>
          </p:cNvPr>
          <p:cNvSpPr txBox="1"/>
          <p:nvPr/>
        </p:nvSpPr>
        <p:spPr>
          <a:xfrm>
            <a:off x="9540055" y="1628810"/>
            <a:ext cx="21693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300" b="1" dirty="0">
                <a:solidFill>
                  <a:schemeClr val="bg1"/>
                </a:solidFill>
              </a:rPr>
              <a:t>Agentes económicos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Son los responsables de elegir y tomar millones de decisiones diarias</a:t>
            </a:r>
            <a:endParaRPr lang="en-US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FCAF02B-EFDB-A9C9-E0AA-C7627C04EBF5}"/>
              </a:ext>
            </a:extLst>
          </p:cNvPr>
          <p:cNvGrpSpPr/>
          <p:nvPr/>
        </p:nvGrpSpPr>
        <p:grpSpPr>
          <a:xfrm>
            <a:off x="6581916" y="2758583"/>
            <a:ext cx="2599680" cy="2688256"/>
            <a:chOff x="4428126" y="2962760"/>
            <a:chExt cx="2599680" cy="2688256"/>
          </a:xfrm>
        </p:grpSpPr>
        <p:sp>
          <p:nvSpPr>
            <p:cNvPr id="12" name="TextBox 46">
              <a:extLst>
                <a:ext uri="{FF2B5EF4-FFF2-40B4-BE49-F238E27FC236}">
                  <a16:creationId xmlns:a16="http://schemas.microsoft.com/office/drawing/2014/main" id="{8D6E0937-4845-CE3B-75DB-0F5C222E46D6}"/>
                </a:ext>
              </a:extLst>
            </p:cNvPr>
            <p:cNvSpPr txBox="1"/>
            <p:nvPr/>
          </p:nvSpPr>
          <p:spPr>
            <a:xfrm>
              <a:off x="4428126" y="4501983"/>
              <a:ext cx="2599680" cy="11490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113" lvl="1" algn="ctr">
                <a:spcAft>
                  <a:spcPts val="1000"/>
                </a:spcAft>
              </a:pPr>
              <a:r>
                <a:rPr lang="es-ES" sz="2000" b="1" dirty="0">
                  <a:solidFill>
                    <a:srgbClr val="FF0000"/>
                  </a:solidFill>
                </a:rPr>
                <a:t>Empresas</a:t>
              </a:r>
            </a:p>
            <a:p>
              <a:pPr marL="11113" lvl="1" algn="ctr">
                <a:spcAft>
                  <a:spcPts val="1000"/>
                </a:spcAft>
              </a:pPr>
              <a:r>
                <a:rPr lang="es-ES" sz="1600" dirty="0"/>
                <a:t>Productores</a:t>
              </a:r>
            </a:p>
            <a:p>
              <a:pPr lvl="1" algn="ctr">
                <a:spcAft>
                  <a:spcPts val="1000"/>
                </a:spcAft>
              </a:pPr>
              <a:endParaRPr lang="es-ES" sz="1600" dirty="0"/>
            </a:p>
          </p:txBody>
        </p:sp>
        <p:pic>
          <p:nvPicPr>
            <p:cNvPr id="15" name="Gráfico 14" descr="Fábrica con relleno sólido">
              <a:extLst>
                <a:ext uri="{FF2B5EF4-FFF2-40B4-BE49-F238E27FC236}">
                  <a16:creationId xmlns:a16="http://schemas.microsoft.com/office/drawing/2014/main" id="{77E62282-DA4F-A3C7-7683-C87487479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62248" y="2962760"/>
              <a:ext cx="1792454" cy="1792454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E9881AB-D0B9-BBDA-F56F-0C1B15BA8099}"/>
              </a:ext>
            </a:extLst>
          </p:cNvPr>
          <p:cNvGrpSpPr/>
          <p:nvPr/>
        </p:nvGrpSpPr>
        <p:grpSpPr>
          <a:xfrm>
            <a:off x="3192248" y="1698191"/>
            <a:ext cx="3264752" cy="2633894"/>
            <a:chOff x="3777285" y="2854390"/>
            <a:chExt cx="3264752" cy="2633894"/>
          </a:xfrm>
        </p:grpSpPr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23143A3A-E56A-251F-E528-00CBA6E58D11}"/>
                </a:ext>
              </a:extLst>
            </p:cNvPr>
            <p:cNvSpPr txBox="1"/>
            <p:nvPr/>
          </p:nvSpPr>
          <p:spPr>
            <a:xfrm>
              <a:off x="3777285" y="4467492"/>
              <a:ext cx="3264752" cy="1020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>
                <a:spcAft>
                  <a:spcPts val="1000"/>
                </a:spcAft>
              </a:pPr>
              <a:r>
                <a:rPr lang="es-ES" sz="2000" b="1" dirty="0">
                  <a:solidFill>
                    <a:srgbClr val="FF0000"/>
                  </a:solidFill>
                </a:rPr>
                <a:t>Sector público</a:t>
              </a:r>
            </a:p>
            <a:p>
              <a:pPr lvl="1" algn="ctr">
                <a:spcAft>
                  <a:spcPts val="1000"/>
                </a:spcAft>
              </a:pPr>
              <a:r>
                <a:rPr lang="es-ES" sz="1600" dirty="0"/>
                <a:t>Regulador y proveedor de bienes/servicios</a:t>
              </a:r>
            </a:p>
          </p:txBody>
        </p:sp>
        <p:pic>
          <p:nvPicPr>
            <p:cNvPr id="17" name="Gráfico 16" descr="Banco con relleno sólido">
              <a:extLst>
                <a:ext uri="{FF2B5EF4-FFF2-40B4-BE49-F238E27FC236}">
                  <a16:creationId xmlns:a16="http://schemas.microsoft.com/office/drawing/2014/main" id="{4BD81311-FCF1-5829-B4D0-DF17D8227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75892" y="2854390"/>
              <a:ext cx="1792454" cy="1792454"/>
            </a:xfrm>
            <a:prstGeom prst="rect">
              <a:avLst/>
            </a:prstGeom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6246BEE-0A05-3E2C-14C5-742C08F66DA7}"/>
              </a:ext>
            </a:extLst>
          </p:cNvPr>
          <p:cNvGrpSpPr/>
          <p:nvPr/>
        </p:nvGrpSpPr>
        <p:grpSpPr>
          <a:xfrm>
            <a:off x="261913" y="2917997"/>
            <a:ext cx="3264752" cy="2595331"/>
            <a:chOff x="861347" y="2962760"/>
            <a:chExt cx="3264752" cy="2595331"/>
          </a:xfrm>
        </p:grpSpPr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00F413EB-02B7-B365-9DAE-996C66DE7FDB}"/>
                </a:ext>
              </a:extLst>
            </p:cNvPr>
            <p:cNvSpPr txBox="1"/>
            <p:nvPr/>
          </p:nvSpPr>
          <p:spPr>
            <a:xfrm>
              <a:off x="861347" y="4409058"/>
              <a:ext cx="3264752" cy="11490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>
                <a:spcAft>
                  <a:spcPts val="1000"/>
                </a:spcAft>
              </a:pPr>
              <a:r>
                <a:rPr lang="en-US" sz="2000" b="1" dirty="0" err="1">
                  <a:solidFill>
                    <a:srgbClr val="FF0000"/>
                  </a:solidFill>
                </a:rPr>
                <a:t>Familias</a:t>
              </a:r>
              <a:endParaRPr lang="en-US" sz="2000" dirty="0"/>
            </a:p>
            <a:p>
              <a:pPr lvl="1" algn="ctr">
                <a:spcAft>
                  <a:spcPts val="1000"/>
                </a:spcAft>
              </a:pPr>
              <a:r>
                <a:rPr lang="en-US" sz="1600" dirty="0" err="1"/>
                <a:t>Consumidores</a:t>
              </a:r>
              <a:r>
                <a:rPr lang="en-US" sz="1600" dirty="0"/>
                <a:t>.</a:t>
              </a:r>
            </a:p>
            <a:p>
              <a:pPr lvl="1" algn="ctr">
                <a:spcAft>
                  <a:spcPts val="1000"/>
                </a:spcAft>
              </a:pPr>
              <a:endParaRPr lang="en-US" sz="1600" dirty="0"/>
            </a:p>
          </p:txBody>
        </p:sp>
        <p:pic>
          <p:nvPicPr>
            <p:cNvPr id="20" name="Gráfico 19" descr="Familia con dos niños con relleno sólido">
              <a:extLst>
                <a:ext uri="{FF2B5EF4-FFF2-40B4-BE49-F238E27FC236}">
                  <a16:creationId xmlns:a16="http://schemas.microsoft.com/office/drawing/2014/main" id="{70EB6C2B-1194-0A49-8231-6E8E909AB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87668" y="2962760"/>
              <a:ext cx="1792454" cy="1792454"/>
            </a:xfrm>
            <a:prstGeom prst="rect">
              <a:avLst/>
            </a:prstGeom>
          </p:spPr>
        </p:pic>
      </p:grpSp>
      <p:sp>
        <p:nvSpPr>
          <p:cNvPr id="24" name="TextBox 47">
            <a:extLst>
              <a:ext uri="{FF2B5EF4-FFF2-40B4-BE49-F238E27FC236}">
                <a16:creationId xmlns:a16="http://schemas.microsoft.com/office/drawing/2014/main" id="{F4F2B317-0CC7-3678-9647-4164AAA4C1F6}"/>
              </a:ext>
            </a:extLst>
          </p:cNvPr>
          <p:cNvSpPr txBox="1"/>
          <p:nvPr/>
        </p:nvSpPr>
        <p:spPr>
          <a:xfrm>
            <a:off x="1188234" y="5446839"/>
            <a:ext cx="7339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1000"/>
              </a:spcAft>
            </a:pPr>
            <a:r>
              <a:rPr lang="es-ES" sz="1600" b="1" dirty="0"/>
              <a:t>Consumo y producción </a:t>
            </a:r>
            <a:r>
              <a:rPr lang="es-ES" sz="1600" dirty="0"/>
              <a:t>son las decisiones básicas en toda economía y reciben el nombre de </a:t>
            </a:r>
            <a:r>
              <a:rPr lang="es-ES" sz="1600" b="1" dirty="0"/>
              <a:t>actividades económicas.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9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98B65-4110-41DF-B4B8-293F1BB6B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E079FE07-D45F-1B2E-1BE4-2A7BA4E3DDA9}"/>
              </a:ext>
            </a:extLst>
          </p:cNvPr>
          <p:cNvSpPr txBox="1"/>
          <p:nvPr/>
        </p:nvSpPr>
        <p:spPr>
          <a:xfrm>
            <a:off x="1683076" y="967091"/>
            <a:ext cx="710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Recursos</a:t>
            </a:r>
            <a:r>
              <a:rPr lang="en-US" sz="2400" b="1" dirty="0"/>
              <a:t> </a:t>
            </a:r>
            <a:r>
              <a:rPr lang="en-US" sz="2400" b="1" dirty="0" err="1"/>
              <a:t>productivos</a:t>
            </a:r>
            <a:r>
              <a:rPr lang="en-US" sz="2400" b="1" dirty="0"/>
              <a:t> </a:t>
            </a:r>
            <a:r>
              <a:rPr lang="en-US" sz="2400" b="1" dirty="0" err="1"/>
              <a:t>según</a:t>
            </a:r>
            <a:r>
              <a:rPr lang="en-US" sz="2400" b="1" dirty="0"/>
              <a:t> </a:t>
            </a:r>
            <a:r>
              <a:rPr lang="en-US" sz="2400" b="1" dirty="0" err="1"/>
              <a:t>su</a:t>
            </a:r>
            <a:r>
              <a:rPr lang="en-US" sz="2400" b="1" dirty="0"/>
              <a:t> </a:t>
            </a:r>
            <a:r>
              <a:rPr lang="en-US" sz="2400" b="1" dirty="0" err="1"/>
              <a:t>origen</a:t>
            </a:r>
            <a:endParaRPr lang="es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EE4349-D9C0-8360-B106-DF87A6031ADB}"/>
              </a:ext>
            </a:extLst>
          </p:cNvPr>
          <p:cNvSpPr txBox="1"/>
          <p:nvPr/>
        </p:nvSpPr>
        <p:spPr>
          <a:xfrm>
            <a:off x="9590159" y="1628810"/>
            <a:ext cx="2169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300" b="1" dirty="0">
                <a:solidFill>
                  <a:schemeClr val="bg1"/>
                </a:solidFill>
              </a:rPr>
              <a:t>Factores de producción</a:t>
            </a:r>
            <a:endParaRPr lang="es-ES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Elementos básicos empleados en la producción de bienes y servicios. 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EFCB80-B737-7CCB-0F29-BEEE1C1CDBF0}"/>
              </a:ext>
            </a:extLst>
          </p:cNvPr>
          <p:cNvSpPr txBox="1"/>
          <p:nvPr/>
        </p:nvSpPr>
        <p:spPr>
          <a:xfrm>
            <a:off x="1539486" y="1661135"/>
            <a:ext cx="7009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La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cantidad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calidad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de la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producción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dependen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estos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recursos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: esquinas redondeadas 21">
            <a:extLst>
              <a:ext uri="{FF2B5EF4-FFF2-40B4-BE49-F238E27FC236}">
                <a16:creationId xmlns:a16="http://schemas.microsoft.com/office/drawing/2014/main" id="{688D1A22-75B6-BF6B-2AFE-A77CFABA2BA2}"/>
              </a:ext>
            </a:extLst>
          </p:cNvPr>
          <p:cNvSpPr/>
          <p:nvPr/>
        </p:nvSpPr>
        <p:spPr>
          <a:xfrm>
            <a:off x="1828327" y="5123503"/>
            <a:ext cx="2551556" cy="1006645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E21A23"/>
                </a:solidFill>
              </a:rPr>
              <a:t>Bienes de capital:  </a:t>
            </a:r>
            <a:r>
              <a:rPr lang="es-ES" sz="1400" dirty="0">
                <a:solidFill>
                  <a:schemeClr val="tx1"/>
                </a:solidFill>
              </a:rPr>
              <a:t>Bienes titularidad de la empresa (ej. dinero, maquinaria, edificios).</a:t>
            </a:r>
          </a:p>
        </p:txBody>
      </p:sp>
      <p:pic>
        <p:nvPicPr>
          <p:cNvPr id="23" name="Gráfico 22" descr="Diagrama de flujo con relleno sólido">
            <a:extLst>
              <a:ext uri="{FF2B5EF4-FFF2-40B4-BE49-F238E27FC236}">
                <a16:creationId xmlns:a16="http://schemas.microsoft.com/office/drawing/2014/main" id="{CA2AB17A-165A-2413-E825-C450BC242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9124" y="3980705"/>
            <a:ext cx="1523868" cy="1523868"/>
          </a:xfrm>
          <a:prstGeom prst="rect">
            <a:avLst/>
          </a:prstGeom>
        </p:spPr>
      </p:pic>
      <p:sp>
        <p:nvSpPr>
          <p:cNvPr id="11" name="Rectángulo: esquinas redondeadas 21">
            <a:extLst>
              <a:ext uri="{FF2B5EF4-FFF2-40B4-BE49-F238E27FC236}">
                <a16:creationId xmlns:a16="http://schemas.microsoft.com/office/drawing/2014/main" id="{CC3292B4-4A5F-2711-CFE6-F70341A407BB}"/>
              </a:ext>
            </a:extLst>
          </p:cNvPr>
          <p:cNvSpPr/>
          <p:nvPr/>
        </p:nvSpPr>
        <p:spPr>
          <a:xfrm>
            <a:off x="5066667" y="3182548"/>
            <a:ext cx="2687744" cy="1255835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E21A23"/>
                </a:solidFill>
              </a:rPr>
              <a:t>Iniciativa empresarial: </a:t>
            </a:r>
            <a:r>
              <a:rPr lang="es-ES" sz="1400" dirty="0">
                <a:solidFill>
                  <a:schemeClr val="tx1"/>
                </a:solidFill>
              </a:rPr>
              <a:t>Organiza los recursos y dirige a los trabajadores para que la producción cumpla su función</a:t>
            </a:r>
            <a:r>
              <a:rPr lang="es-ES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5" name="Gráfico 24" descr="Martillo neumático con relleno sólido">
            <a:extLst>
              <a:ext uri="{FF2B5EF4-FFF2-40B4-BE49-F238E27FC236}">
                <a16:creationId xmlns:a16="http://schemas.microsoft.com/office/drawing/2014/main" id="{3CD801B7-A88F-BCE7-078E-53A163E11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70182">
            <a:off x="4594285" y="2767022"/>
            <a:ext cx="1181129" cy="1181129"/>
          </a:xfrm>
          <a:prstGeom prst="rect">
            <a:avLst/>
          </a:prstGeom>
        </p:spPr>
      </p:pic>
      <p:sp>
        <p:nvSpPr>
          <p:cNvPr id="14" name="Rectángulo: esquinas redondeadas 21">
            <a:extLst>
              <a:ext uri="{FF2B5EF4-FFF2-40B4-BE49-F238E27FC236}">
                <a16:creationId xmlns:a16="http://schemas.microsoft.com/office/drawing/2014/main" id="{84C69636-A0E6-AE5D-3E35-80E25F54E28A}"/>
              </a:ext>
            </a:extLst>
          </p:cNvPr>
          <p:cNvSpPr/>
          <p:nvPr/>
        </p:nvSpPr>
        <p:spPr>
          <a:xfrm>
            <a:off x="657986" y="3230446"/>
            <a:ext cx="2687744" cy="1267481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E21A23"/>
                </a:solidFill>
              </a:rPr>
              <a:t>Recursos naturales (Tierra): </a:t>
            </a:r>
            <a:r>
              <a:rPr lang="es-ES" sz="1400" dirty="0">
                <a:solidFill>
                  <a:schemeClr val="tx1"/>
                </a:solidFill>
              </a:rPr>
              <a:t>Provienen de la naturaleza (ej. tierra cultivable, minerales, pesca).</a:t>
            </a:r>
          </a:p>
        </p:txBody>
      </p:sp>
      <p:pic>
        <p:nvPicPr>
          <p:cNvPr id="32" name="Gráfico 31" descr="Cultivos con relleno sólido">
            <a:extLst>
              <a:ext uri="{FF2B5EF4-FFF2-40B4-BE49-F238E27FC236}">
                <a16:creationId xmlns:a16="http://schemas.microsoft.com/office/drawing/2014/main" id="{18EAB4BD-34CA-CB76-05EA-AC469F0C72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697" y="2133652"/>
            <a:ext cx="1339522" cy="1339522"/>
          </a:xfrm>
          <a:prstGeom prst="rect">
            <a:avLst/>
          </a:prstGeom>
        </p:spPr>
      </p:pic>
      <p:pic>
        <p:nvPicPr>
          <p:cNvPr id="37" name="Gráfico 36" descr="Bombilla y lápiz contorno">
            <a:extLst>
              <a:ext uri="{FF2B5EF4-FFF2-40B4-BE49-F238E27FC236}">
                <a16:creationId xmlns:a16="http://schemas.microsoft.com/office/drawing/2014/main" id="{9966431F-F5AA-6F1B-E50B-96AC7EBBF8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sp>
        <p:nvSpPr>
          <p:cNvPr id="3" name="Rectángulo: esquinas redondeadas 21">
            <a:extLst>
              <a:ext uri="{FF2B5EF4-FFF2-40B4-BE49-F238E27FC236}">
                <a16:creationId xmlns:a16="http://schemas.microsoft.com/office/drawing/2014/main" id="{50CF0D7B-D4A9-F3CB-E8E1-D69697BB79FF}"/>
              </a:ext>
            </a:extLst>
          </p:cNvPr>
          <p:cNvSpPr/>
          <p:nvPr/>
        </p:nvSpPr>
        <p:spPr>
          <a:xfrm>
            <a:off x="5454162" y="5040095"/>
            <a:ext cx="2687744" cy="1052475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/>
          <a:lstStyle/>
          <a:p>
            <a:pPr algn="ctr"/>
            <a:r>
              <a:rPr lang="es-ES" sz="1600" b="1" dirty="0">
                <a:solidFill>
                  <a:srgbClr val="E21A23"/>
                </a:solidFill>
              </a:rPr>
              <a:t>Trabajo: </a:t>
            </a:r>
            <a:r>
              <a:rPr lang="es-ES" sz="1400" dirty="0">
                <a:solidFill>
                  <a:schemeClr val="tx1"/>
                </a:solidFill>
              </a:rPr>
              <a:t>Actividad humana física o intelectual remunerada en el proceso productivo.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FCB1B45-2AA6-09C8-D411-442590985AA8}"/>
              </a:ext>
            </a:extLst>
          </p:cNvPr>
          <p:cNvSpPr/>
          <p:nvPr/>
        </p:nvSpPr>
        <p:spPr>
          <a:xfrm>
            <a:off x="8010021" y="5135705"/>
            <a:ext cx="263769" cy="73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Gráfico 37" descr="Inteligencia artificial con relleno sólido">
            <a:extLst>
              <a:ext uri="{FF2B5EF4-FFF2-40B4-BE49-F238E27FC236}">
                <a16:creationId xmlns:a16="http://schemas.microsoft.com/office/drawing/2014/main" id="{37625AD8-4950-5623-F356-E741E1222C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7409473" y="4905945"/>
            <a:ext cx="1312495" cy="1312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9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1" grpId="0" animBg="1"/>
      <p:bldP spid="1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0F392-B862-C62D-1410-86F82BCC9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87012A2-7812-D4E8-BBB2-1FBD67688F16}"/>
              </a:ext>
            </a:extLst>
          </p:cNvPr>
          <p:cNvSpPr txBox="1"/>
          <p:nvPr/>
        </p:nvSpPr>
        <p:spPr>
          <a:xfrm>
            <a:off x="1979324" y="1110493"/>
            <a:ext cx="7100668" cy="32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/>
              <a:t>Renta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04C6DC-6B0B-9E08-6EB0-44290F6A6411}"/>
              </a:ext>
            </a:extLst>
          </p:cNvPr>
          <p:cNvSpPr txBox="1"/>
          <p:nvPr/>
        </p:nvSpPr>
        <p:spPr>
          <a:xfrm>
            <a:off x="9751723" y="1947810"/>
            <a:ext cx="19433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Pago de los factores de producción</a:t>
            </a:r>
            <a:endParaRPr lang="es-ES" dirty="0"/>
          </a:p>
          <a:p>
            <a:r>
              <a:rPr lang="es-ES" dirty="0"/>
              <a:t>Los propietarios de los factores pueden venderlos o alquilarlos a cambio de un pago</a:t>
            </a:r>
            <a:endParaRPr lang="es-ES" sz="2400" b="1" dirty="0"/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9641DF1C-A129-EA81-9EE5-4D220A28335E}"/>
              </a:ext>
            </a:extLst>
          </p:cNvPr>
          <p:cNvSpPr txBox="1"/>
          <p:nvPr/>
        </p:nvSpPr>
        <p:spPr>
          <a:xfrm>
            <a:off x="1006601" y="1843442"/>
            <a:ext cx="8024756" cy="174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dirty="0"/>
              <a:t>La</a:t>
            </a:r>
            <a:r>
              <a:rPr lang="es-ES" sz="2000" b="1" dirty="0">
                <a:solidFill>
                  <a:srgbClr val="FF0000"/>
                </a:solidFill>
              </a:rPr>
              <a:t> renta</a:t>
            </a:r>
            <a:r>
              <a:rPr lang="es-ES" dirty="0"/>
              <a:t> es el valor o precio que se paga por la utilización de un factor de producción en un periodo de tiempo determinado.</a:t>
            </a:r>
          </a:p>
          <a:p>
            <a:pPr lvl="0">
              <a:lnSpc>
                <a:spcPct val="150000"/>
              </a:lnSpc>
              <a:defRPr/>
            </a:pPr>
            <a:endParaRPr lang="es-ES" dirty="0"/>
          </a:p>
          <a:p>
            <a:pPr lvl="0">
              <a:lnSpc>
                <a:spcPct val="150000"/>
              </a:lnSpc>
              <a:defRPr/>
            </a:pPr>
            <a:r>
              <a:rPr lang="es-ES" dirty="0"/>
              <a:t>Recibe varios nombres:</a:t>
            </a:r>
          </a:p>
        </p:txBody>
      </p:sp>
      <p:pic>
        <p:nvPicPr>
          <p:cNvPr id="54" name="Gráfico 53" descr="Bombilla y lápiz contorno">
            <a:extLst>
              <a:ext uri="{FF2B5EF4-FFF2-40B4-BE49-F238E27FC236}">
                <a16:creationId xmlns:a16="http://schemas.microsoft.com/office/drawing/2014/main" id="{03DA04CC-8088-4B12-E788-2E1C6A5F1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0970FCF8-B8F1-4A7B-2073-7056A203B3F7}"/>
              </a:ext>
            </a:extLst>
          </p:cNvPr>
          <p:cNvSpPr/>
          <p:nvPr/>
        </p:nvSpPr>
        <p:spPr>
          <a:xfrm>
            <a:off x="1778651" y="3852876"/>
            <a:ext cx="1440000" cy="6969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Recursos</a:t>
            </a:r>
            <a:r>
              <a:rPr lang="en-US" sz="1400" b="1" dirty="0">
                <a:solidFill>
                  <a:schemeClr val="tx1"/>
                </a:solidFill>
              </a:rPr>
              <a:t> naturales</a:t>
            </a:r>
          </a:p>
        </p:txBody>
      </p:sp>
      <p:sp>
        <p:nvSpPr>
          <p:cNvPr id="5" name="Rectangle: Rounded Corners 10">
            <a:extLst>
              <a:ext uri="{FF2B5EF4-FFF2-40B4-BE49-F238E27FC236}">
                <a16:creationId xmlns:a16="http://schemas.microsoft.com/office/drawing/2014/main" id="{25299237-F527-700E-6457-274B9FF149ED}"/>
              </a:ext>
            </a:extLst>
          </p:cNvPr>
          <p:cNvSpPr/>
          <p:nvPr/>
        </p:nvSpPr>
        <p:spPr>
          <a:xfrm>
            <a:off x="1778651" y="5643019"/>
            <a:ext cx="1440000" cy="69690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Alquileres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539B3F0-D10E-7938-D2B2-6B9331D69A2E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2498651" y="4549779"/>
            <a:ext cx="0" cy="1093240"/>
          </a:xfrm>
          <a:prstGeom prst="straightConnector1">
            <a:avLst/>
          </a:prstGeom>
          <a:ln w="76200">
            <a:solidFill>
              <a:srgbClr val="EB3E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340D48E6-4E34-381E-382D-B1659131659F}"/>
              </a:ext>
            </a:extLst>
          </p:cNvPr>
          <p:cNvSpPr/>
          <p:nvPr/>
        </p:nvSpPr>
        <p:spPr>
          <a:xfrm>
            <a:off x="4123266" y="3852876"/>
            <a:ext cx="1440000" cy="6969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Trabajo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id="{8D37FACA-194F-AF77-922B-4DF7C71601E5}"/>
              </a:ext>
            </a:extLst>
          </p:cNvPr>
          <p:cNvSpPr/>
          <p:nvPr/>
        </p:nvSpPr>
        <p:spPr>
          <a:xfrm>
            <a:off x="4123266" y="5643019"/>
            <a:ext cx="1440000" cy="69690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Salarios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702804A-DBA0-6920-4D5D-D7F62AD70E0F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>
            <a:off x="4843266" y="4549779"/>
            <a:ext cx="0" cy="1093240"/>
          </a:xfrm>
          <a:prstGeom prst="straightConnector1">
            <a:avLst/>
          </a:prstGeom>
          <a:ln w="76200">
            <a:solidFill>
              <a:srgbClr val="EB3E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F1D8E606-BD07-8019-0899-BC1C285E10B4}"/>
              </a:ext>
            </a:extLst>
          </p:cNvPr>
          <p:cNvSpPr/>
          <p:nvPr/>
        </p:nvSpPr>
        <p:spPr>
          <a:xfrm>
            <a:off x="6467881" y="3852876"/>
            <a:ext cx="1440000" cy="6969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Capital</a:t>
            </a:r>
          </a:p>
        </p:txBody>
      </p:sp>
      <p:sp>
        <p:nvSpPr>
          <p:cNvPr id="22" name="Rectangle: Rounded Corners 10">
            <a:extLst>
              <a:ext uri="{FF2B5EF4-FFF2-40B4-BE49-F238E27FC236}">
                <a16:creationId xmlns:a16="http://schemas.microsoft.com/office/drawing/2014/main" id="{5E3FC98C-3869-F5A6-9EF9-A1DCDA4F38F1}"/>
              </a:ext>
            </a:extLst>
          </p:cNvPr>
          <p:cNvSpPr/>
          <p:nvPr/>
        </p:nvSpPr>
        <p:spPr>
          <a:xfrm>
            <a:off x="6467881" y="5643019"/>
            <a:ext cx="1440000" cy="69690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Intereses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C1C2E554-8BDB-51F6-2316-DC7B1C81DBF2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7187881" y="4549779"/>
            <a:ext cx="0" cy="1093240"/>
          </a:xfrm>
          <a:prstGeom prst="straightConnector1">
            <a:avLst/>
          </a:prstGeom>
          <a:ln w="76200">
            <a:solidFill>
              <a:srgbClr val="EB3E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103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Bombilla y lápiz contorno">
            <a:extLst>
              <a:ext uri="{FF2B5EF4-FFF2-40B4-BE49-F238E27FC236}">
                <a16:creationId xmlns:a16="http://schemas.microsoft.com/office/drawing/2014/main" id="{E21895DA-E626-9F7F-E680-9601FC09B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802033-3446-5245-781E-FA641F9C7055}"/>
              </a:ext>
            </a:extLst>
          </p:cNvPr>
          <p:cNvSpPr txBox="1"/>
          <p:nvPr/>
        </p:nvSpPr>
        <p:spPr>
          <a:xfrm>
            <a:off x="1979324" y="1110493"/>
            <a:ext cx="710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/>
              <a:t>Flujo circular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C83FD-A715-DD71-E669-4128A3F43A59}"/>
              </a:ext>
            </a:extLst>
          </p:cNvPr>
          <p:cNvSpPr txBox="1"/>
          <p:nvPr/>
        </p:nvSpPr>
        <p:spPr>
          <a:xfrm>
            <a:off x="9751723" y="1947810"/>
            <a:ext cx="19433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Flujo circular de la renta</a:t>
            </a:r>
            <a:endParaRPr lang="es-ES" dirty="0"/>
          </a:p>
          <a:p>
            <a:r>
              <a:rPr lang="es-ES" dirty="0"/>
              <a:t>Conjunto de relaciones que caracteriza el intercambio de bienes y rentas entre familias y empresas a través de los mercados, regulado por el sector público. </a:t>
            </a:r>
            <a:endParaRPr lang="es-ES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F3C67F-6CFB-DB83-A087-5B8C1D4F0E1F}"/>
              </a:ext>
            </a:extLst>
          </p:cNvPr>
          <p:cNvSpPr txBox="1"/>
          <p:nvPr/>
        </p:nvSpPr>
        <p:spPr>
          <a:xfrm>
            <a:off x="1260676" y="1609256"/>
            <a:ext cx="790574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El </a:t>
            </a:r>
            <a:r>
              <a:rPr lang="es-ES" sz="2000" b="1" dirty="0">
                <a:solidFill>
                  <a:srgbClr val="FF0000"/>
                </a:solidFill>
              </a:rPr>
              <a:t>mercado</a:t>
            </a:r>
            <a:r>
              <a:rPr lang="es-ES" dirty="0"/>
              <a:t> es el conjunto de actividades de compraventa realizadas por vendedores y compradores.</a:t>
            </a:r>
          </a:p>
        </p:txBody>
      </p:sp>
      <p:grpSp>
        <p:nvGrpSpPr>
          <p:cNvPr id="96" name="Grupo 95">
            <a:extLst>
              <a:ext uri="{FF2B5EF4-FFF2-40B4-BE49-F238E27FC236}">
                <a16:creationId xmlns:a16="http://schemas.microsoft.com/office/drawing/2014/main" id="{9E45F6AD-1C64-C316-C40F-E63CDE7919AA}"/>
              </a:ext>
            </a:extLst>
          </p:cNvPr>
          <p:cNvGrpSpPr/>
          <p:nvPr/>
        </p:nvGrpSpPr>
        <p:grpSpPr>
          <a:xfrm>
            <a:off x="1813519" y="6002383"/>
            <a:ext cx="3149157" cy="253916"/>
            <a:chOff x="1778836" y="6206680"/>
            <a:chExt cx="3149157" cy="253916"/>
          </a:xfrm>
        </p:grpSpPr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D5E6450B-274C-D9F0-FBB3-6B086D6216DB}"/>
                </a:ext>
              </a:extLst>
            </p:cNvPr>
            <p:cNvSpPr/>
            <p:nvPr/>
          </p:nvSpPr>
          <p:spPr>
            <a:xfrm>
              <a:off x="1778836" y="6302104"/>
              <a:ext cx="453390" cy="6477"/>
            </a:xfrm>
            <a:custGeom>
              <a:avLst/>
              <a:gdLst>
                <a:gd name="csX0" fmla="*/ 0 w 453390"/>
                <a:gd name="csY0" fmla="*/ 0 h 6477"/>
                <a:gd name="csX1" fmla="*/ 453390 w 453390"/>
                <a:gd name="csY1" fmla="*/ 0 h 64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53390" h="6477">
                  <a:moveTo>
                    <a:pt x="0" y="0"/>
                  </a:moveTo>
                  <a:lnTo>
                    <a:pt x="453390" y="0"/>
                  </a:lnTo>
                </a:path>
              </a:pathLst>
            </a:custGeom>
            <a:ln w="12954" cap="flat">
              <a:solidFill>
                <a:srgbClr val="333333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2E16ED6D-A6F9-A5AD-A1A5-7CDC46E2BA89}"/>
                </a:ext>
              </a:extLst>
            </p:cNvPr>
            <p:cNvSpPr txBox="1"/>
            <p:nvPr/>
          </p:nvSpPr>
          <p:spPr>
            <a:xfrm>
              <a:off x="2270326" y="6206680"/>
              <a:ext cx="9765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ES" sz="1050" spc="0" baseline="0">
                  <a:ln/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Flujo material</a:t>
              </a:r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7451C8F2-B298-6048-29CB-06B297F13A8A}"/>
                </a:ext>
              </a:extLst>
            </p:cNvPr>
            <p:cNvSpPr/>
            <p:nvPr/>
          </p:nvSpPr>
          <p:spPr>
            <a:xfrm>
              <a:off x="3333316" y="6302104"/>
              <a:ext cx="453390" cy="6477"/>
            </a:xfrm>
            <a:custGeom>
              <a:avLst/>
              <a:gdLst>
                <a:gd name="csX0" fmla="*/ 0 w 453390"/>
                <a:gd name="csY0" fmla="*/ 0 h 6477"/>
                <a:gd name="csX1" fmla="*/ 453390 w 453390"/>
                <a:gd name="csY1" fmla="*/ 0 h 64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53390" h="6477">
                  <a:moveTo>
                    <a:pt x="0" y="0"/>
                  </a:moveTo>
                  <a:lnTo>
                    <a:pt x="453390" y="0"/>
                  </a:lnTo>
                </a:path>
              </a:pathLst>
            </a:custGeom>
            <a:ln w="12954" cap="flat">
              <a:solidFill>
                <a:srgbClr val="333333"/>
              </a:solidFill>
              <a:prstDash val="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B3D458-33A4-E79F-903F-96FCBF3A30BB}"/>
                </a:ext>
              </a:extLst>
            </p:cNvPr>
            <p:cNvSpPr txBox="1"/>
            <p:nvPr/>
          </p:nvSpPr>
          <p:spPr>
            <a:xfrm>
              <a:off x="3824806" y="6206680"/>
              <a:ext cx="11031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ES" sz="1050" spc="0" baseline="0" dirty="0">
                  <a:ln/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Flujo monetario</a:t>
              </a:r>
            </a:p>
          </p:txBody>
        </p:sp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4CBAB691-A0FB-3D82-B472-DA46C673B865}"/>
              </a:ext>
            </a:extLst>
          </p:cNvPr>
          <p:cNvGrpSpPr/>
          <p:nvPr/>
        </p:nvGrpSpPr>
        <p:grpSpPr>
          <a:xfrm>
            <a:off x="636817" y="2465018"/>
            <a:ext cx="8228644" cy="1795724"/>
            <a:chOff x="636817" y="2465018"/>
            <a:chExt cx="8228644" cy="1795724"/>
          </a:xfrm>
        </p:grpSpPr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E22A394F-2060-6A23-4F74-612AC9B2D9CD}"/>
                </a:ext>
              </a:extLst>
            </p:cNvPr>
            <p:cNvGrpSpPr/>
            <p:nvPr/>
          </p:nvGrpSpPr>
          <p:grpSpPr>
            <a:xfrm>
              <a:off x="636817" y="2465018"/>
              <a:ext cx="8228644" cy="1795724"/>
              <a:chOff x="636817" y="2465018"/>
              <a:chExt cx="8228644" cy="1795724"/>
            </a:xfrm>
          </p:grpSpPr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39ED8EF-14DA-4023-C3BA-37C69046B55C}"/>
                  </a:ext>
                </a:extLst>
              </p:cNvPr>
              <p:cNvSpPr txBox="1"/>
              <p:nvPr/>
            </p:nvSpPr>
            <p:spPr>
              <a:xfrm>
                <a:off x="636817" y="2465018"/>
                <a:ext cx="22397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ES" sz="1200" spc="0" baseline="0" dirty="0">
                    <a:ln/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Mercado de bienes y servicios</a:t>
                </a:r>
              </a:p>
            </p:txBody>
          </p:sp>
          <p:cxnSp>
            <p:nvCxnSpPr>
              <p:cNvPr id="58" name="Conector curvado 57">
                <a:extLst>
                  <a:ext uri="{FF2B5EF4-FFF2-40B4-BE49-F238E27FC236}">
                    <a16:creationId xmlns:a16="http://schemas.microsoft.com/office/drawing/2014/main" id="{71778C0A-A5B8-55F9-36C6-15B1EDCF07F2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 flipV="1">
                <a:off x="2279118" y="3897564"/>
                <a:ext cx="5873873" cy="71267"/>
              </a:xfrm>
              <a:prstGeom prst="curvedConnector4">
                <a:avLst>
                  <a:gd name="adj1" fmla="val -771"/>
                  <a:gd name="adj2" fmla="val 848453"/>
                </a:avLst>
              </a:prstGeom>
              <a:ln>
                <a:solidFill>
                  <a:srgbClr val="EB3E4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curvado 60">
                <a:extLst>
                  <a:ext uri="{FF2B5EF4-FFF2-40B4-BE49-F238E27FC236}">
                    <a16:creationId xmlns:a16="http://schemas.microsoft.com/office/drawing/2014/main" id="{F627FAC4-E964-0DFE-6B64-74CA33597D39}"/>
                  </a:ext>
                </a:extLst>
              </p:cNvPr>
              <p:cNvCxnSpPr>
                <a:cxnSpLocks/>
                <a:stCxn id="13" idx="3"/>
                <a:endCxn id="10" idx="0"/>
              </p:cNvCxnSpPr>
              <p:nvPr/>
            </p:nvCxnSpPr>
            <p:spPr>
              <a:xfrm flipH="1" flipV="1">
                <a:off x="1985039" y="3968831"/>
                <a:ext cx="6880422" cy="291911"/>
              </a:xfrm>
              <a:prstGeom prst="curvedConnector4">
                <a:avLst>
                  <a:gd name="adj1" fmla="val -3322"/>
                  <a:gd name="adj2" fmla="val 572195"/>
                </a:avLst>
              </a:prstGeom>
              <a:ln>
                <a:solidFill>
                  <a:srgbClr val="EB3E46"/>
                </a:solidFill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ángulo redondeado 50">
                <a:extLst>
                  <a:ext uri="{FF2B5EF4-FFF2-40B4-BE49-F238E27FC236}">
                    <a16:creationId xmlns:a16="http://schemas.microsoft.com/office/drawing/2014/main" id="{89A3074B-AFA1-241E-A94B-B0A2B04ABF17}"/>
                  </a:ext>
                </a:extLst>
              </p:cNvPr>
              <p:cNvSpPr/>
              <p:nvPr/>
            </p:nvSpPr>
            <p:spPr>
              <a:xfrm>
                <a:off x="3464676" y="2510172"/>
                <a:ext cx="1400770" cy="345984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>
                    <a:solidFill>
                      <a:schemeClr val="tx1"/>
                    </a:solidFill>
                    <a:latin typeface="Proxima Nova" panose="02000506030000020004" pitchFamily="2" charset="0"/>
                  </a:rPr>
                  <a:t>Precio</a:t>
                </a:r>
              </a:p>
            </p:txBody>
          </p:sp>
        </p:grpSp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id="{F7AF8977-12B7-C814-5DC6-AB170C503CD5}"/>
                </a:ext>
              </a:extLst>
            </p:cNvPr>
            <p:cNvSpPr/>
            <p:nvPr/>
          </p:nvSpPr>
          <p:spPr>
            <a:xfrm>
              <a:off x="4334509" y="3217579"/>
              <a:ext cx="1568656" cy="422697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>
                  <a:ln/>
                  <a:solidFill>
                    <a:srgbClr val="000000"/>
                  </a:solidFill>
                  <a:latin typeface="Proxima Nova" panose="02000506030000020004" pitchFamily="2" charset="0"/>
                  <a:cs typeface="Arial"/>
                  <a:sym typeface="Arial"/>
                  <a:rtl val="0"/>
                </a:rPr>
                <a:t>Venta</a:t>
              </a:r>
              <a:r>
                <a:rPr lang="es-ES" sz="1200" dirty="0">
                  <a:ln/>
                  <a:solidFill>
                    <a:srgbClr val="000000"/>
                  </a:solidFill>
                  <a:latin typeface="Proxima Nova" panose="02000506030000020004" pitchFamily="2" charset="0"/>
                  <a:cs typeface="Arial"/>
                  <a:sym typeface="Arial"/>
                  <a:rtl val="0"/>
                </a:rPr>
                <a:t> de bienes y servicios</a:t>
              </a:r>
            </a:p>
          </p:txBody>
        </p:sp>
      </p:grp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39A34454-A5C3-953B-9966-450D3B3C98A1}"/>
              </a:ext>
            </a:extLst>
          </p:cNvPr>
          <p:cNvGrpSpPr/>
          <p:nvPr/>
        </p:nvGrpSpPr>
        <p:grpSpPr>
          <a:xfrm>
            <a:off x="2028517" y="4153646"/>
            <a:ext cx="7092956" cy="1993441"/>
            <a:chOff x="2028517" y="4153646"/>
            <a:chExt cx="7092956" cy="1993441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42527ED-93D4-2221-5D18-B2410BCD1356}"/>
                </a:ext>
              </a:extLst>
            </p:cNvPr>
            <p:cNvSpPr txBox="1"/>
            <p:nvPr/>
          </p:nvSpPr>
          <p:spPr>
            <a:xfrm>
              <a:off x="6666955" y="5870088"/>
              <a:ext cx="2454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ES" sz="1200" spc="0" baseline="0" dirty="0">
                  <a:ln/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Mercado de recursos productivos</a:t>
              </a:r>
            </a:p>
          </p:txBody>
        </p:sp>
        <p:grpSp>
          <p:nvGrpSpPr>
            <p:cNvPr id="132" name="Grupo 131">
              <a:extLst>
                <a:ext uri="{FF2B5EF4-FFF2-40B4-BE49-F238E27FC236}">
                  <a16:creationId xmlns:a16="http://schemas.microsoft.com/office/drawing/2014/main" id="{80993E85-C152-8C8E-2AB9-F3AD972805CD}"/>
                </a:ext>
              </a:extLst>
            </p:cNvPr>
            <p:cNvGrpSpPr/>
            <p:nvPr/>
          </p:nvGrpSpPr>
          <p:grpSpPr>
            <a:xfrm>
              <a:off x="2028517" y="4153646"/>
              <a:ext cx="6124474" cy="1559718"/>
              <a:chOff x="2028517" y="4153646"/>
              <a:chExt cx="6124474" cy="1559718"/>
            </a:xfrm>
          </p:grpSpPr>
          <p:cxnSp>
            <p:nvCxnSpPr>
              <p:cNvPr id="81" name="Conector curvado 80">
                <a:extLst>
                  <a:ext uri="{FF2B5EF4-FFF2-40B4-BE49-F238E27FC236}">
                    <a16:creationId xmlns:a16="http://schemas.microsoft.com/office/drawing/2014/main" id="{B2ECEBFE-535A-7BAE-0776-EBB546B9E4DD}"/>
                  </a:ext>
                </a:extLst>
              </p:cNvPr>
              <p:cNvCxnSpPr>
                <a:cxnSpLocks/>
                <a:stCxn id="15" idx="0"/>
                <a:endCxn id="12" idx="3"/>
              </p:cNvCxnSpPr>
              <p:nvPr/>
            </p:nvCxnSpPr>
            <p:spPr>
              <a:xfrm rot="16200000" flipH="1" flipV="1">
                <a:off x="5014788" y="1542088"/>
                <a:ext cx="526643" cy="5749760"/>
              </a:xfrm>
              <a:prstGeom prst="curvedConnector4">
                <a:avLst>
                  <a:gd name="adj1" fmla="val 203679"/>
                  <a:gd name="adj2" fmla="val 96972"/>
                </a:avLst>
              </a:prstGeom>
              <a:ln>
                <a:solidFill>
                  <a:srgbClr val="EB3E4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curvado 84">
                <a:extLst>
                  <a:ext uri="{FF2B5EF4-FFF2-40B4-BE49-F238E27FC236}">
                    <a16:creationId xmlns:a16="http://schemas.microsoft.com/office/drawing/2014/main" id="{FBE1972C-09FB-85A0-AC9B-D26243050A18}"/>
                  </a:ext>
                </a:extLst>
              </p:cNvPr>
              <p:cNvCxnSpPr>
                <a:cxnSpLocks/>
                <a:stCxn id="11" idx="2"/>
                <a:endCxn id="13" idx="2"/>
              </p:cNvCxnSpPr>
              <p:nvPr/>
            </p:nvCxnSpPr>
            <p:spPr>
              <a:xfrm rot="16200000" flipH="1">
                <a:off x="4930322" y="1401250"/>
                <a:ext cx="320864" cy="6124474"/>
              </a:xfrm>
              <a:prstGeom prst="curvedConnector3">
                <a:avLst>
                  <a:gd name="adj1" fmla="val 474494"/>
                </a:avLst>
              </a:prstGeom>
              <a:ln>
                <a:solidFill>
                  <a:srgbClr val="EB3E46"/>
                </a:solidFill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ángulo redondeado 47">
                <a:extLst>
                  <a:ext uri="{FF2B5EF4-FFF2-40B4-BE49-F238E27FC236}">
                    <a16:creationId xmlns:a16="http://schemas.microsoft.com/office/drawing/2014/main" id="{B6433617-EEBE-106C-7F59-DCD7DD066945}"/>
                  </a:ext>
                </a:extLst>
              </p:cNvPr>
              <p:cNvSpPr/>
              <p:nvPr/>
            </p:nvSpPr>
            <p:spPr>
              <a:xfrm>
                <a:off x="3206038" y="4871696"/>
                <a:ext cx="1896876" cy="415498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ln/>
                    <a:solidFill>
                      <a:srgbClr val="000000"/>
                    </a:solidFill>
                    <a:latin typeface="Proxima Nova" panose="02000506030000020004" pitchFamily="2" charset="0"/>
                    <a:cs typeface="Arial"/>
                    <a:sym typeface="Arial"/>
                    <a:rtl val="0"/>
                  </a:rPr>
                  <a:t>Recursos naturales, trabajo y capital</a:t>
                </a:r>
                <a:endParaRPr lang="es-ES" sz="1200" b="1" dirty="0">
                  <a:latin typeface="Proxima Nova" panose="02000506030000020004" pitchFamily="2" charset="0"/>
                </a:endParaRPr>
              </a:p>
            </p:txBody>
          </p:sp>
          <p:sp>
            <p:nvSpPr>
              <p:cNvPr id="80" name="Rectángulo redondeado 79">
                <a:extLst>
                  <a:ext uri="{FF2B5EF4-FFF2-40B4-BE49-F238E27FC236}">
                    <a16:creationId xmlns:a16="http://schemas.microsoft.com/office/drawing/2014/main" id="{88A07DFA-52E3-2417-3810-00D702944CD7}"/>
                  </a:ext>
                </a:extLst>
              </p:cNvPr>
              <p:cNvSpPr/>
              <p:nvPr/>
            </p:nvSpPr>
            <p:spPr>
              <a:xfrm>
                <a:off x="6482861" y="5354970"/>
                <a:ext cx="1559351" cy="358394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ln/>
                    <a:solidFill>
                      <a:srgbClr val="000000"/>
                    </a:solidFill>
                    <a:latin typeface="Proxima Nova" panose="02000506030000020004" pitchFamily="2" charset="0"/>
                    <a:cs typeface="Arial"/>
                    <a:sym typeface="Arial"/>
                    <a:rtl val="0"/>
                  </a:rPr>
                  <a:t>Rentas (alquileres, </a:t>
                </a:r>
                <a:r>
                  <a:rPr lang="es-ES" sz="1200" dirty="0" err="1">
                    <a:ln/>
                    <a:solidFill>
                      <a:srgbClr val="000000"/>
                    </a:solidFill>
                    <a:latin typeface="Proxima Nova" panose="02000506030000020004" pitchFamily="2" charset="0"/>
                    <a:cs typeface="Arial"/>
                    <a:sym typeface="Arial"/>
                    <a:rtl val="0"/>
                  </a:rPr>
                  <a:t>slarios</a:t>
                </a:r>
                <a:r>
                  <a:rPr lang="es-ES" sz="1200" dirty="0">
                    <a:ln/>
                    <a:solidFill>
                      <a:srgbClr val="000000"/>
                    </a:solidFill>
                    <a:latin typeface="Proxima Nova" panose="02000506030000020004" pitchFamily="2" charset="0"/>
                    <a:cs typeface="Arial"/>
                    <a:sym typeface="Arial"/>
                    <a:rtl val="0"/>
                  </a:rPr>
                  <a:t>, intereses)</a:t>
                </a:r>
                <a:endParaRPr lang="es-ES" sz="1200" b="1" dirty="0">
                  <a:latin typeface="Proxima Nova" panose="02000506030000020004" pitchFamily="2" charset="0"/>
                </a:endParaRPr>
              </a:p>
            </p:txBody>
          </p:sp>
        </p:grp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D13AFA64-B7E2-1FD5-3377-AA8E0D890DB9}"/>
              </a:ext>
            </a:extLst>
          </p:cNvPr>
          <p:cNvGrpSpPr/>
          <p:nvPr/>
        </p:nvGrpSpPr>
        <p:grpSpPr>
          <a:xfrm>
            <a:off x="1272569" y="3968831"/>
            <a:ext cx="1424940" cy="726355"/>
            <a:chOff x="2207944" y="3033654"/>
            <a:chExt cx="1424940" cy="726355"/>
          </a:xfrm>
        </p:grpSpPr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D74D8A36-D9D4-84F6-F61C-A6FF23AD0494}"/>
                </a:ext>
              </a:extLst>
            </p:cNvPr>
            <p:cNvSpPr/>
            <p:nvPr/>
          </p:nvSpPr>
          <p:spPr>
            <a:xfrm>
              <a:off x="2207944" y="3033654"/>
              <a:ext cx="1424940" cy="72635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6B07876-2BDF-669A-15FA-C9042351574E}"/>
                </a:ext>
              </a:extLst>
            </p:cNvPr>
            <p:cNvSpPr txBox="1"/>
            <p:nvPr/>
          </p:nvSpPr>
          <p:spPr>
            <a:xfrm>
              <a:off x="2530119" y="3090879"/>
              <a:ext cx="867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ES" sz="1200" b="1" spc="0" baseline="0" dirty="0">
                  <a:ln/>
                  <a:solidFill>
                    <a:srgbClr val="000000"/>
                  </a:solidFill>
                  <a:latin typeface="Proxima Nova" panose="02000506030000020004" pitchFamily="2" charset="0"/>
                  <a:cs typeface="Arial"/>
                  <a:sym typeface="Arial"/>
                  <a:rtl val="0"/>
                </a:rPr>
                <a:t>Empresas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44EBB6D-0EE9-4DA4-3352-ADD5D806CE8F}"/>
                </a:ext>
              </a:extLst>
            </p:cNvPr>
            <p:cNvSpPr txBox="1"/>
            <p:nvPr/>
          </p:nvSpPr>
          <p:spPr>
            <a:xfrm>
              <a:off x="2258447" y="3325565"/>
              <a:ext cx="1369554" cy="419548"/>
            </a:xfrm>
            <a:custGeom>
              <a:avLst/>
              <a:gdLst>
                <a:gd name="csX0" fmla="*/ 0 w 1369554"/>
                <a:gd name="csY0" fmla="*/ 0 h 415498"/>
                <a:gd name="csX1" fmla="*/ 1369554 w 1369554"/>
                <a:gd name="csY1" fmla="*/ 0 h 415498"/>
                <a:gd name="csX2" fmla="*/ 1369554 w 1369554"/>
                <a:gd name="csY2" fmla="*/ 415498 h 415498"/>
                <a:gd name="csX3" fmla="*/ 0 w 1369554"/>
                <a:gd name="csY3" fmla="*/ 415498 h 415498"/>
                <a:gd name="csX4" fmla="*/ 0 w 1369554"/>
                <a:gd name="csY4" fmla="*/ 0 h 415498"/>
                <a:gd name="csX0" fmla="*/ 0 w 1369554"/>
                <a:gd name="csY0" fmla="*/ 0 h 419548"/>
                <a:gd name="csX1" fmla="*/ 1369554 w 1369554"/>
                <a:gd name="csY1" fmla="*/ 0 h 419548"/>
                <a:gd name="csX2" fmla="*/ 1369554 w 1369554"/>
                <a:gd name="csY2" fmla="*/ 415498 h 419548"/>
                <a:gd name="csX3" fmla="*/ 1080158 w 1369554"/>
                <a:gd name="csY3" fmla="*/ 419548 h 419548"/>
                <a:gd name="csX4" fmla="*/ 0 w 1369554"/>
                <a:gd name="csY4" fmla="*/ 415498 h 419548"/>
                <a:gd name="csX5" fmla="*/ 0 w 1369554"/>
                <a:gd name="csY5" fmla="*/ 0 h 419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369554" h="419548">
                  <a:moveTo>
                    <a:pt x="0" y="0"/>
                  </a:moveTo>
                  <a:lnTo>
                    <a:pt x="1369554" y="0"/>
                  </a:lnTo>
                  <a:lnTo>
                    <a:pt x="1369554" y="415498"/>
                  </a:lnTo>
                  <a:lnTo>
                    <a:pt x="1080158" y="419548"/>
                  </a:lnTo>
                  <a:lnTo>
                    <a:pt x="0" y="415498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spc="0" baseline="0" dirty="0">
                  <a:ln/>
                  <a:solidFill>
                    <a:srgbClr val="000000"/>
                  </a:solidFill>
                  <a:latin typeface="Proxima Nova" panose="02000506030000020004" pitchFamily="2" charset="0"/>
                  <a:cs typeface="Arial"/>
                  <a:sym typeface="Arial"/>
                  <a:rtl val="0"/>
                </a:rPr>
                <a:t>Suministran bienes y servicios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7B73F67D-E1A0-DA1A-A0AE-042CAAF31D24}"/>
              </a:ext>
            </a:extLst>
          </p:cNvPr>
          <p:cNvGrpSpPr/>
          <p:nvPr/>
        </p:nvGrpSpPr>
        <p:grpSpPr>
          <a:xfrm>
            <a:off x="7440521" y="3897564"/>
            <a:ext cx="1424940" cy="726355"/>
            <a:chOff x="6612304" y="3033654"/>
            <a:chExt cx="1424940" cy="726355"/>
          </a:xfrm>
        </p:grpSpPr>
        <p:sp>
          <p:nvSpPr>
            <p:cNvPr id="13" name="Rectángulo redondeado 12">
              <a:extLst>
                <a:ext uri="{FF2B5EF4-FFF2-40B4-BE49-F238E27FC236}">
                  <a16:creationId xmlns:a16="http://schemas.microsoft.com/office/drawing/2014/main" id="{4765269A-36B9-6571-34E1-33CEB081E99E}"/>
                </a:ext>
              </a:extLst>
            </p:cNvPr>
            <p:cNvSpPr/>
            <p:nvPr/>
          </p:nvSpPr>
          <p:spPr>
            <a:xfrm>
              <a:off x="6612304" y="3033654"/>
              <a:ext cx="1424940" cy="72635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0A798D1-3552-E8DA-30B0-67C435583D8F}"/>
                </a:ext>
              </a:extLst>
            </p:cNvPr>
            <p:cNvSpPr txBox="1"/>
            <p:nvPr/>
          </p:nvSpPr>
          <p:spPr>
            <a:xfrm>
              <a:off x="6944701" y="3084906"/>
              <a:ext cx="760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ES" sz="1200" b="1" spc="0" baseline="0" dirty="0">
                  <a:ln/>
                  <a:solidFill>
                    <a:srgbClr val="000000"/>
                  </a:solidFill>
                  <a:latin typeface="Proxima Nova" panose="02000506030000020004" pitchFamily="2" charset="0"/>
                  <a:cs typeface="Arial"/>
                  <a:sym typeface="Arial"/>
                  <a:rtl val="0"/>
                </a:rPr>
                <a:t>Familias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9F72BA9-FA88-7749-D922-6B1DB3CF75FD}"/>
                </a:ext>
              </a:extLst>
            </p:cNvPr>
            <p:cNvSpPr txBox="1"/>
            <p:nvPr/>
          </p:nvSpPr>
          <p:spPr>
            <a:xfrm>
              <a:off x="6627981" y="3289737"/>
              <a:ext cx="139358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spc="0" baseline="0" dirty="0">
                  <a:ln/>
                  <a:solidFill>
                    <a:srgbClr val="000000"/>
                  </a:solidFill>
                  <a:latin typeface="Proxima Nova" panose="02000506030000020004" pitchFamily="2" charset="0"/>
                  <a:cs typeface="Arial"/>
                  <a:sym typeface="Arial"/>
                  <a:rtl val="0"/>
                </a:rPr>
                <a:t>Consumen bienes y servicios</a:t>
              </a: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B2A2B2D5-1623-8C91-3F61-E53C04E4F02B}"/>
              </a:ext>
            </a:extLst>
          </p:cNvPr>
          <p:cNvGrpSpPr/>
          <p:nvPr/>
        </p:nvGrpSpPr>
        <p:grpSpPr>
          <a:xfrm>
            <a:off x="4388003" y="3924818"/>
            <a:ext cx="1432896" cy="726355"/>
            <a:chOff x="4402168" y="3033654"/>
            <a:chExt cx="1432896" cy="726355"/>
          </a:xfrm>
        </p:grpSpPr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96969F38-7956-082E-A194-CFA8F4D3809C}"/>
                </a:ext>
              </a:extLst>
            </p:cNvPr>
            <p:cNvSpPr/>
            <p:nvPr/>
          </p:nvSpPr>
          <p:spPr>
            <a:xfrm>
              <a:off x="4410124" y="3033654"/>
              <a:ext cx="1424940" cy="72635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9410893-3687-86EC-219D-0192F63AE9D9}"/>
                </a:ext>
              </a:extLst>
            </p:cNvPr>
            <p:cNvSpPr txBox="1"/>
            <p:nvPr/>
          </p:nvSpPr>
          <p:spPr>
            <a:xfrm>
              <a:off x="4494589" y="3084906"/>
              <a:ext cx="11865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ES" sz="1200" b="1" spc="0" baseline="0" dirty="0">
                  <a:ln/>
                  <a:solidFill>
                    <a:srgbClr val="000000"/>
                  </a:solidFill>
                  <a:latin typeface="Proxima Nova" panose="02000506030000020004" pitchFamily="2" charset="0"/>
                  <a:cs typeface="Arial"/>
                  <a:sym typeface="Arial"/>
                  <a:rtl val="0"/>
                </a:rPr>
                <a:t>Sector público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E68B854-2FDF-857F-B354-881FBC68C843}"/>
                </a:ext>
              </a:extLst>
            </p:cNvPr>
            <p:cNvSpPr txBox="1"/>
            <p:nvPr/>
          </p:nvSpPr>
          <p:spPr>
            <a:xfrm>
              <a:off x="4402168" y="3296418"/>
              <a:ext cx="142982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spc="0" baseline="0" dirty="0">
                  <a:ln/>
                  <a:solidFill>
                    <a:srgbClr val="000000"/>
                  </a:solidFill>
                  <a:latin typeface="Proxima Nova" panose="02000506030000020004" pitchFamily="2" charset="0"/>
                  <a:cs typeface="Arial"/>
                  <a:sym typeface="Arial"/>
                  <a:rtl val="0"/>
                </a:rPr>
                <a:t>Regula y garantiza el buen funcionamiento</a:t>
              </a:r>
            </a:p>
          </p:txBody>
        </p:sp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id="{A9102459-6CEC-CE75-39A9-197E199DBB12}"/>
              </a:ext>
            </a:extLst>
          </p:cNvPr>
          <p:cNvGrpSpPr/>
          <p:nvPr/>
        </p:nvGrpSpPr>
        <p:grpSpPr>
          <a:xfrm>
            <a:off x="2761342" y="3812326"/>
            <a:ext cx="4619055" cy="917712"/>
            <a:chOff x="2761342" y="3812326"/>
            <a:chExt cx="4619055" cy="917712"/>
          </a:xfrm>
        </p:grpSpPr>
        <p:cxnSp>
          <p:nvCxnSpPr>
            <p:cNvPr id="98" name="Conector recto de flecha 97">
              <a:extLst>
                <a:ext uri="{FF2B5EF4-FFF2-40B4-BE49-F238E27FC236}">
                  <a16:creationId xmlns:a16="http://schemas.microsoft.com/office/drawing/2014/main" id="{FCEC2B29-D7DE-FA77-8BDA-83E05129C7B2}"/>
                </a:ext>
              </a:extLst>
            </p:cNvPr>
            <p:cNvCxnSpPr/>
            <p:nvPr/>
          </p:nvCxnSpPr>
          <p:spPr>
            <a:xfrm flipV="1">
              <a:off x="2794686" y="4141845"/>
              <a:ext cx="1570783" cy="10908"/>
            </a:xfrm>
            <a:prstGeom prst="straightConnector1">
              <a:avLst/>
            </a:prstGeom>
            <a:ln>
              <a:solidFill>
                <a:srgbClr val="EB3E4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de flecha 98">
              <a:extLst>
                <a:ext uri="{FF2B5EF4-FFF2-40B4-BE49-F238E27FC236}">
                  <a16:creationId xmlns:a16="http://schemas.microsoft.com/office/drawing/2014/main" id="{335F99A6-C807-80C7-706D-D4F6110AC1CF}"/>
                </a:ext>
              </a:extLst>
            </p:cNvPr>
            <p:cNvCxnSpPr>
              <a:cxnSpLocks/>
            </p:cNvCxnSpPr>
            <p:nvPr/>
          </p:nvCxnSpPr>
          <p:spPr>
            <a:xfrm>
              <a:off x="5933190" y="4141845"/>
              <a:ext cx="1447207" cy="0"/>
            </a:xfrm>
            <a:prstGeom prst="straightConnector1">
              <a:avLst/>
            </a:prstGeom>
            <a:ln>
              <a:solidFill>
                <a:srgbClr val="EB3E4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de flecha 100">
              <a:extLst>
                <a:ext uri="{FF2B5EF4-FFF2-40B4-BE49-F238E27FC236}">
                  <a16:creationId xmlns:a16="http://schemas.microsoft.com/office/drawing/2014/main" id="{7C047B60-2218-497F-51B6-8EA8D58D95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1342" y="4433756"/>
              <a:ext cx="1570783" cy="10908"/>
            </a:xfrm>
            <a:prstGeom prst="straightConnector1">
              <a:avLst/>
            </a:prstGeom>
            <a:ln>
              <a:solidFill>
                <a:srgbClr val="EB3E4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de flecha 101">
              <a:extLst>
                <a:ext uri="{FF2B5EF4-FFF2-40B4-BE49-F238E27FC236}">
                  <a16:creationId xmlns:a16="http://schemas.microsoft.com/office/drawing/2014/main" id="{FCE97219-00FF-8686-D857-F880D71752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9846" y="4433756"/>
              <a:ext cx="1447207" cy="0"/>
            </a:xfrm>
            <a:prstGeom prst="straightConnector1">
              <a:avLst/>
            </a:prstGeom>
            <a:ln>
              <a:solidFill>
                <a:srgbClr val="EB3E4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30081549-2B40-09FC-EF4B-F0FDEC65003D}"/>
                </a:ext>
              </a:extLst>
            </p:cNvPr>
            <p:cNvSpPr txBox="1"/>
            <p:nvPr/>
          </p:nvSpPr>
          <p:spPr>
            <a:xfrm>
              <a:off x="2865165" y="3813305"/>
              <a:ext cx="14298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spc="0" baseline="0" dirty="0">
                  <a:ln/>
                  <a:solidFill>
                    <a:srgbClr val="000000"/>
                  </a:solidFill>
                  <a:latin typeface="Proxima Nova" panose="02000506030000020004" pitchFamily="2" charset="0"/>
                  <a:cs typeface="Arial"/>
                  <a:sym typeface="Arial"/>
                  <a:rtl val="0"/>
                </a:rPr>
                <a:t>Impuestos</a:t>
              </a:r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FFDBAE9C-5F34-6E2E-F3A4-39B07C49F56C}"/>
                </a:ext>
              </a:extLst>
            </p:cNvPr>
            <p:cNvSpPr txBox="1"/>
            <p:nvPr/>
          </p:nvSpPr>
          <p:spPr>
            <a:xfrm>
              <a:off x="5881023" y="4457452"/>
              <a:ext cx="14298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spc="0" baseline="0" dirty="0">
                  <a:ln/>
                  <a:solidFill>
                    <a:srgbClr val="000000"/>
                  </a:solidFill>
                  <a:latin typeface="Proxima Nova" panose="02000506030000020004" pitchFamily="2" charset="0"/>
                  <a:cs typeface="Arial"/>
                  <a:sym typeface="Arial"/>
                  <a:rtl val="0"/>
                </a:rPr>
                <a:t>Impuestos</a:t>
              </a:r>
            </a:p>
          </p:txBody>
        </p: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388CC6BA-170F-15D9-4400-DA51DB5ECCE9}"/>
                </a:ext>
              </a:extLst>
            </p:cNvPr>
            <p:cNvSpPr txBox="1"/>
            <p:nvPr/>
          </p:nvSpPr>
          <p:spPr>
            <a:xfrm>
              <a:off x="5896678" y="3812326"/>
              <a:ext cx="14298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spc="0" baseline="0" dirty="0" err="1">
                  <a:ln/>
                  <a:solidFill>
                    <a:srgbClr val="000000"/>
                  </a:solidFill>
                  <a:latin typeface="Proxima Nova" panose="02000506030000020004" pitchFamily="2" charset="0"/>
                  <a:cs typeface="Arial"/>
                  <a:sym typeface="Arial"/>
                  <a:rtl val="0"/>
                </a:rPr>
                <a:t>Pretaciones</a:t>
              </a:r>
              <a:endParaRPr lang="es-ES" sz="1050" spc="0" baseline="0" dirty="0">
                <a:ln/>
                <a:solidFill>
                  <a:srgbClr val="000000"/>
                </a:solidFill>
                <a:latin typeface="Proxima Nova" panose="02000506030000020004" pitchFamily="2" charset="0"/>
                <a:cs typeface="Arial"/>
                <a:sym typeface="Arial"/>
                <a:rtl val="0"/>
              </a:endParaRPr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16F8B039-DEC5-5720-4FF1-45CCED7326AD}"/>
                </a:ext>
              </a:extLst>
            </p:cNvPr>
            <p:cNvSpPr txBox="1"/>
            <p:nvPr/>
          </p:nvSpPr>
          <p:spPr>
            <a:xfrm>
              <a:off x="2850280" y="4476122"/>
              <a:ext cx="14298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spc="0" baseline="0" dirty="0">
                  <a:ln/>
                  <a:solidFill>
                    <a:srgbClr val="000000"/>
                  </a:solidFill>
                  <a:latin typeface="Proxima Nova" panose="02000506030000020004" pitchFamily="2" charset="0"/>
                  <a:cs typeface="Arial"/>
                  <a:sym typeface="Arial"/>
                  <a:rtl val="0"/>
                </a:rPr>
                <a:t>Subvenciones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8F364-BCB7-BB97-CFE3-980FE7DC3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Bombilla y lápiz contorno">
            <a:extLst>
              <a:ext uri="{FF2B5EF4-FFF2-40B4-BE49-F238E27FC236}">
                <a16:creationId xmlns:a16="http://schemas.microsoft.com/office/drawing/2014/main" id="{DFFC8D73-AF2E-4E75-57D6-93CEFE115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1B4CEF7-FD71-89CE-9F06-440470C7BA58}"/>
              </a:ext>
            </a:extLst>
          </p:cNvPr>
          <p:cNvSpPr txBox="1"/>
          <p:nvPr/>
        </p:nvSpPr>
        <p:spPr>
          <a:xfrm>
            <a:off x="1979324" y="1110493"/>
            <a:ext cx="710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/>
              <a:t>Método científico y modelos económicos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7E664B-D72E-A192-69E3-8300A0895FEA}"/>
              </a:ext>
            </a:extLst>
          </p:cNvPr>
          <p:cNvSpPr txBox="1"/>
          <p:nvPr/>
        </p:nvSpPr>
        <p:spPr>
          <a:xfrm>
            <a:off x="9751723" y="1947810"/>
            <a:ext cx="19433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Estudio de la economía</a:t>
            </a:r>
            <a:endParaRPr lang="es-ES" dirty="0"/>
          </a:p>
          <a:p>
            <a:r>
              <a:rPr lang="es-ES" dirty="0"/>
              <a:t>La economía se estudia mediante el método </a:t>
            </a:r>
            <a:r>
              <a:rPr lang="es-ES" b="1" dirty="0"/>
              <a:t>científico</a:t>
            </a:r>
            <a:r>
              <a:rPr lang="es-ES" dirty="0"/>
              <a:t> y modelos </a:t>
            </a:r>
            <a:r>
              <a:rPr lang="es-ES" b="1" dirty="0"/>
              <a:t>económicos</a:t>
            </a:r>
            <a:r>
              <a:rPr lang="es-ES" dirty="0"/>
              <a:t>. </a:t>
            </a:r>
            <a:endParaRPr lang="es-ES" sz="2400" b="1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EDC7EAB-0197-761F-A159-70AF0F2E5B89}"/>
              </a:ext>
            </a:extLst>
          </p:cNvPr>
          <p:cNvGrpSpPr/>
          <p:nvPr/>
        </p:nvGrpSpPr>
        <p:grpSpPr>
          <a:xfrm>
            <a:off x="5191299" y="1907401"/>
            <a:ext cx="4207344" cy="3663317"/>
            <a:chOff x="5191299" y="2254642"/>
            <a:chExt cx="4207344" cy="366331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5EB2DA6-EA13-AB8F-6725-0AF43055513D}"/>
                </a:ext>
              </a:extLst>
            </p:cNvPr>
            <p:cNvSpPr txBox="1"/>
            <p:nvPr/>
          </p:nvSpPr>
          <p:spPr>
            <a:xfrm>
              <a:off x="5404413" y="4163633"/>
              <a:ext cx="399423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solidFill>
                    <a:srgbClr val="EB3E46"/>
                  </a:solidFill>
                </a:rPr>
                <a:t>Modelos</a:t>
              </a:r>
              <a:r>
                <a:rPr lang="en-US" b="1" dirty="0">
                  <a:solidFill>
                    <a:srgbClr val="EB3E46"/>
                  </a:solidFill>
                </a:rPr>
                <a:t> </a:t>
              </a:r>
              <a:r>
                <a:rPr lang="en-US" b="1" dirty="0" err="1">
                  <a:solidFill>
                    <a:srgbClr val="EB3E46"/>
                  </a:solidFill>
                </a:rPr>
                <a:t>Económicos</a:t>
              </a:r>
              <a:endParaRPr lang="en-US" b="1" dirty="0">
                <a:solidFill>
                  <a:srgbClr val="EB3E46"/>
                </a:solidFill>
              </a:endParaRPr>
            </a:p>
            <a:p>
              <a:pPr lvl="0"/>
              <a:r>
                <a:rPr lang="en-US" dirty="0" err="1"/>
                <a:t>Representaciones</a:t>
              </a:r>
              <a:r>
                <a:rPr lang="en-US" dirty="0"/>
                <a:t> </a:t>
              </a:r>
              <a:r>
                <a:rPr lang="en-US" dirty="0" err="1"/>
                <a:t>simplificadas</a:t>
              </a:r>
              <a:r>
                <a:rPr lang="en-US" dirty="0"/>
                <a:t> de la </a:t>
              </a:r>
              <a:r>
                <a:rPr lang="en-US" dirty="0" err="1"/>
                <a:t>realidad</a:t>
              </a:r>
              <a:r>
                <a:rPr lang="en-US" dirty="0"/>
                <a:t> para </a:t>
              </a:r>
              <a:r>
                <a:rPr lang="en-US" dirty="0" err="1"/>
                <a:t>ilustrar</a:t>
              </a:r>
              <a:r>
                <a:rPr lang="en-US" dirty="0"/>
                <a:t> o </a:t>
              </a:r>
              <a:r>
                <a:rPr lang="en-US" dirty="0" err="1"/>
                <a:t>predecir</a:t>
              </a:r>
              <a:r>
                <a:rPr lang="en-US" dirty="0"/>
                <a:t> </a:t>
              </a:r>
              <a:r>
                <a:rPr lang="en-US" dirty="0" err="1"/>
                <a:t>comportamientos</a:t>
              </a:r>
              <a:r>
                <a:rPr lang="en-US" dirty="0"/>
                <a:t>. </a:t>
              </a:r>
              <a:r>
                <a:rPr lang="en-US" dirty="0" err="1"/>
                <a:t>Suelen</a:t>
              </a:r>
              <a:r>
                <a:rPr lang="en-US" dirty="0"/>
                <a:t> usar la </a:t>
              </a:r>
              <a:r>
                <a:rPr lang="en-US" dirty="0" err="1"/>
                <a:t>cláusula</a:t>
              </a:r>
              <a:r>
                <a:rPr lang="en-US" dirty="0"/>
                <a:t> </a:t>
              </a:r>
              <a:r>
                <a:rPr lang="en-US" i="1" dirty="0">
                  <a:solidFill>
                    <a:srgbClr val="EB3E46"/>
                  </a:solidFill>
                </a:rPr>
                <a:t>ceteris paribus</a:t>
              </a:r>
              <a:r>
                <a:rPr lang="en-US" dirty="0">
                  <a:solidFill>
                    <a:srgbClr val="EB3E46"/>
                  </a:solidFill>
                </a:rPr>
                <a:t> </a:t>
              </a:r>
              <a:r>
                <a:rPr lang="en-US" dirty="0"/>
                <a:t>(’</a:t>
              </a:r>
              <a:r>
                <a:rPr lang="en-US" dirty="0" err="1"/>
                <a:t>todo</a:t>
              </a:r>
              <a:r>
                <a:rPr lang="en-US" dirty="0"/>
                <a:t> lo </a:t>
              </a:r>
              <a:r>
                <a:rPr lang="en-US" dirty="0" err="1"/>
                <a:t>demás</a:t>
              </a:r>
              <a:r>
                <a:rPr lang="en-US" dirty="0"/>
                <a:t>, </a:t>
              </a:r>
              <a:r>
                <a:rPr lang="en-US" dirty="0" err="1"/>
                <a:t>constante</a:t>
              </a:r>
              <a:r>
                <a:rPr lang="en-US" dirty="0"/>
                <a:t>’).</a:t>
              </a:r>
              <a:endParaRPr lang="es-ES" dirty="0"/>
            </a:p>
          </p:txBody>
        </p:sp>
        <p:pic>
          <p:nvPicPr>
            <p:cNvPr id="9" name="Gráfico 8" descr="Oferta y demanda con relleno sólido">
              <a:extLst>
                <a:ext uri="{FF2B5EF4-FFF2-40B4-BE49-F238E27FC236}">
                  <a16:creationId xmlns:a16="http://schemas.microsoft.com/office/drawing/2014/main" id="{B76D4F96-1E53-D338-2991-E80CD877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91299" y="2254642"/>
              <a:ext cx="2139858" cy="2139858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F75926D-F99F-2DB9-7D06-F97837D2B64F}"/>
              </a:ext>
            </a:extLst>
          </p:cNvPr>
          <p:cNvGrpSpPr/>
          <p:nvPr/>
        </p:nvGrpSpPr>
        <p:grpSpPr>
          <a:xfrm>
            <a:off x="1364849" y="1953701"/>
            <a:ext cx="3473370" cy="3894016"/>
            <a:chOff x="1364849" y="2300942"/>
            <a:chExt cx="3473370" cy="3894016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B2ED561-E60E-DEE1-AF91-BA72EC36BB2B}"/>
                </a:ext>
              </a:extLst>
            </p:cNvPr>
            <p:cNvSpPr txBox="1"/>
            <p:nvPr/>
          </p:nvSpPr>
          <p:spPr>
            <a:xfrm>
              <a:off x="1364849" y="4163633"/>
              <a:ext cx="3473370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solidFill>
                    <a:srgbClr val="EB3E46"/>
                  </a:solidFill>
                </a:rPr>
                <a:t>Método</a:t>
              </a:r>
              <a:r>
                <a:rPr lang="en-US" b="1" dirty="0">
                  <a:solidFill>
                    <a:srgbClr val="EB3E46"/>
                  </a:solidFill>
                </a:rPr>
                <a:t> </a:t>
              </a:r>
              <a:r>
                <a:rPr lang="en-US" b="1" dirty="0" err="1">
                  <a:solidFill>
                    <a:srgbClr val="EB3E46"/>
                  </a:solidFill>
                </a:rPr>
                <a:t>Científico</a:t>
              </a:r>
              <a:endParaRPr lang="en-US" b="1" dirty="0">
                <a:solidFill>
                  <a:srgbClr val="EB3E46"/>
                </a:solidFill>
              </a:endParaRPr>
            </a:p>
            <a:p>
              <a:pPr lvl="0"/>
              <a:r>
                <a:rPr lang="en-US" dirty="0" err="1"/>
                <a:t>Observación</a:t>
              </a:r>
              <a:r>
                <a:rPr lang="en-US" dirty="0"/>
                <a:t> de </a:t>
              </a:r>
              <a:r>
                <a:rPr lang="en-US" dirty="0" err="1"/>
                <a:t>fenómenos</a:t>
              </a:r>
              <a:r>
                <a:rPr lang="en-US" dirty="0"/>
                <a:t>, </a:t>
              </a:r>
              <a:r>
                <a:rPr lang="en-US" dirty="0" err="1"/>
                <a:t>análisis</a:t>
              </a:r>
              <a:r>
                <a:rPr lang="en-US" dirty="0"/>
                <a:t> de </a:t>
              </a:r>
              <a:r>
                <a:rPr lang="en-US" dirty="0" err="1"/>
                <a:t>datos</a:t>
              </a:r>
              <a:r>
                <a:rPr lang="en-US" dirty="0"/>
                <a:t> y </a:t>
              </a:r>
              <a:r>
                <a:rPr lang="en-US" dirty="0" err="1"/>
                <a:t>acontecimientos</a:t>
              </a:r>
              <a:r>
                <a:rPr lang="en-US" dirty="0"/>
                <a:t> </a:t>
              </a:r>
              <a:r>
                <a:rPr lang="en-US" dirty="0" err="1"/>
                <a:t>históricos</a:t>
              </a:r>
              <a:r>
                <a:rPr lang="en-US" dirty="0"/>
                <a:t> con </a:t>
              </a:r>
              <a:r>
                <a:rPr lang="en-US" dirty="0" err="1"/>
                <a:t>técnicas</a:t>
              </a:r>
              <a:r>
                <a:rPr lang="en-US" dirty="0"/>
                <a:t> </a:t>
              </a:r>
              <a:r>
                <a:rPr lang="en-US" dirty="0" err="1"/>
                <a:t>matemáticas</a:t>
              </a:r>
              <a:r>
                <a:rPr lang="en-US" dirty="0"/>
                <a:t> y </a:t>
              </a:r>
              <a:r>
                <a:rPr lang="en-US" dirty="0" err="1"/>
                <a:t>estadísticas</a:t>
              </a:r>
              <a:r>
                <a:rPr lang="en-US" dirty="0"/>
                <a:t> para </a:t>
              </a:r>
              <a:r>
                <a:rPr lang="en-US" dirty="0" err="1"/>
                <a:t>predecir</a:t>
              </a:r>
              <a:r>
                <a:rPr lang="en-US" dirty="0"/>
                <a:t> </a:t>
              </a:r>
              <a:r>
                <a:rPr lang="en-US" dirty="0" err="1"/>
                <a:t>el</a:t>
              </a:r>
              <a:r>
                <a:rPr lang="en-US" dirty="0"/>
                <a:t> </a:t>
              </a:r>
              <a:r>
                <a:rPr lang="en-US" dirty="0" err="1"/>
                <a:t>futuro</a:t>
              </a:r>
              <a:r>
                <a:rPr lang="en-US" dirty="0"/>
                <a:t>.</a:t>
              </a:r>
              <a:endParaRPr lang="es-ES" dirty="0"/>
            </a:p>
          </p:txBody>
        </p:sp>
        <p:pic>
          <p:nvPicPr>
            <p:cNvPr id="11" name="Gráfico 10" descr="Péndulo de Newton con relleno sólido">
              <a:extLst>
                <a:ext uri="{FF2B5EF4-FFF2-40B4-BE49-F238E27FC236}">
                  <a16:creationId xmlns:a16="http://schemas.microsoft.com/office/drawing/2014/main" id="{88907664-2DF5-044E-F4C5-C062C4958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42481" y="2300942"/>
              <a:ext cx="2139858" cy="2139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2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5CC52-5EFC-8534-394A-A8BEB58E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7EDD8481-25DA-26FB-D07E-49B7327B2C9E}"/>
              </a:ext>
            </a:extLst>
          </p:cNvPr>
          <p:cNvGrpSpPr/>
          <p:nvPr/>
        </p:nvGrpSpPr>
        <p:grpSpPr>
          <a:xfrm>
            <a:off x="9540055" y="784226"/>
            <a:ext cx="2169343" cy="2845132"/>
            <a:chOff x="9540055" y="784226"/>
            <a:chExt cx="2169343" cy="2845132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2E39302-B4DC-6BD3-9E51-ED53EF8359AE}"/>
                </a:ext>
              </a:extLst>
            </p:cNvPr>
            <p:cNvSpPr txBox="1"/>
            <p:nvPr/>
          </p:nvSpPr>
          <p:spPr>
            <a:xfrm>
              <a:off x="9540055" y="1628810"/>
              <a:ext cx="2169343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lang="es-ES" sz="2400" b="1" dirty="0">
                <a:solidFill>
                  <a:schemeClr val="bg1"/>
                </a:solidFill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dirty="0"/>
                <a:t>En función de lo que se estudia se divide entre </a:t>
              </a:r>
              <a:r>
                <a:rPr lang="es-ES" b="1" dirty="0">
                  <a:solidFill>
                    <a:schemeClr val="bg1"/>
                  </a:solidFill>
                </a:rPr>
                <a:t>macroeconomía</a:t>
              </a:r>
              <a:r>
                <a:rPr lang="es-ES" dirty="0"/>
                <a:t> y </a:t>
              </a:r>
              <a:r>
                <a:rPr lang="es-ES" b="1" dirty="0">
                  <a:solidFill>
                    <a:schemeClr val="bg1"/>
                  </a:solidFill>
                </a:rPr>
                <a:t>microeconomía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58D8E78E-A4CD-61B9-ED11-48473A24A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72707AD1-EFDB-E1B6-A276-8A7752645D4C}"/>
              </a:ext>
            </a:extLst>
          </p:cNvPr>
          <p:cNvGrpSpPr/>
          <p:nvPr/>
        </p:nvGrpSpPr>
        <p:grpSpPr>
          <a:xfrm>
            <a:off x="2091847" y="1321800"/>
            <a:ext cx="7378788" cy="5217275"/>
            <a:chOff x="1205923" y="1443719"/>
            <a:chExt cx="8264390" cy="7118496"/>
          </a:xfrm>
        </p:grpSpPr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1847A609-E743-6804-059D-2A493971F316}"/>
                </a:ext>
              </a:extLst>
            </p:cNvPr>
            <p:cNvSpPr/>
            <p:nvPr/>
          </p:nvSpPr>
          <p:spPr>
            <a:xfrm>
              <a:off x="1576518" y="1995630"/>
              <a:ext cx="6973367" cy="3280905"/>
            </a:xfrm>
            <a:prstGeom prst="ellipse">
              <a:avLst/>
            </a:prstGeom>
            <a:solidFill>
              <a:srgbClr val="DAF3D0">
                <a:alpha val="29804"/>
              </a:srgb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4B4616A-5E6D-4162-240B-802B4B829988}"/>
                </a:ext>
              </a:extLst>
            </p:cNvPr>
            <p:cNvSpPr txBox="1"/>
            <p:nvPr/>
          </p:nvSpPr>
          <p:spPr>
            <a:xfrm>
              <a:off x="5453826" y="6420557"/>
              <a:ext cx="4016487" cy="2141658"/>
            </a:xfrm>
            <a:prstGeom prst="rect">
              <a:avLst/>
            </a:prstGeom>
            <a:solidFill>
              <a:srgbClr val="F5FCF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La</a:t>
              </a:r>
              <a:r>
                <a:rPr lang="en-US" sz="1600" b="1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EB3E46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macroeconomía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estudia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el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comportamiento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latin typeface="Proxima Nova" panose="02000506030000020004" pitchFamily="2" charset="0"/>
                </a:rPr>
                <a:t>global de la </a:t>
              </a:r>
              <a:r>
                <a:rPr lang="en-US" sz="1600" dirty="0" err="1">
                  <a:latin typeface="Proxima Nova" panose="02000506030000020004" pitchFamily="2" charset="0"/>
                </a:rPr>
                <a:t>economía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como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resultado</a:t>
              </a:r>
              <a:r>
                <a:rPr lang="en-US" sz="1600" dirty="0">
                  <a:latin typeface="Proxima Nova" panose="02000506030000020004" pitchFamily="2" charset="0"/>
                </a:rPr>
                <a:t> de la </a:t>
              </a:r>
              <a:r>
                <a:rPr lang="en-US" sz="1600" dirty="0" err="1">
                  <a:latin typeface="Proxima Nova" panose="02000506030000020004" pitchFamily="2" charset="0"/>
                </a:rPr>
                <a:t>interacción</a:t>
              </a:r>
              <a:r>
                <a:rPr lang="en-US" sz="1600" dirty="0">
                  <a:latin typeface="Proxima Nova" panose="02000506030000020004" pitchFamily="2" charset="0"/>
                </a:rPr>
                <a:t> de </a:t>
              </a:r>
              <a:r>
                <a:rPr lang="en-US" sz="1600" dirty="0" err="1">
                  <a:latin typeface="Proxima Nova" panose="02000506030000020004" pitchFamily="2" charset="0"/>
                </a:rPr>
                <a:t>los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agentes</a:t>
              </a:r>
              <a:r>
                <a:rPr lang="es-ES" sz="1600" dirty="0">
                  <a:latin typeface="Proxima Nova" panose="02000506030000020004" pitchFamily="2" charset="0"/>
                </a:rPr>
                <a:t> </a:t>
              </a:r>
              <a:br>
                <a:rPr lang="es-ES" sz="1600" dirty="0">
                  <a:latin typeface="Proxima Nova" panose="02000506030000020004" pitchFamily="2" charset="0"/>
                </a:rPr>
              </a:br>
              <a:r>
                <a:rPr lang="en-US" sz="1600" b="1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Ejemplo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Nivel general de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precios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tasas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empleo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exportaciones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PIB.</a:t>
              </a:r>
              <a:endParaRPr lang="es-ES" sz="1600" dirty="0">
                <a:latin typeface="Proxima Nova" panose="02000506030000020004" pitchFamily="2" charset="0"/>
              </a:endParaRPr>
            </a:p>
          </p:txBody>
        </p:sp>
        <p:cxnSp>
          <p:nvCxnSpPr>
            <p:cNvPr id="23" name="Conector: curvado 46">
              <a:extLst>
                <a:ext uri="{FF2B5EF4-FFF2-40B4-BE49-F238E27FC236}">
                  <a16:creationId xmlns:a16="http://schemas.microsoft.com/office/drawing/2014/main" id="{A7ABE7B4-BF15-19ED-4748-55BF8EAA95B6}"/>
                </a:ext>
              </a:extLst>
            </p:cNvPr>
            <p:cNvCxnSpPr>
              <a:cxnSpLocks/>
              <a:stCxn id="6" idx="0"/>
              <a:endCxn id="65" idx="4"/>
            </p:cNvCxnSpPr>
            <p:nvPr/>
          </p:nvCxnSpPr>
          <p:spPr>
            <a:xfrm rot="16200000" flipV="1">
              <a:off x="5690626" y="4649111"/>
              <a:ext cx="1144021" cy="239886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E21A2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: Rounded Corners 10">
              <a:extLst>
                <a:ext uri="{FF2B5EF4-FFF2-40B4-BE49-F238E27FC236}">
                  <a16:creationId xmlns:a16="http://schemas.microsoft.com/office/drawing/2014/main" id="{A345F55C-BC12-CD5A-5A6A-DD90FF2F13EB}"/>
                </a:ext>
              </a:extLst>
            </p:cNvPr>
            <p:cNvSpPr/>
            <p:nvPr/>
          </p:nvSpPr>
          <p:spPr>
            <a:xfrm>
              <a:off x="5005462" y="1857812"/>
              <a:ext cx="1366586" cy="318171"/>
            </a:xfrm>
            <a:prstGeom prst="roundRect">
              <a:avLst/>
            </a:prstGeom>
            <a:solidFill>
              <a:srgbClr val="DAF3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Importaciones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: Rounded Corners 10">
              <a:extLst>
                <a:ext uri="{FF2B5EF4-FFF2-40B4-BE49-F238E27FC236}">
                  <a16:creationId xmlns:a16="http://schemas.microsoft.com/office/drawing/2014/main" id="{B40AD910-5700-0204-90AA-2A028AA199AE}"/>
                </a:ext>
              </a:extLst>
            </p:cNvPr>
            <p:cNvSpPr/>
            <p:nvPr/>
          </p:nvSpPr>
          <p:spPr>
            <a:xfrm>
              <a:off x="6596929" y="2147938"/>
              <a:ext cx="909133" cy="318171"/>
            </a:xfrm>
            <a:prstGeom prst="roundRect">
              <a:avLst/>
            </a:prstGeom>
            <a:solidFill>
              <a:srgbClr val="DAF3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Empleo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: Rounded Corners 10">
              <a:extLst>
                <a:ext uri="{FF2B5EF4-FFF2-40B4-BE49-F238E27FC236}">
                  <a16:creationId xmlns:a16="http://schemas.microsoft.com/office/drawing/2014/main" id="{047C97C2-A623-14A9-4388-E3A6C126BAC1}"/>
                </a:ext>
              </a:extLst>
            </p:cNvPr>
            <p:cNvSpPr/>
            <p:nvPr/>
          </p:nvSpPr>
          <p:spPr>
            <a:xfrm>
              <a:off x="7722738" y="2771288"/>
              <a:ext cx="1202593" cy="318171"/>
            </a:xfrm>
            <a:prstGeom prst="roundRect">
              <a:avLst/>
            </a:prstGeom>
            <a:solidFill>
              <a:srgbClr val="DAF3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Producción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: Rounded Corners 10">
              <a:extLst>
                <a:ext uri="{FF2B5EF4-FFF2-40B4-BE49-F238E27FC236}">
                  <a16:creationId xmlns:a16="http://schemas.microsoft.com/office/drawing/2014/main" id="{F561AC74-143A-90FB-81EF-CC1621D54B58}"/>
                </a:ext>
              </a:extLst>
            </p:cNvPr>
            <p:cNvSpPr/>
            <p:nvPr/>
          </p:nvSpPr>
          <p:spPr>
            <a:xfrm>
              <a:off x="7662207" y="4227064"/>
              <a:ext cx="974595" cy="316450"/>
            </a:xfrm>
            <a:prstGeom prst="roundRect">
              <a:avLst/>
            </a:prstGeom>
            <a:solidFill>
              <a:srgbClr val="DAF3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Consumo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: Rounded Corners 10">
              <a:extLst>
                <a:ext uri="{FF2B5EF4-FFF2-40B4-BE49-F238E27FC236}">
                  <a16:creationId xmlns:a16="http://schemas.microsoft.com/office/drawing/2014/main" id="{D974D0BD-7DE9-AF11-4903-BAB51EDC74C4}"/>
                </a:ext>
              </a:extLst>
            </p:cNvPr>
            <p:cNvSpPr/>
            <p:nvPr/>
          </p:nvSpPr>
          <p:spPr>
            <a:xfrm>
              <a:off x="5990100" y="4958364"/>
              <a:ext cx="1202593" cy="548652"/>
            </a:xfrm>
            <a:prstGeom prst="roundRect">
              <a:avLst/>
            </a:prstGeom>
            <a:solidFill>
              <a:srgbClr val="DAF3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Gasto </a:t>
              </a:r>
              <a:r>
                <a:rPr lang="en-US" sz="1200" dirty="0" err="1">
                  <a:solidFill>
                    <a:schemeClr val="tx1"/>
                  </a:solidFill>
                </a:rPr>
                <a:t>público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: Rounded Corners 10">
              <a:extLst>
                <a:ext uri="{FF2B5EF4-FFF2-40B4-BE49-F238E27FC236}">
                  <a16:creationId xmlns:a16="http://schemas.microsoft.com/office/drawing/2014/main" id="{B4A2F34C-6758-8ECF-5E8C-7A6EDA6D13CA}"/>
                </a:ext>
              </a:extLst>
            </p:cNvPr>
            <p:cNvSpPr/>
            <p:nvPr/>
          </p:nvSpPr>
          <p:spPr>
            <a:xfrm>
              <a:off x="3540647" y="5041417"/>
              <a:ext cx="867269" cy="318171"/>
            </a:xfrm>
            <a:prstGeom prst="roundRect">
              <a:avLst/>
            </a:prstGeom>
            <a:solidFill>
              <a:srgbClr val="DAF3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Precios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: Rounded Corners 10">
              <a:extLst>
                <a:ext uri="{FF2B5EF4-FFF2-40B4-BE49-F238E27FC236}">
                  <a16:creationId xmlns:a16="http://schemas.microsoft.com/office/drawing/2014/main" id="{84AA9021-4415-8A8E-4CB5-CD710878CCDD}"/>
                </a:ext>
              </a:extLst>
            </p:cNvPr>
            <p:cNvSpPr/>
            <p:nvPr/>
          </p:nvSpPr>
          <p:spPr>
            <a:xfrm>
              <a:off x="1854446" y="4573634"/>
              <a:ext cx="1518540" cy="396388"/>
            </a:xfrm>
            <a:prstGeom prst="roundRect">
              <a:avLst/>
            </a:prstGeom>
            <a:solidFill>
              <a:srgbClr val="DAF3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Exportaciones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: Rounded Corners 10">
              <a:extLst>
                <a:ext uri="{FF2B5EF4-FFF2-40B4-BE49-F238E27FC236}">
                  <a16:creationId xmlns:a16="http://schemas.microsoft.com/office/drawing/2014/main" id="{75BCEAB7-C2DA-0666-167D-F6086230E8FC}"/>
                </a:ext>
              </a:extLst>
            </p:cNvPr>
            <p:cNvSpPr/>
            <p:nvPr/>
          </p:nvSpPr>
          <p:spPr>
            <a:xfrm>
              <a:off x="1205923" y="3884642"/>
              <a:ext cx="881699" cy="318171"/>
            </a:xfrm>
            <a:prstGeom prst="roundRect">
              <a:avLst/>
            </a:prstGeom>
            <a:solidFill>
              <a:srgbClr val="DAF3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Ahorro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: Rounded Corners 10">
              <a:extLst>
                <a:ext uri="{FF2B5EF4-FFF2-40B4-BE49-F238E27FC236}">
                  <a16:creationId xmlns:a16="http://schemas.microsoft.com/office/drawing/2014/main" id="{0C71A58E-F0D8-D49B-DF59-D49CECDC7961}"/>
                </a:ext>
              </a:extLst>
            </p:cNvPr>
            <p:cNvSpPr/>
            <p:nvPr/>
          </p:nvSpPr>
          <p:spPr>
            <a:xfrm>
              <a:off x="3372986" y="1909466"/>
              <a:ext cx="1202593" cy="318171"/>
            </a:xfrm>
            <a:prstGeom prst="roundRect">
              <a:avLst/>
            </a:prstGeom>
            <a:solidFill>
              <a:srgbClr val="DAF3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Inversión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: Rounded Corners 10">
              <a:extLst>
                <a:ext uri="{FF2B5EF4-FFF2-40B4-BE49-F238E27FC236}">
                  <a16:creationId xmlns:a16="http://schemas.microsoft.com/office/drawing/2014/main" id="{52E75ADC-2232-323F-C274-F880CAE1856A}"/>
                </a:ext>
              </a:extLst>
            </p:cNvPr>
            <p:cNvSpPr/>
            <p:nvPr/>
          </p:nvSpPr>
          <p:spPr>
            <a:xfrm>
              <a:off x="3740316" y="5592970"/>
              <a:ext cx="867269" cy="318171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IPC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: Rounded Corners 10">
              <a:extLst>
                <a:ext uri="{FF2B5EF4-FFF2-40B4-BE49-F238E27FC236}">
                  <a16:creationId xmlns:a16="http://schemas.microsoft.com/office/drawing/2014/main" id="{A53BF162-0283-75F8-0F8D-AEBA641C863F}"/>
                </a:ext>
              </a:extLst>
            </p:cNvPr>
            <p:cNvSpPr/>
            <p:nvPr/>
          </p:nvSpPr>
          <p:spPr>
            <a:xfrm>
              <a:off x="8373331" y="2090172"/>
              <a:ext cx="542314" cy="318171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PIB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: Rounded Corners 10">
              <a:extLst>
                <a:ext uri="{FF2B5EF4-FFF2-40B4-BE49-F238E27FC236}">
                  <a16:creationId xmlns:a16="http://schemas.microsoft.com/office/drawing/2014/main" id="{07371A46-D531-1981-C8D2-F0FE68619576}"/>
                </a:ext>
              </a:extLst>
            </p:cNvPr>
            <p:cNvSpPr/>
            <p:nvPr/>
          </p:nvSpPr>
          <p:spPr>
            <a:xfrm>
              <a:off x="7506062" y="1443719"/>
              <a:ext cx="867269" cy="461665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Tasa de </a:t>
              </a:r>
              <a:r>
                <a:rPr lang="en-US" sz="1200" dirty="0" err="1">
                  <a:solidFill>
                    <a:schemeClr val="tx1"/>
                  </a:solidFill>
                </a:rPr>
                <a:t>empleo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: Rounded Corners 10">
              <a:extLst>
                <a:ext uri="{FF2B5EF4-FFF2-40B4-BE49-F238E27FC236}">
                  <a16:creationId xmlns:a16="http://schemas.microsoft.com/office/drawing/2014/main" id="{D66DCDB5-2C37-E17C-F64A-68B3839A0469}"/>
                </a:ext>
              </a:extLst>
            </p:cNvPr>
            <p:cNvSpPr/>
            <p:nvPr/>
          </p:nvSpPr>
          <p:spPr>
            <a:xfrm>
              <a:off x="1913530" y="5376043"/>
              <a:ext cx="1029573" cy="451715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Precio</a:t>
              </a:r>
              <a:r>
                <a:rPr lang="en-US" sz="1200" dirty="0">
                  <a:solidFill>
                    <a:schemeClr val="tx1"/>
                  </a:solidFill>
                </a:rPr>
                <a:t> del dinero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1" name="Conector curvado 90">
              <a:extLst>
                <a:ext uri="{FF2B5EF4-FFF2-40B4-BE49-F238E27FC236}">
                  <a16:creationId xmlns:a16="http://schemas.microsoft.com/office/drawing/2014/main" id="{18E7A023-7AEA-E07E-447F-9405DBD3963A}"/>
                </a:ext>
              </a:extLst>
            </p:cNvPr>
            <p:cNvCxnSpPr>
              <a:cxnSpLocks/>
              <a:stCxn id="73" idx="0"/>
              <a:endCxn id="87" idx="1"/>
            </p:cNvCxnSpPr>
            <p:nvPr/>
          </p:nvCxnSpPr>
          <p:spPr>
            <a:xfrm rot="5400000" flipH="1" flipV="1">
              <a:off x="7042086" y="1683962"/>
              <a:ext cx="473386" cy="454566"/>
            </a:xfrm>
            <a:prstGeom prst="curvedConnector2">
              <a:avLst/>
            </a:prstGeom>
            <a:ln>
              <a:solidFill>
                <a:srgbClr val="DCEAF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curvado 93">
              <a:extLst>
                <a:ext uri="{FF2B5EF4-FFF2-40B4-BE49-F238E27FC236}">
                  <a16:creationId xmlns:a16="http://schemas.microsoft.com/office/drawing/2014/main" id="{52EC579F-C30F-7CA3-8228-F2F7020B2603}"/>
                </a:ext>
              </a:extLst>
            </p:cNvPr>
            <p:cNvCxnSpPr>
              <a:cxnSpLocks/>
              <a:stCxn id="74" idx="3"/>
              <a:endCxn id="86" idx="3"/>
            </p:cNvCxnSpPr>
            <p:nvPr/>
          </p:nvCxnSpPr>
          <p:spPr>
            <a:xfrm flipH="1" flipV="1">
              <a:off x="8915645" y="2249258"/>
              <a:ext cx="9686" cy="681116"/>
            </a:xfrm>
            <a:prstGeom prst="curvedConnector3">
              <a:avLst>
                <a:gd name="adj1" fmla="val -2360107"/>
              </a:avLst>
            </a:prstGeom>
            <a:ln>
              <a:solidFill>
                <a:srgbClr val="DCEAF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curvado 97">
              <a:extLst>
                <a:ext uri="{FF2B5EF4-FFF2-40B4-BE49-F238E27FC236}">
                  <a16:creationId xmlns:a16="http://schemas.microsoft.com/office/drawing/2014/main" id="{8BA696C3-BD4B-DB64-8EF2-C3414349DAAE}"/>
                </a:ext>
              </a:extLst>
            </p:cNvPr>
            <p:cNvCxnSpPr>
              <a:cxnSpLocks/>
              <a:stCxn id="77" idx="2"/>
              <a:endCxn id="85" idx="0"/>
            </p:cNvCxnSpPr>
            <p:nvPr/>
          </p:nvCxnSpPr>
          <p:spPr>
            <a:xfrm rot="16200000" flipH="1">
              <a:off x="3957425" y="5376444"/>
              <a:ext cx="233382" cy="19966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DCEAF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curvado 100">
              <a:extLst>
                <a:ext uri="{FF2B5EF4-FFF2-40B4-BE49-F238E27FC236}">
                  <a16:creationId xmlns:a16="http://schemas.microsoft.com/office/drawing/2014/main" id="{10FF4F46-1BBD-734D-1027-65E997937A2B}"/>
                </a:ext>
              </a:extLst>
            </p:cNvPr>
            <p:cNvCxnSpPr>
              <a:cxnSpLocks/>
              <a:stCxn id="77" idx="1"/>
              <a:endCxn id="88" idx="0"/>
            </p:cNvCxnSpPr>
            <p:nvPr/>
          </p:nvCxnSpPr>
          <p:spPr>
            <a:xfrm rot="10800000" flipV="1">
              <a:off x="2428317" y="5200503"/>
              <a:ext cx="1112330" cy="175540"/>
            </a:xfrm>
            <a:prstGeom prst="curvedConnector2">
              <a:avLst/>
            </a:prstGeom>
            <a:ln>
              <a:solidFill>
                <a:srgbClr val="DCEAF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344D65B4-FFC7-E761-EA29-F02AF9505309}"/>
              </a:ext>
            </a:extLst>
          </p:cNvPr>
          <p:cNvSpPr txBox="1"/>
          <p:nvPr/>
        </p:nvSpPr>
        <p:spPr>
          <a:xfrm>
            <a:off x="1979324" y="988573"/>
            <a:ext cx="710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/>
              <a:t>Macroeconomía y microeconomía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24C80C41-E827-72F7-CCF6-2E4B550EB3FF}"/>
              </a:ext>
            </a:extLst>
          </p:cNvPr>
          <p:cNvGrpSpPr/>
          <p:nvPr/>
        </p:nvGrpSpPr>
        <p:grpSpPr>
          <a:xfrm>
            <a:off x="220397" y="2264556"/>
            <a:ext cx="7635886" cy="4434885"/>
            <a:chOff x="86852" y="3069933"/>
            <a:chExt cx="7635886" cy="4434885"/>
          </a:xfrm>
        </p:grpSpPr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8E9CA5FB-3FFD-C5FE-A825-82A80575DAF2}"/>
                </a:ext>
              </a:extLst>
            </p:cNvPr>
            <p:cNvSpPr/>
            <p:nvPr/>
          </p:nvSpPr>
          <p:spPr>
            <a:xfrm>
              <a:off x="3057039" y="3069933"/>
              <a:ext cx="4665699" cy="1053071"/>
            </a:xfrm>
            <a:prstGeom prst="ellipse">
              <a:avLst/>
            </a:prstGeom>
            <a:solidFill>
              <a:srgbClr val="EB3E46">
                <a:alpha val="13333"/>
              </a:srgb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" name="Conector: curvado 46">
              <a:extLst>
                <a:ext uri="{FF2B5EF4-FFF2-40B4-BE49-F238E27FC236}">
                  <a16:creationId xmlns:a16="http://schemas.microsoft.com/office/drawing/2014/main" id="{C225078A-7EF2-31FC-DBFF-633DA9DFB2B0}"/>
                </a:ext>
              </a:extLst>
            </p:cNvPr>
            <p:cNvCxnSpPr>
              <a:cxnSpLocks/>
              <a:stCxn id="60" idx="1"/>
              <a:endCxn id="81" idx="0"/>
            </p:cNvCxnSpPr>
            <p:nvPr/>
          </p:nvCxnSpPr>
          <p:spPr>
            <a:xfrm rot="16200000" flipH="1" flipV="1">
              <a:off x="1416968" y="3365588"/>
              <a:ext cx="2464784" cy="2181911"/>
            </a:xfrm>
            <a:prstGeom prst="curvedConnector3">
              <a:avLst>
                <a:gd name="adj1" fmla="val -15532"/>
              </a:avLst>
            </a:prstGeom>
            <a:ln>
              <a:solidFill>
                <a:srgbClr val="E21A2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2486CD16-2D4B-65D6-A0F1-FB1D02F0EFD5}"/>
                </a:ext>
              </a:extLst>
            </p:cNvPr>
            <p:cNvGrpSpPr/>
            <p:nvPr/>
          </p:nvGrpSpPr>
          <p:grpSpPr>
            <a:xfrm>
              <a:off x="3234500" y="3540412"/>
              <a:ext cx="4309548" cy="758164"/>
              <a:chOff x="3196200" y="3341314"/>
              <a:chExt cx="4309548" cy="758164"/>
            </a:xfrm>
          </p:grpSpPr>
          <p:sp>
            <p:nvSpPr>
              <p:cNvPr id="48" name="Rectángulo redondeado 47">
                <a:extLst>
                  <a:ext uri="{FF2B5EF4-FFF2-40B4-BE49-F238E27FC236}">
                    <a16:creationId xmlns:a16="http://schemas.microsoft.com/office/drawing/2014/main" id="{319D7626-D369-F264-5C2A-BDE5D714A6EB}"/>
                  </a:ext>
                </a:extLst>
              </p:cNvPr>
              <p:cNvSpPr/>
              <p:nvPr/>
            </p:nvSpPr>
            <p:spPr>
              <a:xfrm>
                <a:off x="3196200" y="3355113"/>
                <a:ext cx="1078718" cy="72635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b="1" dirty="0">
                    <a:ln/>
                    <a:solidFill>
                      <a:srgbClr val="000000"/>
                    </a:solidFill>
                    <a:latin typeface="Proxima Nova" panose="02000506030000020004" pitchFamily="2" charset="0"/>
                    <a:cs typeface="Arial"/>
                    <a:sym typeface="Arial"/>
                    <a:rtl val="0"/>
                  </a:rPr>
                  <a:t>Empresas</a:t>
                </a:r>
                <a:endParaRPr lang="es-ES" sz="1400" dirty="0"/>
              </a:p>
            </p:txBody>
          </p:sp>
          <p:sp>
            <p:nvSpPr>
              <p:cNvPr id="52" name="Rectángulo redondeado 51">
                <a:extLst>
                  <a:ext uri="{FF2B5EF4-FFF2-40B4-BE49-F238E27FC236}">
                    <a16:creationId xmlns:a16="http://schemas.microsoft.com/office/drawing/2014/main" id="{C633AFFB-EE22-B464-C9B9-560F33CA1A4B}"/>
                  </a:ext>
                </a:extLst>
              </p:cNvPr>
              <p:cNvSpPr/>
              <p:nvPr/>
            </p:nvSpPr>
            <p:spPr>
              <a:xfrm>
                <a:off x="6427030" y="3341314"/>
                <a:ext cx="1078718" cy="72635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b="1" dirty="0">
                    <a:ln/>
                    <a:solidFill>
                      <a:srgbClr val="000000"/>
                    </a:solidFill>
                    <a:latin typeface="Proxima Nova" panose="02000506030000020004" pitchFamily="2" charset="0"/>
                    <a:cs typeface="Arial"/>
                    <a:sym typeface="Arial"/>
                    <a:rtl val="0"/>
                  </a:rPr>
                  <a:t>Familias</a:t>
                </a:r>
                <a:endParaRPr lang="es-ES" sz="1400" dirty="0"/>
              </a:p>
            </p:txBody>
          </p:sp>
          <p:sp>
            <p:nvSpPr>
              <p:cNvPr id="56" name="Rectángulo redondeado 55">
                <a:extLst>
                  <a:ext uri="{FF2B5EF4-FFF2-40B4-BE49-F238E27FC236}">
                    <a16:creationId xmlns:a16="http://schemas.microsoft.com/office/drawing/2014/main" id="{EADB73A4-22CC-DCA9-39F0-A49D168AF98F}"/>
                  </a:ext>
                </a:extLst>
              </p:cNvPr>
              <p:cNvSpPr/>
              <p:nvPr/>
            </p:nvSpPr>
            <p:spPr>
              <a:xfrm>
                <a:off x="4811615" y="3373123"/>
                <a:ext cx="1078718" cy="72635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b="1" dirty="0">
                    <a:ln/>
                    <a:solidFill>
                      <a:srgbClr val="000000"/>
                    </a:solidFill>
                    <a:latin typeface="Proxima Nova" panose="02000506030000020004" pitchFamily="2" charset="0"/>
                    <a:cs typeface="Arial"/>
                    <a:sym typeface="Arial"/>
                    <a:rtl val="0"/>
                  </a:rPr>
                  <a:t>Sector público</a:t>
                </a:r>
              </a:p>
            </p:txBody>
          </p:sp>
        </p:grp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1F58E5AF-40B0-ECD6-85A7-B8A8FA7F707B}"/>
                </a:ext>
              </a:extLst>
            </p:cNvPr>
            <p:cNvSpPr txBox="1"/>
            <p:nvPr/>
          </p:nvSpPr>
          <p:spPr>
            <a:xfrm>
              <a:off x="86852" y="5688936"/>
              <a:ext cx="2943103" cy="1815882"/>
            </a:xfrm>
            <a:prstGeom prst="rect">
              <a:avLst/>
            </a:prstGeom>
            <a:solidFill>
              <a:srgbClr val="F5FCF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600" b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b="0" dirty="0"/>
                <a:t>La </a:t>
              </a:r>
              <a:r>
                <a:rPr lang="en-US" dirty="0" err="1">
                  <a:solidFill>
                    <a:srgbClr val="EB3E46"/>
                  </a:solidFill>
                </a:rPr>
                <a:t>microeconomía</a:t>
              </a:r>
              <a:r>
                <a:rPr lang="en-US" b="0" dirty="0"/>
                <a:t> </a:t>
              </a:r>
              <a:r>
                <a:rPr lang="en-US" b="0" dirty="0" err="1"/>
                <a:t>estudia</a:t>
              </a:r>
              <a:r>
                <a:rPr lang="en-US" b="0" dirty="0"/>
                <a:t> </a:t>
              </a:r>
              <a:r>
                <a:rPr lang="en-US" b="0" dirty="0" err="1"/>
                <a:t>el</a:t>
              </a:r>
              <a:r>
                <a:rPr lang="en-US" b="0" dirty="0"/>
                <a:t> </a:t>
              </a:r>
              <a:r>
                <a:rPr lang="en-US" b="0" dirty="0" err="1"/>
                <a:t>comportamiento</a:t>
              </a:r>
              <a:r>
                <a:rPr lang="en-US" b="0" dirty="0"/>
                <a:t> individual de </a:t>
              </a:r>
              <a:r>
                <a:rPr lang="en-US" b="0" dirty="0" err="1"/>
                <a:t>familias</a:t>
              </a:r>
              <a:r>
                <a:rPr lang="en-US" b="0" dirty="0"/>
                <a:t>, </a:t>
              </a:r>
              <a:r>
                <a:rPr lang="en-US" b="0" dirty="0" err="1"/>
                <a:t>empresas</a:t>
              </a:r>
              <a:r>
                <a:rPr lang="en-US" b="0" dirty="0"/>
                <a:t> y sector </a:t>
              </a:r>
              <a:r>
                <a:rPr lang="en-US" b="0" dirty="0" err="1"/>
                <a:t>público</a:t>
              </a:r>
              <a:r>
                <a:rPr lang="en-US" b="0" dirty="0"/>
                <a:t>, y sus </a:t>
              </a:r>
              <a:r>
                <a:rPr lang="en-US" b="0" dirty="0" err="1"/>
                <a:t>interrelaciones</a:t>
              </a:r>
              <a:r>
                <a:rPr lang="en-US" b="0" dirty="0"/>
                <a:t>. </a:t>
              </a:r>
            </a:p>
            <a:p>
              <a:r>
                <a:rPr lang="en-US" dirty="0" err="1"/>
                <a:t>Ejemplo</a:t>
              </a:r>
              <a:r>
                <a:rPr lang="en-US" dirty="0"/>
                <a:t>: </a:t>
              </a:r>
              <a:r>
                <a:rPr lang="en-US" b="0" dirty="0" err="1"/>
                <a:t>Flujo</a:t>
              </a:r>
              <a:r>
                <a:rPr lang="en-US" b="0" dirty="0"/>
                <a:t> circular de la </a:t>
              </a:r>
              <a:r>
                <a:rPr lang="en-US" b="0" dirty="0" err="1"/>
                <a:t>renta</a:t>
              </a:r>
              <a:r>
                <a:rPr lang="en-US" b="0" dirty="0"/>
                <a:t>, </a:t>
              </a:r>
              <a:r>
                <a:rPr lang="en-US" b="0" dirty="0" err="1"/>
                <a:t>factores</a:t>
              </a:r>
              <a:r>
                <a:rPr lang="en-US" b="0" dirty="0"/>
                <a:t> de </a:t>
              </a:r>
              <a:r>
                <a:rPr lang="en-US" b="0" dirty="0" err="1"/>
                <a:t>producción</a:t>
              </a:r>
              <a:r>
                <a:rPr lang="en-US" b="0" dirty="0"/>
                <a:t>, </a:t>
              </a:r>
              <a:r>
                <a:rPr lang="en-US" b="0" dirty="0" err="1"/>
                <a:t>preferencias</a:t>
              </a:r>
              <a:r>
                <a:rPr lang="en-US" b="0" dirty="0"/>
                <a:t> de </a:t>
              </a:r>
              <a:r>
                <a:rPr lang="en-US" b="0" dirty="0" err="1"/>
                <a:t>familias</a:t>
              </a:r>
              <a:r>
                <a:rPr lang="en-US" b="0" dirty="0"/>
                <a:t>.</a:t>
              </a:r>
              <a:endParaRPr lang="es-ES" b="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545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37C67-6614-C61A-6396-DA509CD11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Bombilla y lápiz contorno">
            <a:extLst>
              <a:ext uri="{FF2B5EF4-FFF2-40B4-BE49-F238E27FC236}">
                <a16:creationId xmlns:a16="http://schemas.microsoft.com/office/drawing/2014/main" id="{46176400-D9F9-E1D7-6EC2-0CFEFE32B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F9219EF-F475-94D3-B923-721938112BAC}"/>
              </a:ext>
            </a:extLst>
          </p:cNvPr>
          <p:cNvSpPr txBox="1"/>
          <p:nvPr/>
        </p:nvSpPr>
        <p:spPr>
          <a:xfrm>
            <a:off x="1979324" y="1110493"/>
            <a:ext cx="710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latin typeface="Proxima Nova" panose="02000506030000020004" pitchFamily="2" charset="0"/>
              </a:rPr>
              <a:t>Economía positiva y normativa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360E08-ABF5-257F-6958-FA0603265704}"/>
              </a:ext>
            </a:extLst>
          </p:cNvPr>
          <p:cNvSpPr txBox="1"/>
          <p:nvPr/>
        </p:nvSpPr>
        <p:spPr>
          <a:xfrm>
            <a:off x="9751723" y="1947810"/>
            <a:ext cx="19433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Proxima Nova" panose="02000506030000020004" pitchFamily="2" charset="0"/>
              </a:rPr>
              <a:t>Economía por finalidad </a:t>
            </a:r>
            <a:endParaRPr lang="es-ES" dirty="0">
              <a:latin typeface="Proxima Nova" panose="02000506030000020004" pitchFamily="2" charset="0"/>
            </a:endParaRPr>
          </a:p>
          <a:p>
            <a:r>
              <a:rPr lang="es-ES" dirty="0">
                <a:latin typeface="Proxima Nova" panose="02000506030000020004" pitchFamily="2" charset="0"/>
              </a:rPr>
              <a:t>La economía se divide según su finalidad en </a:t>
            </a:r>
            <a:r>
              <a:rPr lang="es-ES" b="1" dirty="0">
                <a:solidFill>
                  <a:schemeClr val="bg1"/>
                </a:solidFill>
                <a:latin typeface="Proxima Nova" panose="02000506030000020004" pitchFamily="2" charset="0"/>
              </a:rPr>
              <a:t>positiva</a:t>
            </a:r>
            <a:r>
              <a:rPr lang="es-ES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s-ES" dirty="0">
                <a:latin typeface="Proxima Nova" panose="02000506030000020004" pitchFamily="2" charset="0"/>
              </a:rPr>
              <a:t>y </a:t>
            </a:r>
            <a:r>
              <a:rPr lang="es-ES" b="1" dirty="0">
                <a:solidFill>
                  <a:schemeClr val="bg1"/>
                </a:solidFill>
                <a:latin typeface="Proxima Nova" panose="02000506030000020004" pitchFamily="2" charset="0"/>
              </a:rPr>
              <a:t>normativa</a:t>
            </a:r>
            <a:endParaRPr lang="es-ES" sz="2400" b="1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B63BBF-AB1A-A5C6-3C3A-837E6924B279}"/>
              </a:ext>
            </a:extLst>
          </p:cNvPr>
          <p:cNvSpPr txBox="1"/>
          <p:nvPr/>
        </p:nvSpPr>
        <p:spPr>
          <a:xfrm>
            <a:off x="831142" y="5934670"/>
            <a:ext cx="82973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La </a:t>
            </a:r>
            <a:r>
              <a:rPr lang="en-US" dirty="0" err="1">
                <a:latin typeface="Proxima Nova" panose="02000506030000020004" pitchFamily="2" charset="0"/>
              </a:rPr>
              <a:t>economía</a:t>
            </a:r>
            <a:r>
              <a:rPr lang="en-US" dirty="0">
                <a:latin typeface="Proxima Nova" panose="02000506030000020004" pitchFamily="2" charset="0"/>
              </a:rPr>
              <a:t> </a:t>
            </a:r>
            <a:r>
              <a:rPr lang="en-US" dirty="0" err="1">
                <a:latin typeface="Proxima Nova" panose="02000506030000020004" pitchFamily="2" charset="0"/>
              </a:rPr>
              <a:t>normativa</a:t>
            </a:r>
            <a:r>
              <a:rPr lang="en-US" dirty="0">
                <a:latin typeface="Proxima Nova" panose="02000506030000020004" pitchFamily="2" charset="0"/>
              </a:rPr>
              <a:t> es a menudo </a:t>
            </a:r>
            <a:r>
              <a:rPr lang="en-US" dirty="0" err="1">
                <a:latin typeface="Proxima Nova" panose="02000506030000020004" pitchFamily="2" charset="0"/>
              </a:rPr>
              <a:t>controvertida</a:t>
            </a:r>
            <a:r>
              <a:rPr lang="en-US" dirty="0">
                <a:latin typeface="Proxima Nova" panose="02000506030000020004" pitchFamily="2" charset="0"/>
              </a:rPr>
              <a:t>, </a:t>
            </a:r>
            <a:r>
              <a:rPr lang="en-US" dirty="0" err="1">
                <a:latin typeface="Proxima Nova" panose="02000506030000020004" pitchFamily="2" charset="0"/>
              </a:rPr>
              <a:t>ya</a:t>
            </a:r>
            <a:r>
              <a:rPr lang="en-US" dirty="0">
                <a:latin typeface="Proxima Nova" panose="02000506030000020004" pitchFamily="2" charset="0"/>
              </a:rPr>
              <a:t> </a:t>
            </a:r>
            <a:r>
              <a:rPr lang="en-US" dirty="0" err="1">
                <a:latin typeface="Proxima Nova" panose="02000506030000020004" pitchFamily="2" charset="0"/>
              </a:rPr>
              <a:t>que</a:t>
            </a:r>
            <a:r>
              <a:rPr lang="en-US" dirty="0">
                <a:latin typeface="Proxima Nova" panose="02000506030000020004" pitchFamily="2" charset="0"/>
              </a:rPr>
              <a:t> </a:t>
            </a:r>
            <a:r>
              <a:rPr lang="en-US" dirty="0" err="1">
                <a:latin typeface="Proxima Nova" panose="02000506030000020004" pitchFamily="2" charset="0"/>
              </a:rPr>
              <a:t>implica</a:t>
            </a:r>
            <a:r>
              <a:rPr lang="en-US" dirty="0">
                <a:latin typeface="Proxima Nova" panose="02000506030000020004" pitchFamily="2" charset="0"/>
              </a:rPr>
              <a:t> </a:t>
            </a:r>
            <a:r>
              <a:rPr lang="en-US" b="1" dirty="0" err="1">
                <a:latin typeface="Proxima Nova" panose="02000506030000020004" pitchFamily="2" charset="0"/>
              </a:rPr>
              <a:t>opiniones</a:t>
            </a:r>
            <a:r>
              <a:rPr lang="en-US" b="1" dirty="0">
                <a:latin typeface="Proxima Nova" panose="02000506030000020004" pitchFamily="2" charset="0"/>
              </a:rPr>
              <a:t> y </a:t>
            </a:r>
            <a:r>
              <a:rPr lang="en-US" b="1" dirty="0" err="1">
                <a:latin typeface="Proxima Nova" panose="02000506030000020004" pitchFamily="2" charset="0"/>
              </a:rPr>
              <a:t>valores</a:t>
            </a:r>
            <a:r>
              <a:rPr lang="en-US" dirty="0">
                <a:latin typeface="Proxima Nova" panose="02000506030000020004" pitchFamily="2" charset="0"/>
              </a:rPr>
              <a:t>.</a:t>
            </a:r>
            <a:endParaRPr lang="es-ES" dirty="0">
              <a:latin typeface="Proxima Nova" panose="02000506030000020004" pitchFamily="2" charset="0"/>
            </a:endParaRPr>
          </a:p>
          <a:p>
            <a:endParaRPr lang="es-ES" dirty="0">
              <a:latin typeface="Proxima Nova" panose="02000506030000020004" pitchFamily="2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34B129D-26A0-75E9-918B-9594C3B3E920}"/>
              </a:ext>
            </a:extLst>
          </p:cNvPr>
          <p:cNvGrpSpPr/>
          <p:nvPr/>
        </p:nvGrpSpPr>
        <p:grpSpPr>
          <a:xfrm>
            <a:off x="622013" y="1955235"/>
            <a:ext cx="3774623" cy="3607606"/>
            <a:chOff x="446433" y="1778446"/>
            <a:chExt cx="3774623" cy="3607606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42C3E36-2BD0-175D-87DA-8DC3B15759E4}"/>
                </a:ext>
              </a:extLst>
            </p:cNvPr>
            <p:cNvSpPr txBox="1"/>
            <p:nvPr/>
          </p:nvSpPr>
          <p:spPr>
            <a:xfrm>
              <a:off x="655562" y="3816392"/>
              <a:ext cx="356549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 err="1">
                  <a:solidFill>
                    <a:srgbClr val="EB3E46"/>
                  </a:solidFill>
                  <a:latin typeface="Proxima Nova" panose="02000506030000020004" pitchFamily="2" charset="0"/>
                </a:rPr>
                <a:t>Postiva</a:t>
              </a:r>
              <a:endParaRPr lang="en-US" sz="1600" b="1" dirty="0">
                <a:solidFill>
                  <a:srgbClr val="EB3E46"/>
                </a:solidFill>
                <a:latin typeface="Proxima Nova" panose="02000506030000020004" pitchFamily="2" charset="0"/>
              </a:endParaRPr>
            </a:p>
            <a:p>
              <a:pPr lvl="0"/>
              <a:r>
                <a:rPr lang="en-US" sz="1600" dirty="0">
                  <a:latin typeface="Proxima Nova" panose="02000506030000020004" pitchFamily="2" charset="0"/>
                </a:rPr>
                <a:t>Describe la </a:t>
              </a:r>
              <a:r>
                <a:rPr lang="en-US" sz="1600" dirty="0" err="1">
                  <a:latin typeface="Proxima Nova" panose="02000506030000020004" pitchFamily="2" charset="0"/>
                </a:rPr>
                <a:t>realidad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económica</a:t>
              </a:r>
              <a:r>
                <a:rPr lang="en-US" sz="1600" dirty="0">
                  <a:latin typeface="Proxima Nova" panose="02000506030000020004" pitchFamily="2" charset="0"/>
                </a:rPr>
                <a:t>. </a:t>
              </a:r>
              <a:r>
                <a:rPr lang="en-US" sz="1600" b="1" dirty="0" err="1">
                  <a:latin typeface="Proxima Nova" panose="02000506030000020004" pitchFamily="2" charset="0"/>
                </a:rPr>
                <a:t>Criterios</a:t>
              </a:r>
              <a:r>
                <a:rPr lang="en-US" sz="1600" dirty="0">
                  <a:latin typeface="Proxima Nova" panose="02000506030000020004" pitchFamily="2" charset="0"/>
                </a:rPr>
                <a:t>;: </a:t>
              </a:r>
              <a:r>
                <a:rPr lang="en-US" sz="1600" dirty="0" err="1">
                  <a:latin typeface="Proxima Nova" panose="02000506030000020004" pitchFamily="2" charset="0"/>
                </a:rPr>
                <a:t>Objetivos</a:t>
              </a:r>
              <a:r>
                <a:rPr lang="en-US" sz="1600" dirty="0">
                  <a:latin typeface="Proxima Nova" panose="02000506030000020004" pitchFamily="2" charset="0"/>
                </a:rPr>
                <a:t> (</a:t>
              </a:r>
              <a:r>
                <a:rPr lang="en-US" sz="1600" dirty="0" err="1">
                  <a:latin typeface="Proxima Nova" panose="02000506030000020004" pitchFamily="2" charset="0"/>
                </a:rPr>
                <a:t>basados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en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datos</a:t>
              </a:r>
              <a:r>
                <a:rPr lang="en-US" sz="1600" dirty="0">
                  <a:latin typeface="Proxima Nova" panose="02000506030000020004" pitchFamily="2" charset="0"/>
                </a:rPr>
                <a:t>). </a:t>
              </a:r>
            </a:p>
            <a:p>
              <a:pPr lvl="0"/>
              <a:r>
                <a:rPr lang="en-US" sz="1600" b="1" dirty="0" err="1">
                  <a:latin typeface="Proxima Nova" panose="02000506030000020004" pitchFamily="2" charset="0"/>
                </a:rPr>
                <a:t>Ejemplo</a:t>
              </a:r>
              <a:r>
                <a:rPr lang="en-US" sz="1600" dirty="0">
                  <a:latin typeface="Proxima Nova" panose="02000506030000020004" pitchFamily="2" charset="0"/>
                </a:rPr>
                <a:t>: </a:t>
              </a:r>
              <a:r>
                <a:rPr lang="en-US" sz="1600" dirty="0" err="1">
                  <a:latin typeface="Proxima Nova" panose="02000506030000020004" pitchFamily="2" charset="0"/>
                </a:rPr>
                <a:t>Cifras</a:t>
              </a:r>
              <a:r>
                <a:rPr lang="en-US" sz="1600" dirty="0">
                  <a:latin typeface="Proxima Nova" panose="02000506030000020004" pitchFamily="2" charset="0"/>
                </a:rPr>
                <a:t> de </a:t>
              </a:r>
              <a:r>
                <a:rPr lang="en-US" sz="1600" dirty="0" err="1">
                  <a:latin typeface="Proxima Nova" panose="02000506030000020004" pitchFamily="2" charset="0"/>
                </a:rPr>
                <a:t>impuestos</a:t>
              </a:r>
              <a:r>
                <a:rPr lang="en-US" sz="1600" dirty="0">
                  <a:latin typeface="Proxima Nova" panose="02000506030000020004" pitchFamily="2" charset="0"/>
                </a:rPr>
                <a:t>, parados, </a:t>
              </a:r>
              <a:r>
                <a:rPr lang="en-US" sz="1600" dirty="0" err="1">
                  <a:latin typeface="Proxima Nova" panose="02000506030000020004" pitchFamily="2" charset="0"/>
                </a:rPr>
                <a:t>pensiones</a:t>
              </a:r>
              <a:r>
                <a:rPr lang="en-US" sz="1600" dirty="0">
                  <a:latin typeface="Proxima Nova" panose="02000506030000020004" pitchFamily="2" charset="0"/>
                </a:rPr>
                <a:t>.</a:t>
              </a:r>
              <a:endParaRPr lang="es-ES" sz="1600" dirty="0">
                <a:latin typeface="Proxima Nova" panose="02000506030000020004" pitchFamily="2" charset="0"/>
              </a:endParaRPr>
            </a:p>
          </p:txBody>
        </p:sp>
        <p:pic>
          <p:nvPicPr>
            <p:cNvPr id="14" name="Gráfico 13" descr="Diagrama de dispersión con relleno sólido">
              <a:extLst>
                <a:ext uri="{FF2B5EF4-FFF2-40B4-BE49-F238E27FC236}">
                  <a16:creationId xmlns:a16="http://schemas.microsoft.com/office/drawing/2014/main" id="{CD9D595A-BFF3-0936-3460-CEDF7BD0C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6433" y="1778446"/>
              <a:ext cx="2302450" cy="2302450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35C3184-BDBF-BBDA-E419-DD41628BB61A}"/>
              </a:ext>
            </a:extLst>
          </p:cNvPr>
          <p:cNvGrpSpPr/>
          <p:nvPr/>
        </p:nvGrpSpPr>
        <p:grpSpPr>
          <a:xfrm>
            <a:off x="4300279" y="1955235"/>
            <a:ext cx="4668357" cy="3607606"/>
            <a:chOff x="4124699" y="1778446"/>
            <a:chExt cx="4668357" cy="3607606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883EF57-59A3-0D1D-741F-C02E8BA99B31}"/>
                </a:ext>
              </a:extLst>
            </p:cNvPr>
            <p:cNvSpPr txBox="1"/>
            <p:nvPr/>
          </p:nvSpPr>
          <p:spPr>
            <a:xfrm>
              <a:off x="4430034" y="3816392"/>
              <a:ext cx="4363022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 err="1">
                  <a:solidFill>
                    <a:srgbClr val="EB3E46"/>
                  </a:solidFill>
                  <a:latin typeface="Proxima Nova" panose="02000506030000020004" pitchFamily="2" charset="0"/>
                </a:rPr>
                <a:t>Normativa</a:t>
              </a:r>
              <a:endParaRPr lang="en-US" sz="1600" b="1" dirty="0">
                <a:solidFill>
                  <a:srgbClr val="EB3E46"/>
                </a:solidFill>
                <a:latin typeface="Proxima Nova" panose="02000506030000020004" pitchFamily="2" charset="0"/>
              </a:endParaRPr>
            </a:p>
            <a:p>
              <a:pPr lvl="0"/>
              <a:r>
                <a:rPr lang="en-US" sz="1600" dirty="0" err="1">
                  <a:latin typeface="Proxima Nova" panose="02000506030000020004" pitchFamily="2" charset="0"/>
                </a:rPr>
                <a:t>Emite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juicios</a:t>
              </a:r>
              <a:r>
                <a:rPr lang="en-US" sz="1600" dirty="0">
                  <a:latin typeface="Proxima Nova" panose="02000506030000020004" pitchFamily="2" charset="0"/>
                </a:rPr>
                <a:t> de valor: ¿</a:t>
              </a:r>
              <a:r>
                <a:rPr lang="en-US" sz="1600" dirty="0" err="1">
                  <a:latin typeface="Proxima Nova" panose="02000506030000020004" pitchFamily="2" charset="0"/>
                </a:rPr>
                <a:t>qué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deseamos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hacer</a:t>
              </a:r>
              <a:r>
                <a:rPr lang="en-US" sz="1600" dirty="0">
                  <a:latin typeface="Proxima Nova" panose="02000506030000020004" pitchFamily="2" charset="0"/>
                </a:rPr>
                <a:t>?</a:t>
              </a:r>
            </a:p>
            <a:p>
              <a:pPr lvl="0"/>
              <a:r>
                <a:rPr lang="en-US" sz="1600" b="1" dirty="0" err="1">
                  <a:latin typeface="Proxima Nova" panose="02000506030000020004" pitchFamily="2" charset="0"/>
                </a:rPr>
                <a:t>Criterios</a:t>
              </a:r>
              <a:r>
                <a:rPr lang="en-US" sz="1600" dirty="0">
                  <a:latin typeface="Proxima Nova" panose="02000506030000020004" pitchFamily="2" charset="0"/>
                </a:rPr>
                <a:t>: </a:t>
              </a:r>
              <a:r>
                <a:rPr lang="en-US" sz="1600" dirty="0" err="1">
                  <a:latin typeface="Proxima Nova" panose="02000506030000020004" pitchFamily="2" charset="0"/>
                </a:rPr>
                <a:t>Subjetivos</a:t>
              </a:r>
              <a:r>
                <a:rPr lang="en-US" sz="1600" dirty="0">
                  <a:latin typeface="Proxima Nova" panose="02000506030000020004" pitchFamily="2" charset="0"/>
                </a:rPr>
                <a:t> (</a:t>
              </a:r>
              <a:r>
                <a:rPr lang="en-US" sz="1600" dirty="0" err="1">
                  <a:latin typeface="Proxima Nova" panose="02000506030000020004" pitchFamily="2" charset="0"/>
                </a:rPr>
                <a:t>juicios</a:t>
              </a:r>
              <a:r>
                <a:rPr lang="en-US" sz="1600" dirty="0">
                  <a:latin typeface="Proxima Nova" panose="02000506030000020004" pitchFamily="2" charset="0"/>
                </a:rPr>
                <a:t> e </a:t>
              </a:r>
              <a:r>
                <a:rPr lang="en-US" sz="1600" dirty="0" err="1">
                  <a:latin typeface="Proxima Nova" panose="02000506030000020004" pitchFamily="2" charset="0"/>
                </a:rPr>
                <a:t>interpretaciones</a:t>
              </a:r>
              <a:r>
                <a:rPr lang="en-US" sz="1600" dirty="0">
                  <a:latin typeface="Proxima Nova" panose="02000506030000020004" pitchFamily="2" charset="0"/>
                </a:rPr>
                <a:t>). </a:t>
              </a:r>
            </a:p>
            <a:p>
              <a:pPr lvl="0"/>
              <a:r>
                <a:rPr lang="en-US" sz="1600" b="1" dirty="0" err="1">
                  <a:latin typeface="Proxima Nova" panose="02000506030000020004" pitchFamily="2" charset="0"/>
                </a:rPr>
                <a:t>Ejemplo</a:t>
              </a:r>
              <a:r>
                <a:rPr lang="en-US" sz="1600" dirty="0">
                  <a:latin typeface="Proxima Nova" panose="02000506030000020004" pitchFamily="2" charset="0"/>
                </a:rPr>
                <a:t>: "</a:t>
              </a:r>
              <a:r>
                <a:rPr lang="en-US" sz="1600" dirty="0" err="1">
                  <a:latin typeface="Proxima Nova" panose="02000506030000020004" pitchFamily="2" charset="0"/>
                </a:rPr>
                <a:t>Sería</a:t>
              </a:r>
              <a:r>
                <a:rPr lang="en-US" sz="1600" dirty="0">
                  <a:latin typeface="Proxima Nova" panose="02000506030000020004" pitchFamily="2" charset="0"/>
                </a:rPr>
                <a:t> bueno </a:t>
              </a:r>
              <a:r>
                <a:rPr lang="en-US" sz="1600" dirty="0" err="1">
                  <a:latin typeface="Proxima Nova" panose="02000506030000020004" pitchFamily="2" charset="0"/>
                </a:rPr>
                <a:t>subir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impuestos</a:t>
              </a:r>
              <a:r>
                <a:rPr lang="en-US" sz="1600" dirty="0">
                  <a:latin typeface="Proxima Nova" panose="02000506030000020004" pitchFamily="2" charset="0"/>
                </a:rPr>
                <a:t>", "</a:t>
              </a:r>
              <a:r>
                <a:rPr lang="en-US" sz="1600" dirty="0" err="1">
                  <a:latin typeface="Proxima Nova" panose="02000506030000020004" pitchFamily="2" charset="0"/>
                </a:rPr>
                <a:t>deberíamos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actualizar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pensiones</a:t>
              </a:r>
              <a:r>
                <a:rPr lang="en-US" sz="1600" dirty="0">
                  <a:latin typeface="Proxima Nova" panose="02000506030000020004" pitchFamily="2" charset="0"/>
                </a:rPr>
                <a:t>".</a:t>
              </a:r>
              <a:endParaRPr lang="es-ES" sz="1600" dirty="0">
                <a:latin typeface="Proxima Nova" panose="02000506030000020004" pitchFamily="2" charset="0"/>
              </a:endParaRPr>
            </a:p>
          </p:txBody>
        </p:sp>
        <p:pic>
          <p:nvPicPr>
            <p:cNvPr id="16" name="Gráfico 15" descr="Impuestos con relleno sólido">
              <a:extLst>
                <a:ext uri="{FF2B5EF4-FFF2-40B4-BE49-F238E27FC236}">
                  <a16:creationId xmlns:a16="http://schemas.microsoft.com/office/drawing/2014/main" id="{FE5E30DD-77ED-4620-D5C0-F9A28C456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24699" y="1778446"/>
              <a:ext cx="2302450" cy="2302450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BBB0FD-9A6F-E5D1-6083-6B654803858A}"/>
              </a:ext>
            </a:extLst>
          </p:cNvPr>
          <p:cNvSpPr txBox="1"/>
          <p:nvPr/>
        </p:nvSpPr>
        <p:spPr>
          <a:xfrm>
            <a:off x="655562" y="1624644"/>
            <a:ext cx="8815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La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diferencia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entre ambas es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debate entre "lo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que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mundo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es" y "lo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que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debería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ser". </a:t>
            </a:r>
            <a:endParaRPr lang="es-ES" dirty="0"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2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900EE-2C62-B9E1-9A90-65465BBA7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4C45347-D760-4AC3-9426-54A6BFD2F854}"/>
              </a:ext>
            </a:extLst>
          </p:cNvPr>
          <p:cNvGrpSpPr/>
          <p:nvPr/>
        </p:nvGrpSpPr>
        <p:grpSpPr>
          <a:xfrm>
            <a:off x="1959004" y="784226"/>
            <a:ext cx="8707120" cy="914400"/>
            <a:chOff x="1959004" y="784226"/>
            <a:chExt cx="8707120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AFC950B-B706-D576-38C1-5B5C4E81292F}"/>
                </a:ext>
              </a:extLst>
            </p:cNvPr>
            <p:cNvSpPr txBox="1"/>
            <p:nvPr/>
          </p:nvSpPr>
          <p:spPr>
            <a:xfrm>
              <a:off x="1959004" y="1125201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Homo </a:t>
              </a:r>
              <a:r>
                <a:rPr lang="es-ES" sz="2400" b="1" dirty="0" err="1"/>
                <a:t>Economicus</a:t>
              </a:r>
              <a:endParaRPr lang="es-ES" sz="2400" b="1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98A02E4A-6672-4016-1444-61D104D94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C606953-2A21-B4E2-50FD-58913587222D}"/>
              </a:ext>
            </a:extLst>
          </p:cNvPr>
          <p:cNvSpPr txBox="1"/>
          <p:nvPr/>
        </p:nvSpPr>
        <p:spPr>
          <a:xfrm>
            <a:off x="9751723" y="1947810"/>
            <a:ext cx="18761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Economía conductual</a:t>
            </a:r>
          </a:p>
          <a:p>
            <a:r>
              <a:rPr lang="es-ES" dirty="0"/>
              <a:t>Rama de la economía que estudia cómo el comportamiento psicológico, social o cognitivo afecta las decisiones económicas de los individuos. </a:t>
            </a:r>
          </a:p>
        </p:txBody>
      </p:sp>
      <p:pic>
        <p:nvPicPr>
          <p:cNvPr id="11" name="Gráfico 10" descr="Esqueleto con relleno sólido">
            <a:extLst>
              <a:ext uri="{FF2B5EF4-FFF2-40B4-BE49-F238E27FC236}">
                <a16:creationId xmlns:a16="http://schemas.microsoft.com/office/drawing/2014/main" id="{31F2BF73-E359-7004-6640-566ED35F6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00" y="1586866"/>
            <a:ext cx="5271134" cy="527113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0F948E-2CAF-D921-EF78-4FE66C7811CD}"/>
              </a:ext>
            </a:extLst>
          </p:cNvPr>
          <p:cNvSpPr txBox="1"/>
          <p:nvPr/>
        </p:nvSpPr>
        <p:spPr>
          <a:xfrm>
            <a:off x="3220720" y="1804026"/>
            <a:ext cx="5760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El </a:t>
            </a:r>
            <a:r>
              <a:rPr lang="es-ES" b="1" dirty="0">
                <a:solidFill>
                  <a:srgbClr val="EB3E46"/>
                </a:solidFill>
              </a:rPr>
              <a:t>Homo </a:t>
            </a:r>
            <a:r>
              <a:rPr lang="es-ES" b="1" dirty="0" err="1">
                <a:solidFill>
                  <a:srgbClr val="EB3E46"/>
                </a:solidFill>
              </a:rPr>
              <a:t>Economicus</a:t>
            </a:r>
            <a:r>
              <a:rPr lang="es-ES" b="1" dirty="0">
                <a:solidFill>
                  <a:srgbClr val="EB3E46"/>
                </a:solidFill>
              </a:rPr>
              <a:t> 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es la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representación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teórica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de un ser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humano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que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comporta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únicamente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manera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racional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frente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estímulos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económicos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450084-EE2C-8FDD-8465-2F3B135ADADE}"/>
              </a:ext>
            </a:extLst>
          </p:cNvPr>
          <p:cNvSpPr txBox="1"/>
          <p:nvPr/>
        </p:nvSpPr>
        <p:spPr>
          <a:xfrm>
            <a:off x="3484880" y="4809469"/>
            <a:ext cx="5496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Predominó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hasta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mediados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del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siglo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XX.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Asume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que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ser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humano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EB3E4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busca</a:t>
            </a:r>
            <a:r>
              <a:rPr lang="en-US" sz="1800" b="1" dirty="0">
                <a:solidFill>
                  <a:srgbClr val="EB3E4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EB3E4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su</a:t>
            </a:r>
            <a:r>
              <a:rPr lang="en-US" sz="1800" b="1" dirty="0">
                <a:solidFill>
                  <a:srgbClr val="EB3E4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mayor </a:t>
            </a:r>
            <a:r>
              <a:rPr lang="en-US" sz="1800" b="1" dirty="0" err="1">
                <a:solidFill>
                  <a:srgbClr val="EB3E4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beneficio</a:t>
            </a:r>
            <a:r>
              <a:rPr lang="en-US" sz="1800" b="1" dirty="0">
                <a:solidFill>
                  <a:srgbClr val="EB3E4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con la </a:t>
            </a:r>
            <a:r>
              <a:rPr lang="en-US" sz="1800" b="1" dirty="0" err="1">
                <a:solidFill>
                  <a:srgbClr val="EB3E4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información</a:t>
            </a:r>
            <a:r>
              <a:rPr lang="en-US" sz="1800" b="1" dirty="0">
                <a:solidFill>
                  <a:srgbClr val="EB3E4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disponible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51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734F7D-17E8-9153-DE38-88A32B8226EA}"/>
              </a:ext>
            </a:extLst>
          </p:cNvPr>
          <p:cNvSpPr txBox="1">
            <a:spLocks/>
          </p:cNvSpPr>
          <p:nvPr/>
        </p:nvSpPr>
        <p:spPr>
          <a:xfrm>
            <a:off x="2121877" y="914400"/>
            <a:ext cx="7489769" cy="1900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Proxima Nova Extrabold" panose="02000506030000020004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5000" dirty="0">
                <a:solidFill>
                  <a:schemeClr val="bg1"/>
                </a:solidFill>
              </a:rPr>
              <a:t>La ciencia de las </a:t>
            </a:r>
            <a:r>
              <a:rPr lang="es-ES" sz="5000" dirty="0" err="1">
                <a:solidFill>
                  <a:schemeClr val="bg1"/>
                </a:solidFill>
              </a:rPr>
              <a:t>secisiones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50A8A3D-92F5-F0FC-8701-AC02D314830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67354" y="3221956"/>
            <a:ext cx="4876800" cy="1900399"/>
          </a:xfrm>
        </p:spPr>
        <p:txBody>
          <a:bodyPr/>
          <a:lstStyle/>
          <a:p>
            <a:r>
              <a:rPr lang="es-ES" dirty="0"/>
              <a:t>La economía es la </a:t>
            </a:r>
            <a:r>
              <a:rPr lang="es-ES" b="1" dirty="0"/>
              <a:t>ciencia</a:t>
            </a:r>
            <a:r>
              <a:rPr lang="es-ES" dirty="0"/>
              <a:t> que se ocupa de cómo las personas administramos </a:t>
            </a:r>
            <a:r>
              <a:rPr lang="es-ES" b="1" dirty="0"/>
              <a:t>recursos</a:t>
            </a:r>
            <a:r>
              <a:rPr lang="es-ES" dirty="0"/>
              <a:t> escasos para satisfacer nuestras </a:t>
            </a:r>
            <a:r>
              <a:rPr lang="es-ES" b="1" dirty="0"/>
              <a:t>necesidades</a:t>
            </a:r>
            <a:r>
              <a:rPr lang="es-ES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Gráfico 4" descr="División en la carretera con relleno sólido">
            <a:extLst>
              <a:ext uri="{FF2B5EF4-FFF2-40B4-BE49-F238E27FC236}">
                <a16:creationId xmlns:a16="http://schemas.microsoft.com/office/drawing/2014/main" id="{ECE2BE68-0FDA-1215-93E6-014DE1FF0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3150" y="2325653"/>
            <a:ext cx="2960331" cy="2960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4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30D82-CDD0-CDF7-72B0-D6A54CFA0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BAFDB2EF-B765-29CF-3D23-D708CF1F29D2}"/>
              </a:ext>
            </a:extLst>
          </p:cNvPr>
          <p:cNvGrpSpPr/>
          <p:nvPr/>
        </p:nvGrpSpPr>
        <p:grpSpPr>
          <a:xfrm>
            <a:off x="1989484" y="784226"/>
            <a:ext cx="8676640" cy="914400"/>
            <a:chOff x="1989484" y="784226"/>
            <a:chExt cx="8676640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4DAFB3A-4F22-962D-43E8-5749A3B9B444}"/>
                </a:ext>
              </a:extLst>
            </p:cNvPr>
            <p:cNvSpPr txBox="1"/>
            <p:nvPr/>
          </p:nvSpPr>
          <p:spPr>
            <a:xfrm>
              <a:off x="1989484" y="1010593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Conductas de los consumidores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C3716C18-643D-A88B-A082-9DE17F739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B5EFF36B-3BD0-23BF-1529-9360202F5F5C}"/>
              </a:ext>
            </a:extLst>
          </p:cNvPr>
          <p:cNvSpPr txBox="1"/>
          <p:nvPr/>
        </p:nvSpPr>
        <p:spPr>
          <a:xfrm>
            <a:off x="9751723" y="1947810"/>
            <a:ext cx="18761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</a:t>
            </a:r>
            <a:r>
              <a:rPr lang="es-ES" b="1" dirty="0">
                <a:solidFill>
                  <a:schemeClr val="bg1"/>
                </a:solidFill>
              </a:rPr>
              <a:t>economía conductual </a:t>
            </a:r>
            <a:r>
              <a:rPr lang="es-ES" dirty="0"/>
              <a:t>observa que la conducta de las personas</a:t>
            </a:r>
          </a:p>
          <a:p>
            <a:r>
              <a:rPr lang="es-ES" dirty="0"/>
              <a:t>corrientes rompe el supuesto de racionalidad a la hora</a:t>
            </a:r>
          </a:p>
          <a:p>
            <a:r>
              <a:rPr lang="es-ES" dirty="0"/>
              <a:t>de tomar </a:t>
            </a:r>
            <a:r>
              <a:rPr lang="es-ES" dirty="0">
                <a:solidFill>
                  <a:schemeClr val="bg1"/>
                </a:solidFill>
              </a:rPr>
              <a:t>decisiones de consumo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8200173-36F7-720D-7ADB-8E97EC37E128}"/>
              </a:ext>
            </a:extLst>
          </p:cNvPr>
          <p:cNvSpPr txBox="1"/>
          <p:nvPr/>
        </p:nvSpPr>
        <p:spPr>
          <a:xfrm>
            <a:off x="853035" y="2077544"/>
            <a:ext cx="86162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Avalancha</a:t>
            </a:r>
            <a:r>
              <a:rPr lang="en-US" sz="1800" b="1" dirty="0">
                <a:solidFill>
                  <a:srgbClr val="FF0000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información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Indecisión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exceso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opciones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Heurística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Simplificación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decisiones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"atajos" (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ej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comprar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lo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que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otros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compran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18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Herencia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Resistencia a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cambiar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proveedor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marca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miedo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equivocarse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Inercia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No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cambiar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proveedor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implica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esfuerzo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Cortoplacismo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Preferencia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disfrute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actual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sobre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futuro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Marco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Influencia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cómo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presenta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información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Aversión</a:t>
            </a:r>
            <a:r>
              <a:rPr lang="en-US" b="1" dirty="0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 al </a:t>
            </a:r>
            <a:r>
              <a:rPr lang="en-US" b="1" dirty="0" err="1">
                <a:solidFill>
                  <a:srgbClr val="FF0000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riesgo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Preferencia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evitar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pérdida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que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ganar</a:t>
            </a:r>
            <a:r>
              <a:rPr lang="en-US" sz="18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algo.</a:t>
            </a:r>
          </a:p>
          <a:p>
            <a:endParaRPr lang="en-US" sz="18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1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06D1E72-6D56-AF74-D638-B6BAE9EB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2189739"/>
            <a:ext cx="5601238" cy="1815333"/>
          </a:xfrm>
        </p:spPr>
        <p:txBody>
          <a:bodyPr/>
          <a:lstStyle/>
          <a:p>
            <a:r>
              <a:rPr lang="es-ES" dirty="0"/>
              <a:t>Se considera que nació con la obra de Adam Smith, "La riqueza de las naciones" (1776), sentando las bases del </a:t>
            </a:r>
            <a:r>
              <a:rPr lang="es-ES" b="1" dirty="0"/>
              <a:t>estudio científico de la economía</a:t>
            </a:r>
            <a:r>
              <a:rPr lang="es-ES" dirty="0"/>
              <a:t>. </a:t>
            </a:r>
          </a:p>
          <a:p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EF01D-D134-CCD6-0FC9-DECD58A22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073" y="2189739"/>
            <a:ext cx="1919591" cy="2215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87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0E4E-81B1-9094-2F1F-A4C442E1E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43A59D54-466B-898D-A6F4-3E9F31584A32}"/>
              </a:ext>
            </a:extLst>
          </p:cNvPr>
          <p:cNvGrpSpPr/>
          <p:nvPr/>
        </p:nvGrpSpPr>
        <p:grpSpPr>
          <a:xfrm>
            <a:off x="1979324" y="784226"/>
            <a:ext cx="8686800" cy="918865"/>
            <a:chOff x="1979324" y="784226"/>
            <a:chExt cx="8686800" cy="91886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A898456-4334-E57C-8ED8-947CCC2F38E1}"/>
                </a:ext>
              </a:extLst>
            </p:cNvPr>
            <p:cNvSpPr txBox="1"/>
            <p:nvPr/>
          </p:nvSpPr>
          <p:spPr>
            <a:xfrm>
              <a:off x="1979324" y="1241426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Tipos de necesidades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73209313-9A5E-9E54-139E-FBB9AC085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E605CC6C-6803-3D34-F033-1E104847F63B}"/>
              </a:ext>
            </a:extLst>
          </p:cNvPr>
          <p:cNvSpPr txBox="1"/>
          <p:nvPr/>
        </p:nvSpPr>
        <p:spPr>
          <a:xfrm>
            <a:off x="9612576" y="1964254"/>
            <a:ext cx="1766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Necesidad</a:t>
            </a:r>
          </a:p>
          <a:p>
            <a:endParaRPr lang="es-ES" dirty="0"/>
          </a:p>
          <a:p>
            <a:r>
              <a:rPr lang="es-ES" dirty="0"/>
              <a:t>Sensación de </a:t>
            </a:r>
            <a:r>
              <a:rPr lang="es-ES" b="1" dirty="0"/>
              <a:t>carencia</a:t>
            </a:r>
            <a:r>
              <a:rPr lang="es-ES" dirty="0"/>
              <a:t> de algo unida al deseo de satisfacerla</a:t>
            </a:r>
            <a:endParaRPr lang="es-E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43FED4-5501-CBD5-9517-D82722B487F5}"/>
              </a:ext>
            </a:extLst>
          </p:cNvPr>
          <p:cNvSpPr txBox="1"/>
          <p:nvPr/>
        </p:nvSpPr>
        <p:spPr>
          <a:xfrm>
            <a:off x="5212978" y="2561771"/>
            <a:ext cx="3960000" cy="135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Secundarias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lvl="1">
              <a:spcAft>
                <a:spcPts val="1000"/>
              </a:spcAft>
            </a:pPr>
            <a:r>
              <a:rPr lang="en-US" dirty="0" err="1"/>
              <a:t>Aumentan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bienestar</a:t>
            </a:r>
            <a:r>
              <a:rPr lang="en-US" dirty="0"/>
              <a:t>, </a:t>
            </a:r>
            <a:r>
              <a:rPr lang="en-US" dirty="0" err="1"/>
              <a:t>varían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época</a:t>
            </a:r>
            <a:r>
              <a:rPr lang="en-US" dirty="0"/>
              <a:t> o </a:t>
            </a:r>
            <a:r>
              <a:rPr lang="en-US" dirty="0" err="1"/>
              <a:t>cultura</a:t>
            </a:r>
            <a:r>
              <a:rPr lang="en-US" dirty="0"/>
              <a:t> (</a:t>
            </a:r>
            <a:r>
              <a:rPr lang="en-US" dirty="0" err="1"/>
              <a:t>ej</a:t>
            </a:r>
            <a:r>
              <a:rPr lang="en-US" dirty="0"/>
              <a:t>. </a:t>
            </a:r>
            <a:r>
              <a:rPr lang="en-US" dirty="0" err="1"/>
              <a:t>móvil</a:t>
            </a:r>
            <a:r>
              <a:rPr lang="en-US" dirty="0"/>
              <a:t>, Internet).</a:t>
            </a:r>
            <a:endParaRPr lang="es-E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57FE9F-8F7A-05B7-6BF5-DB1CBEA36AFD}"/>
              </a:ext>
            </a:extLst>
          </p:cNvPr>
          <p:cNvSpPr txBox="1"/>
          <p:nvPr/>
        </p:nvSpPr>
        <p:spPr>
          <a:xfrm>
            <a:off x="973088" y="2561771"/>
            <a:ext cx="3960000" cy="135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Primarias</a:t>
            </a:r>
            <a:r>
              <a:rPr lang="en-US" dirty="0"/>
              <a:t> </a:t>
            </a:r>
          </a:p>
          <a:p>
            <a:pPr lvl="1">
              <a:spcAft>
                <a:spcPts val="1000"/>
              </a:spcAft>
            </a:pPr>
            <a:r>
              <a:rPr lang="en-US" dirty="0" err="1"/>
              <a:t>Relacionadas</a:t>
            </a:r>
            <a:r>
              <a:rPr lang="en-US" dirty="0"/>
              <a:t> con la </a:t>
            </a:r>
            <a:r>
              <a:rPr lang="en-US" dirty="0" err="1"/>
              <a:t>subsistencia</a:t>
            </a:r>
            <a:r>
              <a:rPr lang="en-US" dirty="0"/>
              <a:t> o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personal (</a:t>
            </a:r>
            <a:r>
              <a:rPr lang="en-US" dirty="0" err="1"/>
              <a:t>ej</a:t>
            </a:r>
            <a:r>
              <a:rPr lang="en-US" dirty="0"/>
              <a:t>. </a:t>
            </a:r>
            <a:r>
              <a:rPr lang="en-US" dirty="0" err="1"/>
              <a:t>alimentación</a:t>
            </a:r>
            <a:r>
              <a:rPr lang="en-US" dirty="0"/>
              <a:t>, </a:t>
            </a:r>
            <a:r>
              <a:rPr lang="en-US" dirty="0" err="1"/>
              <a:t>educación</a:t>
            </a:r>
            <a:r>
              <a:rPr lang="en-US" dirty="0"/>
              <a:t>).</a:t>
            </a:r>
          </a:p>
        </p:txBody>
      </p:sp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008B474B-49E7-1EEA-4C0C-623A42AF64C2}"/>
              </a:ext>
            </a:extLst>
          </p:cNvPr>
          <p:cNvSpPr txBox="1">
            <a:spLocks/>
          </p:cNvSpPr>
          <p:nvPr/>
        </p:nvSpPr>
        <p:spPr>
          <a:xfrm>
            <a:off x="685556" y="1762984"/>
            <a:ext cx="8647130" cy="1359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En el planeta Tierra, todo es limitado, incluyendo los recursos. La escasez obliga a la administración. </a:t>
            </a:r>
          </a:p>
        </p:txBody>
      </p:sp>
      <p:pic>
        <p:nvPicPr>
          <p:cNvPr id="2" name="Gráfico 3" descr="Vacaciones con relleno sólido">
            <a:extLst>
              <a:ext uri="{FF2B5EF4-FFF2-40B4-BE49-F238E27FC236}">
                <a16:creationId xmlns:a16="http://schemas.microsoft.com/office/drawing/2014/main" id="{B3131747-AFC3-CC36-3A5D-337D6E3D8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3836642"/>
            <a:ext cx="2165029" cy="2165029"/>
          </a:xfrm>
          <a:prstGeom prst="rect">
            <a:avLst/>
          </a:prstGeom>
        </p:spPr>
      </p:pic>
      <p:pic>
        <p:nvPicPr>
          <p:cNvPr id="3" name="Gráfico 6" descr="Barra de pan con relleno sólido">
            <a:extLst>
              <a:ext uri="{FF2B5EF4-FFF2-40B4-BE49-F238E27FC236}">
                <a16:creationId xmlns:a16="http://schemas.microsoft.com/office/drawing/2014/main" id="{4F7BA58C-4C78-87C0-9219-CCE2708F5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66158" y="3854386"/>
            <a:ext cx="2165029" cy="2165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71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0143F-BD37-0AEC-3D40-AE69FAC40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9E848AB-6E2B-7958-40F4-5F0F2A44D333}"/>
              </a:ext>
            </a:extLst>
          </p:cNvPr>
          <p:cNvGrpSpPr/>
          <p:nvPr/>
        </p:nvGrpSpPr>
        <p:grpSpPr>
          <a:xfrm>
            <a:off x="1979324" y="784226"/>
            <a:ext cx="8686800" cy="918865"/>
            <a:chOff x="1979324" y="784226"/>
            <a:chExt cx="8686800" cy="91886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DF3871C-76BF-44EF-5B79-5C244451453B}"/>
                </a:ext>
              </a:extLst>
            </p:cNvPr>
            <p:cNvSpPr txBox="1"/>
            <p:nvPr/>
          </p:nvSpPr>
          <p:spPr>
            <a:xfrm>
              <a:off x="1979324" y="1241426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Bienes y servicios según diferentes factores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8F00B82D-5884-198F-D101-A203C29C5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AF57016-7421-DD43-54EE-3B194BA416F6}"/>
              </a:ext>
            </a:extLst>
          </p:cNvPr>
          <p:cNvSpPr txBox="1"/>
          <p:nvPr/>
        </p:nvSpPr>
        <p:spPr>
          <a:xfrm>
            <a:off x="9612575" y="1964254"/>
            <a:ext cx="20162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Bienes y servicios</a:t>
            </a:r>
          </a:p>
          <a:p>
            <a:endParaRPr lang="es-ES" dirty="0"/>
          </a:p>
          <a:p>
            <a:r>
              <a:rPr lang="es-ES" dirty="0"/>
              <a:t>Aquello con lo que satisfacemos nuestras necesidades.</a:t>
            </a:r>
            <a:br>
              <a:rPr lang="es-ES" dirty="0"/>
            </a:br>
            <a:r>
              <a:rPr lang="es-ES" dirty="0"/>
              <a:t>Los </a:t>
            </a:r>
            <a:r>
              <a:rPr lang="es-ES" b="1" dirty="0"/>
              <a:t>bienes</a:t>
            </a:r>
            <a:r>
              <a:rPr lang="es-ES" dirty="0"/>
              <a:t> son </a:t>
            </a:r>
            <a:r>
              <a:rPr lang="es-ES" b="1" dirty="0"/>
              <a:t>tangibles</a:t>
            </a:r>
            <a:r>
              <a:rPr lang="es-ES" dirty="0"/>
              <a:t> (ropa, alimentos) y los </a:t>
            </a:r>
            <a:r>
              <a:rPr lang="es-ES" b="1" dirty="0"/>
              <a:t>servicios</a:t>
            </a:r>
            <a:r>
              <a:rPr lang="es-ES" dirty="0"/>
              <a:t> i</a:t>
            </a:r>
            <a:r>
              <a:rPr lang="en-US" b="1" dirty="0" err="1"/>
              <a:t>ntangibles</a:t>
            </a:r>
            <a:r>
              <a:rPr lang="en-US" dirty="0"/>
              <a:t> (</a:t>
            </a:r>
            <a:r>
              <a:rPr lang="en-US" dirty="0" err="1"/>
              <a:t>educación</a:t>
            </a:r>
            <a:r>
              <a:rPr lang="en-US" dirty="0"/>
              <a:t>, </a:t>
            </a:r>
            <a:r>
              <a:rPr lang="en-US" dirty="0" err="1"/>
              <a:t>sanidad</a:t>
            </a:r>
            <a:r>
              <a:rPr lang="en-US" dirty="0"/>
              <a:t>).</a:t>
            </a:r>
            <a:r>
              <a:rPr lang="es-ES" dirty="0"/>
              <a:t> </a:t>
            </a:r>
            <a:endParaRPr lang="es-ES" sz="2400" b="1" dirty="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D2D0843-DF8D-D7D4-D5A3-8D3D255487DA}"/>
              </a:ext>
            </a:extLst>
          </p:cNvPr>
          <p:cNvGrpSpPr/>
          <p:nvPr/>
        </p:nvGrpSpPr>
        <p:grpSpPr>
          <a:xfrm>
            <a:off x="117559" y="4291574"/>
            <a:ext cx="4740606" cy="2308228"/>
            <a:chOff x="-274327" y="4204490"/>
            <a:chExt cx="4740606" cy="230822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2FDE80A-A813-F500-2177-4CA205A64C1E}"/>
                </a:ext>
              </a:extLst>
            </p:cNvPr>
            <p:cNvSpPr txBox="1"/>
            <p:nvPr/>
          </p:nvSpPr>
          <p:spPr>
            <a:xfrm>
              <a:off x="-274327" y="4204490"/>
              <a:ext cx="3605659" cy="2005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s-ES" sz="2000" b="1" dirty="0">
                  <a:solidFill>
                    <a:srgbClr val="FF0000"/>
                  </a:solidFill>
                </a:rPr>
                <a:t>Grado de transformación </a:t>
              </a:r>
              <a:r>
                <a:rPr lang="es-ES" sz="1600" b="1" dirty="0"/>
                <a:t>Intermedios</a:t>
              </a:r>
              <a:r>
                <a:rPr lang="es-ES" sz="1600" dirty="0"/>
                <a:t>: Requieren transformaciones (ej. coche sin finalizar).</a:t>
              </a:r>
            </a:p>
            <a:p>
              <a:pPr lvl="1">
                <a:spcAft>
                  <a:spcPts val="1000"/>
                </a:spcAft>
              </a:pPr>
              <a:r>
                <a:rPr lang="es-ES" sz="1600" b="1" dirty="0"/>
                <a:t>Finales: </a:t>
              </a:r>
              <a:r>
                <a:rPr lang="es-ES" sz="1600" dirty="0"/>
                <a:t>Listos para uso o consumo (ej. automóvil terminado).</a:t>
              </a:r>
            </a:p>
          </p:txBody>
        </p:sp>
        <p:pic>
          <p:nvPicPr>
            <p:cNvPr id="12" name="Gráfico 11" descr="Mano de Robot con relleno sólido">
              <a:extLst>
                <a:ext uri="{FF2B5EF4-FFF2-40B4-BE49-F238E27FC236}">
                  <a16:creationId xmlns:a16="http://schemas.microsoft.com/office/drawing/2014/main" id="{BC0E9D58-6F09-676E-96B7-C8ED8CA25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59978" y="4538820"/>
              <a:ext cx="1580418" cy="1580418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581EE71-AA23-DA17-2675-F7D869C145CC}"/>
                </a:ext>
              </a:extLst>
            </p:cNvPr>
            <p:cNvSpPr/>
            <p:nvPr/>
          </p:nvSpPr>
          <p:spPr>
            <a:xfrm>
              <a:off x="146279" y="4204490"/>
              <a:ext cx="4320000" cy="2308228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A7985D5-AA9C-63AB-9102-974D0C286F19}"/>
              </a:ext>
            </a:extLst>
          </p:cNvPr>
          <p:cNvGrpSpPr/>
          <p:nvPr/>
        </p:nvGrpSpPr>
        <p:grpSpPr>
          <a:xfrm>
            <a:off x="5030702" y="4262865"/>
            <a:ext cx="4375503" cy="2380139"/>
            <a:chOff x="4914589" y="4175781"/>
            <a:chExt cx="4375503" cy="238013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AD605C4-5449-DC5A-E0CD-5786AEC3438B}"/>
                </a:ext>
              </a:extLst>
            </p:cNvPr>
            <p:cNvSpPr txBox="1"/>
            <p:nvPr/>
          </p:nvSpPr>
          <p:spPr>
            <a:xfrm>
              <a:off x="6263948" y="4175781"/>
              <a:ext cx="3026144" cy="23801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s-ES" sz="2000" b="1" dirty="0">
                  <a:solidFill>
                    <a:srgbClr val="FF0000"/>
                  </a:solidFill>
                </a:rPr>
                <a:t>Función</a:t>
              </a:r>
            </a:p>
            <a:p>
              <a:pPr lvl="1">
                <a:spcAft>
                  <a:spcPts val="1000"/>
                </a:spcAft>
              </a:pPr>
              <a:r>
                <a:rPr lang="es-ES" sz="1600" b="1" dirty="0"/>
                <a:t>Consumo</a:t>
              </a:r>
              <a:r>
                <a:rPr lang="es-ES" sz="1600" dirty="0"/>
                <a:t>: Satisfacen directamente necesidades (ej. automóvil, helado).</a:t>
              </a:r>
            </a:p>
            <a:p>
              <a:pPr lvl="1">
                <a:spcAft>
                  <a:spcPts val="1000"/>
                </a:spcAft>
              </a:pPr>
              <a:r>
                <a:rPr lang="es-ES" sz="1600" b="1" dirty="0"/>
                <a:t>Capital: </a:t>
              </a:r>
              <a:r>
                <a:rPr lang="es-ES" sz="1600" dirty="0"/>
                <a:t>Satisfacen indirectamente necesidades (ej. máquinas, dinero).</a:t>
              </a:r>
              <a:endParaRPr lang="en-US" sz="1600" dirty="0"/>
            </a:p>
          </p:txBody>
        </p:sp>
        <p:pic>
          <p:nvPicPr>
            <p:cNvPr id="6" name="Gráfico 5" descr="Dinero con relleno sólido">
              <a:extLst>
                <a:ext uri="{FF2B5EF4-FFF2-40B4-BE49-F238E27FC236}">
                  <a16:creationId xmlns:a16="http://schemas.microsoft.com/office/drawing/2014/main" id="{970B83AD-085C-5708-C29B-131F54B4B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62882" y="4494844"/>
              <a:ext cx="1580418" cy="1580418"/>
            </a:xfrm>
            <a:prstGeom prst="rect">
              <a:avLst/>
            </a:prstGeom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2EF419D-61E2-D71A-7B0E-2B64522F4696}"/>
                </a:ext>
              </a:extLst>
            </p:cNvPr>
            <p:cNvSpPr/>
            <p:nvPr/>
          </p:nvSpPr>
          <p:spPr>
            <a:xfrm>
              <a:off x="4914589" y="4211737"/>
              <a:ext cx="4320000" cy="2308228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C22BAA7-B636-3D2A-4407-C65DE4B081D2}"/>
              </a:ext>
            </a:extLst>
          </p:cNvPr>
          <p:cNvGrpSpPr/>
          <p:nvPr/>
        </p:nvGrpSpPr>
        <p:grpSpPr>
          <a:xfrm>
            <a:off x="117559" y="1797406"/>
            <a:ext cx="4740607" cy="2308228"/>
            <a:chOff x="-274327" y="1710322"/>
            <a:chExt cx="4740607" cy="23082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85A6D7-1C20-71EF-EE05-AC2BF17A718F}"/>
                </a:ext>
              </a:extLst>
            </p:cNvPr>
            <p:cNvSpPr txBox="1"/>
            <p:nvPr/>
          </p:nvSpPr>
          <p:spPr>
            <a:xfrm>
              <a:off x="-274327" y="1889031"/>
              <a:ext cx="3411087" cy="1949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n-US" sz="2400" b="1" dirty="0" err="1">
                  <a:solidFill>
                    <a:srgbClr val="FF0000"/>
                  </a:solidFill>
                </a:rPr>
                <a:t>Escasez</a:t>
              </a:r>
              <a:endParaRPr lang="en-US" sz="2000" dirty="0"/>
            </a:p>
            <a:p>
              <a:pPr lvl="1">
                <a:spcAft>
                  <a:spcPts val="1000"/>
                </a:spcAft>
              </a:pPr>
              <a:r>
                <a:rPr lang="en-US" sz="1600" b="1" dirty="0"/>
                <a:t>Libres</a:t>
              </a:r>
              <a:r>
                <a:rPr lang="en-US" sz="1600" dirty="0"/>
                <a:t>: </a:t>
              </a:r>
              <a:r>
                <a:rPr lang="en-US" sz="1600" dirty="0" err="1"/>
                <a:t>Cantidad</a:t>
              </a:r>
              <a:r>
                <a:rPr lang="en-US" sz="1600" dirty="0"/>
                <a:t> </a:t>
              </a:r>
              <a:r>
                <a:rPr lang="en-US" sz="1600" dirty="0" err="1"/>
                <a:t>suficiente</a:t>
              </a:r>
              <a:r>
                <a:rPr lang="en-US" sz="1600" dirty="0"/>
                <a:t> para </a:t>
              </a:r>
              <a:r>
                <a:rPr lang="en-US" sz="1600" dirty="0" err="1"/>
                <a:t>todos</a:t>
              </a:r>
              <a:r>
                <a:rPr lang="en-US" sz="1600" dirty="0"/>
                <a:t> (</a:t>
              </a:r>
              <a:r>
                <a:rPr lang="en-US" sz="1600" dirty="0" err="1"/>
                <a:t>ej</a:t>
              </a:r>
              <a:r>
                <a:rPr lang="en-US" sz="1600" dirty="0"/>
                <a:t>. </a:t>
              </a:r>
              <a:r>
                <a:rPr lang="en-US" sz="1600" dirty="0" err="1"/>
                <a:t>aire</a:t>
              </a:r>
              <a:r>
                <a:rPr lang="en-US" sz="1600" dirty="0"/>
                <a:t>).</a:t>
              </a:r>
            </a:p>
            <a:p>
              <a:pPr lvl="1">
                <a:spcAft>
                  <a:spcPts val="1000"/>
                </a:spcAft>
              </a:pPr>
              <a:r>
                <a:rPr lang="en-US" sz="1600" b="1" dirty="0" err="1"/>
                <a:t>Económicos</a:t>
              </a:r>
              <a:r>
                <a:rPr lang="en-US" sz="1600" b="1" dirty="0"/>
                <a:t>: </a:t>
              </a:r>
              <a:r>
                <a:rPr lang="en-US" sz="1600" dirty="0" err="1"/>
                <a:t>Cantidad</a:t>
              </a:r>
              <a:r>
                <a:rPr lang="en-US" sz="1600" dirty="0"/>
                <a:t> </a:t>
              </a:r>
              <a:r>
                <a:rPr lang="en-US" sz="1600" dirty="0" err="1"/>
                <a:t>insuficiente</a:t>
              </a:r>
              <a:r>
                <a:rPr lang="en-US" sz="1600" dirty="0"/>
                <a:t> para </a:t>
              </a:r>
              <a:r>
                <a:rPr lang="en-US" sz="1600" dirty="0" err="1"/>
                <a:t>todos</a:t>
              </a:r>
              <a:r>
                <a:rPr lang="en-US" sz="1600" dirty="0"/>
                <a:t> (</a:t>
              </a:r>
              <a:r>
                <a:rPr lang="en-US" sz="1600" dirty="0" err="1"/>
                <a:t>ej</a:t>
              </a:r>
              <a:r>
                <a:rPr lang="en-US" sz="1600" dirty="0"/>
                <a:t>. </a:t>
              </a:r>
              <a:r>
                <a:rPr lang="en-US" sz="1600" dirty="0" err="1"/>
                <a:t>móvil</a:t>
              </a:r>
              <a:r>
                <a:rPr lang="en-US" sz="1600" dirty="0"/>
                <a:t>, </a:t>
              </a:r>
              <a:r>
                <a:rPr lang="en-US" sz="1600" dirty="0" err="1"/>
                <a:t>avión</a:t>
              </a:r>
              <a:r>
                <a:rPr lang="en-US" sz="1600" dirty="0"/>
                <a:t>).</a:t>
              </a:r>
            </a:p>
          </p:txBody>
        </p:sp>
        <p:pic>
          <p:nvPicPr>
            <p:cNvPr id="14" name="Gráfico 13" descr="Despegar con relleno sólido">
              <a:extLst>
                <a:ext uri="{FF2B5EF4-FFF2-40B4-BE49-F238E27FC236}">
                  <a16:creationId xmlns:a16="http://schemas.microsoft.com/office/drawing/2014/main" id="{12E58F29-9502-1C92-08ED-84061BAE9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93837" y="2149227"/>
              <a:ext cx="1580418" cy="1580418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770EDC08-F298-7B17-417D-05D52E4712EF}"/>
                </a:ext>
              </a:extLst>
            </p:cNvPr>
            <p:cNvSpPr/>
            <p:nvPr/>
          </p:nvSpPr>
          <p:spPr>
            <a:xfrm>
              <a:off x="146280" y="1710322"/>
              <a:ext cx="4320000" cy="2308228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DAF45A9-72FC-5A5C-5E1F-9C2885A0CD27}"/>
              </a:ext>
            </a:extLst>
          </p:cNvPr>
          <p:cNvGrpSpPr/>
          <p:nvPr/>
        </p:nvGrpSpPr>
        <p:grpSpPr>
          <a:xfrm>
            <a:off x="5030702" y="1795551"/>
            <a:ext cx="4320000" cy="2538959"/>
            <a:chOff x="4914589" y="1708467"/>
            <a:chExt cx="4320000" cy="253895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F632D92-FA2A-73C4-7743-159F853D05D4}"/>
                </a:ext>
              </a:extLst>
            </p:cNvPr>
            <p:cNvSpPr txBox="1"/>
            <p:nvPr/>
          </p:nvSpPr>
          <p:spPr>
            <a:xfrm>
              <a:off x="6278196" y="1739047"/>
              <a:ext cx="2913772" cy="2508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s-ES" sz="2000" b="1" dirty="0" err="1">
                  <a:solidFill>
                    <a:srgbClr val="FF0000"/>
                  </a:solidFill>
                </a:rPr>
                <a:t>Accceso</a:t>
              </a:r>
              <a:endParaRPr lang="es-ES" sz="2000" b="1" dirty="0">
                <a:solidFill>
                  <a:srgbClr val="FF0000"/>
                </a:solidFill>
              </a:endParaRPr>
            </a:p>
            <a:p>
              <a:pPr lvl="1">
                <a:spcAft>
                  <a:spcPts val="1000"/>
                </a:spcAft>
              </a:pPr>
              <a:r>
                <a:rPr lang="es-ES" sz="1600" b="1" dirty="0"/>
                <a:t>Públicos: </a:t>
              </a:r>
              <a:r>
                <a:rPr lang="es-ES" sz="1600" dirty="0"/>
                <a:t>Nadie es excluido de su utilización (ej. parques, bibliotecas).</a:t>
              </a:r>
            </a:p>
            <a:p>
              <a:pPr lvl="1">
                <a:spcAft>
                  <a:spcPts val="1000"/>
                </a:spcAft>
              </a:pPr>
              <a:r>
                <a:rPr lang="es-ES" sz="1600" b="1" dirty="0"/>
                <a:t>Privados: </a:t>
              </a:r>
              <a:r>
                <a:rPr lang="es-ES" sz="1600" dirty="0"/>
                <a:t>Excluyen a quienes no pagan (ej. entrada de cine).</a:t>
              </a:r>
            </a:p>
            <a:p>
              <a:pPr lvl="1">
                <a:spcAft>
                  <a:spcPts val="1000"/>
                </a:spcAft>
              </a:pPr>
              <a:endParaRPr lang="es-ES" sz="1600" dirty="0"/>
            </a:p>
          </p:txBody>
        </p:sp>
        <p:pic>
          <p:nvPicPr>
            <p:cNvPr id="9" name="Gráfico 8" descr="Libros en una estantería con relleno sólido">
              <a:extLst>
                <a:ext uri="{FF2B5EF4-FFF2-40B4-BE49-F238E27FC236}">
                  <a16:creationId xmlns:a16="http://schemas.microsoft.com/office/drawing/2014/main" id="{14EDEEA9-8592-3E23-2514-3560EF725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23596" y="1986198"/>
              <a:ext cx="1580418" cy="1580418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5431B348-55D6-42E7-5424-BB59E5E618FB}"/>
                </a:ext>
              </a:extLst>
            </p:cNvPr>
            <p:cNvSpPr/>
            <p:nvPr/>
          </p:nvSpPr>
          <p:spPr>
            <a:xfrm>
              <a:off x="4914589" y="1708467"/>
              <a:ext cx="4320000" cy="2308228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96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B474-9937-9D30-B321-CDFDAE326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47D20DF-376D-FC75-AFC4-93C6621EC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522" y="1825324"/>
            <a:ext cx="4191000" cy="41275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18D5B05B-0E58-5117-278A-B819E82C7E30}"/>
              </a:ext>
            </a:extLst>
          </p:cNvPr>
          <p:cNvGrpSpPr/>
          <p:nvPr/>
        </p:nvGrpSpPr>
        <p:grpSpPr>
          <a:xfrm>
            <a:off x="1979324" y="784226"/>
            <a:ext cx="8686800" cy="918865"/>
            <a:chOff x="1979324" y="784226"/>
            <a:chExt cx="8686800" cy="91886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8561612-EB75-F48A-5FF3-869422CDCBE5}"/>
                </a:ext>
              </a:extLst>
            </p:cNvPr>
            <p:cNvSpPr txBox="1"/>
            <p:nvPr/>
          </p:nvSpPr>
          <p:spPr>
            <a:xfrm>
              <a:off x="1979324" y="1241426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Características de la escasez económica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D080BE0C-C81B-CF8E-F037-0641F03A7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CuadroTexto 4">
            <a:extLst>
              <a:ext uri="{FF2B5EF4-FFF2-40B4-BE49-F238E27FC236}">
                <a16:creationId xmlns:a16="http://schemas.microsoft.com/office/drawing/2014/main" id="{20DBC8BF-B36A-82D0-8F99-7DFF558F5753}"/>
              </a:ext>
            </a:extLst>
          </p:cNvPr>
          <p:cNvSpPr txBox="1"/>
          <p:nvPr/>
        </p:nvSpPr>
        <p:spPr>
          <a:xfrm>
            <a:off x="690572" y="2921093"/>
            <a:ext cx="2543788" cy="133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Universal</a:t>
            </a:r>
            <a:endParaRPr lang="es-ES" dirty="0"/>
          </a:p>
          <a:p>
            <a:pPr lvl="0">
              <a:lnSpc>
                <a:spcPct val="150000"/>
              </a:lnSpc>
              <a:defRPr/>
            </a:pPr>
            <a:r>
              <a:rPr lang="es-ES" dirty="0"/>
              <a:t>Todos queremos más de lo que tenemos.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91E901F9-2159-C24C-CEDB-5C7F0B011293}"/>
              </a:ext>
            </a:extLst>
          </p:cNvPr>
          <p:cNvSpPr txBox="1"/>
          <p:nvPr/>
        </p:nvSpPr>
        <p:spPr>
          <a:xfrm>
            <a:off x="7246522" y="2921093"/>
            <a:ext cx="2016207" cy="133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Relativa</a:t>
            </a:r>
            <a:endParaRPr lang="es-ES" dirty="0"/>
          </a:p>
          <a:p>
            <a:pPr lvl="0">
              <a:lnSpc>
                <a:spcPct val="150000"/>
              </a:lnSpc>
              <a:defRPr/>
            </a:pPr>
            <a:r>
              <a:rPr lang="es-ES" dirty="0"/>
              <a:t>Nos afecta de manera distinta.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6A0CB5-2AF0-CB71-A463-E18867785E88}"/>
              </a:ext>
            </a:extLst>
          </p:cNvPr>
          <p:cNvSpPr txBox="1"/>
          <p:nvPr/>
        </p:nvSpPr>
        <p:spPr>
          <a:xfrm>
            <a:off x="9612575" y="1964254"/>
            <a:ext cx="20162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La escasez económica</a:t>
            </a:r>
            <a:endParaRPr lang="es-ES" dirty="0"/>
          </a:p>
          <a:p>
            <a:endParaRPr lang="en-US" dirty="0"/>
          </a:p>
          <a:p>
            <a:r>
              <a:rPr lang="en-US" dirty="0" err="1"/>
              <a:t>Sensación</a:t>
            </a:r>
            <a:r>
              <a:rPr lang="en-US" dirty="0"/>
              <a:t> de </a:t>
            </a:r>
            <a:r>
              <a:rPr lang="en-US" dirty="0" err="1"/>
              <a:t>carencia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relación</a:t>
            </a:r>
            <a:r>
              <a:rPr lang="en-US" dirty="0"/>
              <a:t> con las </a:t>
            </a:r>
            <a:r>
              <a:rPr lang="en-US" dirty="0" err="1"/>
              <a:t>necesidades</a:t>
            </a:r>
            <a:r>
              <a:rPr lang="en-US" dirty="0"/>
              <a:t> de las personas.</a:t>
            </a:r>
            <a:endParaRPr lang="es-ES" sz="2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F753A8-1405-2A54-25F9-BB30399C5CF9}"/>
              </a:ext>
            </a:extLst>
          </p:cNvPr>
          <p:cNvSpPr txBox="1"/>
          <p:nvPr/>
        </p:nvSpPr>
        <p:spPr>
          <a:xfrm>
            <a:off x="690572" y="5952824"/>
            <a:ext cx="8598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/>
              <a:t>No </a:t>
            </a:r>
            <a:r>
              <a:rPr lang="en-US" dirty="0" err="1"/>
              <a:t>confundir</a:t>
            </a:r>
            <a:r>
              <a:rPr lang="en-US" dirty="0"/>
              <a:t> con </a:t>
            </a:r>
            <a:r>
              <a:rPr lang="en-US" dirty="0" err="1"/>
              <a:t>escasez</a:t>
            </a:r>
            <a:r>
              <a:rPr lang="en-US" dirty="0"/>
              <a:t> </a:t>
            </a:r>
            <a:r>
              <a:rPr lang="en-US" dirty="0" err="1"/>
              <a:t>física</a:t>
            </a:r>
            <a:r>
              <a:rPr lang="en-US" dirty="0"/>
              <a:t> (</a:t>
            </a:r>
            <a:r>
              <a:rPr lang="en-US" dirty="0" err="1"/>
              <a:t>pobreza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). La </a:t>
            </a:r>
            <a:r>
              <a:rPr lang="en-US" dirty="0" err="1"/>
              <a:t>escasez</a:t>
            </a:r>
            <a:r>
              <a:rPr lang="en-US" dirty="0"/>
              <a:t> </a:t>
            </a:r>
            <a:r>
              <a:rPr lang="en-US" dirty="0" err="1"/>
              <a:t>económica</a:t>
            </a:r>
            <a:r>
              <a:rPr lang="en-US" dirty="0"/>
              <a:t> es </a:t>
            </a:r>
            <a:r>
              <a:rPr lang="en-US" b="1" dirty="0" err="1"/>
              <a:t>común</a:t>
            </a:r>
            <a:r>
              <a:rPr lang="en-US" b="1" dirty="0"/>
              <a:t> a </a:t>
            </a:r>
            <a:r>
              <a:rPr lang="en-US" b="1" dirty="0" err="1"/>
              <a:t>todos</a:t>
            </a:r>
            <a:r>
              <a:rPr lang="en-US" b="1" dirty="0"/>
              <a:t>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países</a:t>
            </a:r>
            <a:r>
              <a:rPr lang="en-US" dirty="0"/>
              <a:t>. 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2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79E93-D2AF-469A-0DA7-4431007DD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A242E7-4CFC-6DAE-C53C-85556CF5E36A}"/>
              </a:ext>
            </a:extLst>
          </p:cNvPr>
          <p:cNvSpPr txBox="1"/>
          <p:nvPr/>
        </p:nvSpPr>
        <p:spPr>
          <a:xfrm>
            <a:off x="573158" y="1902713"/>
            <a:ext cx="2014895" cy="345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Coste de oportunidad </a:t>
            </a:r>
            <a:endParaRPr lang="es-ES" dirty="0"/>
          </a:p>
          <a:p>
            <a:pPr lvl="0">
              <a:lnSpc>
                <a:spcPct val="150000"/>
              </a:lnSpc>
              <a:defRPr/>
            </a:pPr>
            <a:r>
              <a:rPr lang="es-ES" dirty="0"/>
              <a:t>Cada vez que elegimos, renunciamos a la alternativa descartada.</a:t>
            </a:r>
            <a:br>
              <a:rPr lang="es-ES" dirty="0"/>
            </a:b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53F5FF-E05B-D984-1180-EF8D193B52B6}"/>
              </a:ext>
            </a:extLst>
          </p:cNvPr>
          <p:cNvSpPr txBox="1"/>
          <p:nvPr/>
        </p:nvSpPr>
        <p:spPr>
          <a:xfrm>
            <a:off x="2533731" y="1902713"/>
            <a:ext cx="2278890" cy="220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Costes irrecuperables </a:t>
            </a:r>
            <a:endParaRPr lang="es-ES" dirty="0"/>
          </a:p>
          <a:p>
            <a:pPr lvl="0">
              <a:lnSpc>
                <a:spcPct val="150000"/>
              </a:lnSpc>
              <a:defRPr/>
            </a:pPr>
            <a:r>
              <a:rPr lang="es-ES" dirty="0"/>
              <a:t>Decisiones erróneas pasadas que a veces nos influyen.</a:t>
            </a:r>
            <a:endParaRPr lang="en-US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53140022-4230-C1C5-5633-BEBD2236E477}"/>
              </a:ext>
            </a:extLst>
          </p:cNvPr>
          <p:cNvGrpSpPr/>
          <p:nvPr/>
        </p:nvGrpSpPr>
        <p:grpSpPr>
          <a:xfrm>
            <a:off x="9595414" y="784226"/>
            <a:ext cx="2078788" cy="3723783"/>
            <a:chOff x="9595444" y="784226"/>
            <a:chExt cx="2079845" cy="3723783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DC8A16C-BE42-3920-78AC-E5A50C0D1A6C}"/>
                </a:ext>
              </a:extLst>
            </p:cNvPr>
            <p:cNvSpPr txBox="1"/>
            <p:nvPr/>
          </p:nvSpPr>
          <p:spPr>
            <a:xfrm>
              <a:off x="9595444" y="2753683"/>
              <a:ext cx="207984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br>
                <a:rPr lang="es-ES" dirty="0"/>
              </a:br>
              <a:r>
                <a:rPr lang="es-ES" dirty="0"/>
                <a:t>El binomio </a:t>
              </a:r>
              <a:r>
                <a:rPr lang="es-ES" b="1" dirty="0">
                  <a:solidFill>
                    <a:schemeClr val="bg1"/>
                  </a:solidFill>
                </a:rPr>
                <a:t>escasez-elección </a:t>
              </a:r>
              <a:r>
                <a:rPr lang="es-ES" dirty="0"/>
                <a:t>determina las cuestiones económicas</a:t>
              </a:r>
              <a:endParaRPr lang="en-US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5473D5A8-8B18-CCF8-2E91-3771BFB9D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CuadroTexto 10">
            <a:extLst>
              <a:ext uri="{FF2B5EF4-FFF2-40B4-BE49-F238E27FC236}">
                <a16:creationId xmlns:a16="http://schemas.microsoft.com/office/drawing/2014/main" id="{0FE08807-F0CD-E0DE-2FF2-9B9EA3E6D0E4}"/>
              </a:ext>
            </a:extLst>
          </p:cNvPr>
          <p:cNvSpPr txBox="1"/>
          <p:nvPr/>
        </p:nvSpPr>
        <p:spPr>
          <a:xfrm>
            <a:off x="4758299" y="1880901"/>
            <a:ext cx="2359623" cy="220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Beneficios y costes adicionales </a:t>
            </a:r>
            <a:br>
              <a:rPr lang="es-ES" sz="2000" b="1" dirty="0">
                <a:solidFill>
                  <a:srgbClr val="FF0000"/>
                </a:solidFill>
              </a:rPr>
            </a:br>
            <a:r>
              <a:rPr lang="es-ES" dirty="0"/>
              <a:t>Sopesar ventajas e inconvenientes para afinar decisiones.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1D33F-32FA-A3F6-433B-8962509F78AE}"/>
              </a:ext>
            </a:extLst>
          </p:cNvPr>
          <p:cNvSpPr txBox="1"/>
          <p:nvPr/>
        </p:nvSpPr>
        <p:spPr>
          <a:xfrm>
            <a:off x="1701937" y="984202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Factores que Influyen en las Decisiones</a:t>
            </a:r>
            <a:endParaRPr lang="en-US" sz="2400" b="1" dirty="0"/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id="{7D5434CB-3C6F-D720-B1B1-5FBF9966FF4F}"/>
              </a:ext>
            </a:extLst>
          </p:cNvPr>
          <p:cNvSpPr txBox="1"/>
          <p:nvPr/>
        </p:nvSpPr>
        <p:spPr>
          <a:xfrm>
            <a:off x="7063600" y="1902713"/>
            <a:ext cx="2359623" cy="304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Eficiencia y equidad </a:t>
            </a:r>
            <a:br>
              <a:rPr lang="es-ES" sz="2000" b="1" dirty="0">
                <a:solidFill>
                  <a:srgbClr val="FF0000"/>
                </a:solidFill>
              </a:rPr>
            </a:br>
            <a:r>
              <a:rPr lang="es-ES" dirty="0"/>
              <a:t>Decisiones que buscan el interés de todos pueden suponer derroche de recursos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2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89A0F-F0C4-4F65-227E-84A88C462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9BA5BF3-9EE8-71D2-22EB-23F38FC75F9C}"/>
              </a:ext>
            </a:extLst>
          </p:cNvPr>
          <p:cNvGrpSpPr/>
          <p:nvPr/>
        </p:nvGrpSpPr>
        <p:grpSpPr>
          <a:xfrm>
            <a:off x="1979324" y="784226"/>
            <a:ext cx="8686800" cy="918865"/>
            <a:chOff x="1979324" y="784226"/>
            <a:chExt cx="8686800" cy="91886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578CE7A-1578-EB9F-26F4-E513860FF25F}"/>
                </a:ext>
              </a:extLst>
            </p:cNvPr>
            <p:cNvSpPr txBox="1"/>
            <p:nvPr/>
          </p:nvSpPr>
          <p:spPr>
            <a:xfrm>
              <a:off x="1979324" y="1241426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Elegir es Renunciar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737B1B3F-5931-5700-F13D-ADCABBF0B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E4104CD7-73BC-6A3F-150C-E29FD64A6609}"/>
              </a:ext>
            </a:extLst>
          </p:cNvPr>
          <p:cNvSpPr txBox="1"/>
          <p:nvPr/>
        </p:nvSpPr>
        <p:spPr>
          <a:xfrm>
            <a:off x="9612575" y="1964254"/>
            <a:ext cx="2016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Coste de oportunidad</a:t>
            </a:r>
          </a:p>
          <a:p>
            <a:endParaRPr lang="es-ES" sz="2400" b="1" dirty="0">
              <a:solidFill>
                <a:schemeClr val="bg1"/>
              </a:solidFill>
            </a:endParaRPr>
          </a:p>
          <a:p>
            <a:r>
              <a:rPr lang="en-US" dirty="0"/>
              <a:t>Valor, </a:t>
            </a:r>
            <a:r>
              <a:rPr lang="en-US" dirty="0" err="1"/>
              <a:t>medido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dinero 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magnitud</a:t>
            </a:r>
            <a:r>
              <a:rPr lang="en-US" dirty="0"/>
              <a:t>, de </a:t>
            </a:r>
            <a:r>
              <a:rPr lang="en-US" dirty="0" err="1"/>
              <a:t>aquello</a:t>
            </a:r>
            <a:r>
              <a:rPr lang="en-US" dirty="0"/>
              <a:t> a lo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renuncia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decisión</a:t>
            </a:r>
            <a:r>
              <a:rPr lang="en-US" dirty="0"/>
              <a:t>. </a:t>
            </a:r>
            <a:endParaRPr lang="es-ES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188D95-5D71-B37F-B5D2-4E5C9A81660E}"/>
              </a:ext>
            </a:extLst>
          </p:cNvPr>
          <p:cNvSpPr txBox="1"/>
          <p:nvPr/>
        </p:nvSpPr>
        <p:spPr>
          <a:xfrm>
            <a:off x="659572" y="1824754"/>
            <a:ext cx="8534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Ante la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escasez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recursos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y la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posibilidad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usos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alternativos,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individuos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eligen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alternativa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que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maximiza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provecho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E7C7FB-C2BA-4EDD-A779-D4249DCA82B9}"/>
              </a:ext>
            </a:extLst>
          </p:cNvPr>
          <p:cNvSpPr txBox="1"/>
          <p:nvPr/>
        </p:nvSpPr>
        <p:spPr>
          <a:xfrm>
            <a:off x="2303002" y="2615172"/>
            <a:ext cx="5247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Ana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elige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ir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al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concierto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de Rosalía (</a:t>
            </a:r>
            <a:r>
              <a:rPr lang="en-US" sz="1800" b="1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gratis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lugar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del de C.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Tangana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20€,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valorado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en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30€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791716-EAC0-F2AA-566E-462B022EBF4B}"/>
              </a:ext>
            </a:extLst>
          </p:cNvPr>
          <p:cNvSpPr txBox="1"/>
          <p:nvPr/>
        </p:nvSpPr>
        <p:spPr>
          <a:xfrm>
            <a:off x="1127032" y="5916088"/>
            <a:ext cx="7857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Su </a:t>
            </a:r>
            <a:r>
              <a:rPr lang="en-US" sz="1800" b="1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coste</a:t>
            </a:r>
            <a:r>
              <a:rPr lang="en-US" sz="1800" b="1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oportunidad</a:t>
            </a:r>
            <a:r>
              <a:rPr lang="en-US" sz="1800" b="1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es la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renuncia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a C.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Tangana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10€ de </a:t>
            </a:r>
            <a:r>
              <a:rPr lang="en-US" sz="1800" b="1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beneficio</a:t>
            </a:r>
            <a:r>
              <a:rPr lang="en-US" sz="1800" b="1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➡️ 30€ valor - 20€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coste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  <a:endParaRPr lang="es-ES" dirty="0"/>
          </a:p>
        </p:txBody>
      </p:sp>
      <p:pic>
        <p:nvPicPr>
          <p:cNvPr id="3" name="Gráfico 2" descr="Batería con relleno sólido">
            <a:extLst>
              <a:ext uri="{FF2B5EF4-FFF2-40B4-BE49-F238E27FC236}">
                <a16:creationId xmlns:a16="http://schemas.microsoft.com/office/drawing/2014/main" id="{63EC3D47-1833-EF36-BBEC-20DC18191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28916" y="3261503"/>
            <a:ext cx="2155314" cy="2155314"/>
          </a:xfrm>
          <a:prstGeom prst="rect">
            <a:avLst/>
          </a:prstGeom>
        </p:spPr>
      </p:pic>
      <p:pic>
        <p:nvPicPr>
          <p:cNvPr id="5" name="Gráfico 4" descr="Tocadiscos con relleno sólido">
            <a:extLst>
              <a:ext uri="{FF2B5EF4-FFF2-40B4-BE49-F238E27FC236}">
                <a16:creationId xmlns:a16="http://schemas.microsoft.com/office/drawing/2014/main" id="{4C740ABC-9333-A36D-2F3F-FADC8047D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14886" y="3409562"/>
            <a:ext cx="2155314" cy="2155314"/>
          </a:xfrm>
          <a:prstGeom prst="rect">
            <a:avLst/>
          </a:prstGeom>
        </p:spPr>
      </p:pic>
      <p:pic>
        <p:nvPicPr>
          <p:cNvPr id="7" name="Gráfico 6" descr="Baile con relleno sólido">
            <a:extLst>
              <a:ext uri="{FF2B5EF4-FFF2-40B4-BE49-F238E27FC236}">
                <a16:creationId xmlns:a16="http://schemas.microsoft.com/office/drawing/2014/main" id="{298F0F15-AEF9-D1F3-C81A-FFAB7AFAA9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9572" y="3429000"/>
            <a:ext cx="2155314" cy="2155314"/>
          </a:xfrm>
          <a:prstGeom prst="rect">
            <a:avLst/>
          </a:prstGeom>
        </p:spPr>
      </p:pic>
      <p:pic>
        <p:nvPicPr>
          <p:cNvPr id="13" name="Gráfico 12" descr="Guitarra eléctrica con relleno sólido">
            <a:extLst>
              <a:ext uri="{FF2B5EF4-FFF2-40B4-BE49-F238E27FC236}">
                <a16:creationId xmlns:a16="http://schemas.microsoft.com/office/drawing/2014/main" id="{C1B2EA42-F9F8-A8F6-0F0C-DA57C84554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73602" y="3405590"/>
            <a:ext cx="2155314" cy="2155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7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356BF-A0E3-53B1-3D6D-B936EE582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13B26E1B-B823-97A6-5A1D-2489F367DD34}"/>
              </a:ext>
            </a:extLst>
          </p:cNvPr>
          <p:cNvGrpSpPr/>
          <p:nvPr/>
        </p:nvGrpSpPr>
        <p:grpSpPr>
          <a:xfrm>
            <a:off x="1979324" y="784226"/>
            <a:ext cx="8686800" cy="918865"/>
            <a:chOff x="1979324" y="784226"/>
            <a:chExt cx="8686800" cy="91886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103BC2E-81F1-9A4B-9FEE-AD871965E881}"/>
                </a:ext>
              </a:extLst>
            </p:cNvPr>
            <p:cNvSpPr txBox="1"/>
            <p:nvPr/>
          </p:nvSpPr>
          <p:spPr>
            <a:xfrm>
              <a:off x="1979324" y="1241426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Costes </a:t>
              </a:r>
              <a:r>
                <a:rPr lang="en-US" sz="2400" b="1" dirty="0" err="1"/>
                <a:t>Irrecuperables</a:t>
              </a:r>
              <a:endParaRPr lang="es-ES" sz="2400" b="1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0EAC183A-701F-99C8-39CD-2D0C9E7FE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B3467C9F-6CC6-73FE-7732-33AA42BF355A}"/>
              </a:ext>
            </a:extLst>
          </p:cNvPr>
          <p:cNvSpPr txBox="1"/>
          <p:nvPr/>
        </p:nvSpPr>
        <p:spPr>
          <a:xfrm>
            <a:off x="9540055" y="1628810"/>
            <a:ext cx="21693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300" b="1" dirty="0">
                <a:solidFill>
                  <a:schemeClr val="bg1"/>
                </a:solidFill>
              </a:rPr>
              <a:t>Costes irrecuperables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Aquellos que pertenecen al pasado y que, por tanto, no deberían influir en nuevas decisiones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512862-263F-9661-C20F-4012434A28AB}"/>
              </a:ext>
            </a:extLst>
          </p:cNvPr>
          <p:cNvSpPr txBox="1"/>
          <p:nvPr/>
        </p:nvSpPr>
        <p:spPr>
          <a:xfrm>
            <a:off x="1979324" y="1730938"/>
            <a:ext cx="7100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No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admitir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un error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pasado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puede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llevar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cometer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segundo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error.</a:t>
            </a:r>
            <a:endParaRPr lang="es-ES" sz="18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9267FAC-4E06-F13E-2CB3-813426528CB2}"/>
              </a:ext>
            </a:extLst>
          </p:cNvPr>
          <p:cNvSpPr txBox="1"/>
          <p:nvPr/>
        </p:nvSpPr>
        <p:spPr>
          <a:xfrm>
            <a:off x="417905" y="3319770"/>
            <a:ext cx="33352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E21A23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Kodak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Invirtió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miles de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millones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fotografía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analógica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Inventó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cámara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digital,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pero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aferró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a lo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analógico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costes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irrecuperables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, lo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que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llevó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quiebra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s-E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A5E591-A978-C068-B381-AC865698FA29}"/>
              </a:ext>
            </a:extLst>
          </p:cNvPr>
          <p:cNvSpPr/>
          <p:nvPr/>
        </p:nvSpPr>
        <p:spPr>
          <a:xfrm>
            <a:off x="3868038" y="2316188"/>
            <a:ext cx="1195319" cy="1874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Decisión</a:t>
            </a:r>
            <a:r>
              <a:rPr lang="en-US" b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86C51C-FE4A-08FB-8DCE-5A2AB62FA4AB}"/>
              </a:ext>
            </a:extLst>
          </p:cNvPr>
          <p:cNvSpPr/>
          <p:nvPr/>
        </p:nvSpPr>
        <p:spPr>
          <a:xfrm>
            <a:off x="3883493" y="4654192"/>
            <a:ext cx="1195319" cy="1487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Decisión</a:t>
            </a:r>
            <a:r>
              <a:rPr lang="en-US" b="1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400B1F-2882-75D6-1A6C-45D9C8EA2C07}"/>
              </a:ext>
            </a:extLst>
          </p:cNvPr>
          <p:cNvSpPr/>
          <p:nvPr/>
        </p:nvSpPr>
        <p:spPr>
          <a:xfrm>
            <a:off x="5178280" y="2376661"/>
            <a:ext cx="1353312" cy="6969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Cámaras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analógicas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BF92CA-42D2-B477-C24B-DEA65A1C452C}"/>
              </a:ext>
            </a:extLst>
          </p:cNvPr>
          <p:cNvSpPr/>
          <p:nvPr/>
        </p:nvSpPr>
        <p:spPr>
          <a:xfrm>
            <a:off x="5178280" y="3185465"/>
            <a:ext cx="1353312" cy="10052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Desarrollar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dispositivos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fotográficos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digitales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0F4208-B0EB-1ADF-887D-8AFC3ECE27ED}"/>
              </a:ext>
            </a:extLst>
          </p:cNvPr>
          <p:cNvSpPr/>
          <p:nvPr/>
        </p:nvSpPr>
        <p:spPr>
          <a:xfrm>
            <a:off x="5178280" y="4654192"/>
            <a:ext cx="1353312" cy="6969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Abandonar</a:t>
            </a:r>
            <a:r>
              <a:rPr lang="en-US" sz="1400" dirty="0">
                <a:solidFill>
                  <a:schemeClr val="tx1"/>
                </a:solidFill>
              </a:rPr>
              <a:t> lo </a:t>
            </a:r>
            <a:r>
              <a:rPr lang="en-US" sz="1400" dirty="0" err="1">
                <a:solidFill>
                  <a:schemeClr val="tx1"/>
                </a:solidFill>
              </a:rPr>
              <a:t>analógico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F564FD-0130-73C5-CBA7-2222FD7AEBF7}"/>
              </a:ext>
            </a:extLst>
          </p:cNvPr>
          <p:cNvSpPr/>
          <p:nvPr/>
        </p:nvSpPr>
        <p:spPr>
          <a:xfrm>
            <a:off x="5178280" y="5453946"/>
            <a:ext cx="1353312" cy="6969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 </a:t>
            </a:r>
            <a:r>
              <a:rPr lang="en-US" sz="1400" dirty="0" err="1">
                <a:solidFill>
                  <a:schemeClr val="tx1"/>
                </a:solidFill>
              </a:rPr>
              <a:t>asumir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el</a:t>
            </a:r>
            <a:r>
              <a:rPr lang="en-US" sz="1400" dirty="0">
                <a:solidFill>
                  <a:schemeClr val="tx1"/>
                </a:solidFill>
              </a:rPr>
              <a:t> error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B85274-9D9F-5817-61FF-F6A60EB18CCB}"/>
              </a:ext>
            </a:extLst>
          </p:cNvPr>
          <p:cNvSpPr/>
          <p:nvPr/>
        </p:nvSpPr>
        <p:spPr>
          <a:xfrm>
            <a:off x="6909312" y="2376661"/>
            <a:ext cx="2169343" cy="69690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Coste de oportunidad:</a:t>
            </a:r>
            <a:r>
              <a:rPr lang="es-ES" sz="1400" dirty="0">
                <a:solidFill>
                  <a:schemeClr val="tx1"/>
                </a:solidFill>
              </a:rPr>
              <a:t> Ser los primeros en un nuevo mercado.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7FE77E-32B2-6727-4181-09E6DAB65233}"/>
              </a:ext>
            </a:extLst>
          </p:cNvPr>
          <p:cNvSpPr/>
          <p:nvPr/>
        </p:nvSpPr>
        <p:spPr>
          <a:xfrm>
            <a:off x="6909313" y="3210484"/>
            <a:ext cx="2169343" cy="100524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/>
                </a:solidFill>
              </a:rPr>
              <a:t>Coste irrecuperable:</a:t>
            </a:r>
            <a:r>
              <a:rPr lang="es-ES" sz="1400">
                <a:solidFill>
                  <a:schemeClr val="tx1"/>
                </a:solidFill>
              </a:rPr>
              <a:t> Lo invertido en infraestructura analógica.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A34B0E1-BE55-8007-9BF3-030F18CB225F}"/>
              </a:ext>
            </a:extLst>
          </p:cNvPr>
          <p:cNvSpPr/>
          <p:nvPr/>
        </p:nvSpPr>
        <p:spPr>
          <a:xfrm>
            <a:off x="6909313" y="4663732"/>
            <a:ext cx="2169343" cy="68736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Coste de oportunidad:</a:t>
            </a:r>
            <a:r>
              <a:rPr lang="es-ES" sz="1400" dirty="0">
                <a:solidFill>
                  <a:schemeClr val="tx1"/>
                </a:solidFill>
              </a:rPr>
              <a:t> Ninguno (lo analógico no era rentable).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68C3B2-AE9A-CC68-5EEF-053D12183221}"/>
              </a:ext>
            </a:extLst>
          </p:cNvPr>
          <p:cNvSpPr/>
          <p:nvPr/>
        </p:nvSpPr>
        <p:spPr>
          <a:xfrm>
            <a:off x="6909312" y="5453946"/>
            <a:ext cx="2169343" cy="68736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Coste de oportunidad:</a:t>
            </a:r>
            <a:r>
              <a:rPr lang="es-ES" sz="1400" dirty="0">
                <a:solidFill>
                  <a:schemeClr val="tx1"/>
                </a:solidFill>
              </a:rPr>
              <a:t> Recuperar terreno en lo digital.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9AAAE5-28F5-2ED9-6D34-07D9BCE8EE1E}"/>
              </a:ext>
            </a:extLst>
          </p:cNvPr>
          <p:cNvCxnSpPr>
            <a:cxnSpLocks/>
          </p:cNvCxnSpPr>
          <p:nvPr/>
        </p:nvCxnSpPr>
        <p:spPr>
          <a:xfrm>
            <a:off x="6531592" y="2630843"/>
            <a:ext cx="377720" cy="0"/>
          </a:xfrm>
          <a:prstGeom prst="line">
            <a:avLst/>
          </a:prstGeom>
          <a:ln>
            <a:solidFill>
              <a:srgbClr val="E21A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36AD91A-4A88-71AD-2296-ACFF93C53117}"/>
              </a:ext>
            </a:extLst>
          </p:cNvPr>
          <p:cNvCxnSpPr>
            <a:cxnSpLocks/>
          </p:cNvCxnSpPr>
          <p:nvPr/>
        </p:nvCxnSpPr>
        <p:spPr>
          <a:xfrm>
            <a:off x="6531592" y="5026822"/>
            <a:ext cx="377720" cy="0"/>
          </a:xfrm>
          <a:prstGeom prst="line">
            <a:avLst/>
          </a:prstGeom>
          <a:ln>
            <a:solidFill>
              <a:srgbClr val="E21A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4E00F2-9A3B-DD64-0FD6-38C1D9925C3E}"/>
              </a:ext>
            </a:extLst>
          </p:cNvPr>
          <p:cNvCxnSpPr>
            <a:cxnSpLocks/>
          </p:cNvCxnSpPr>
          <p:nvPr/>
        </p:nvCxnSpPr>
        <p:spPr>
          <a:xfrm>
            <a:off x="6531592" y="5752686"/>
            <a:ext cx="377720" cy="0"/>
          </a:xfrm>
          <a:prstGeom prst="line">
            <a:avLst/>
          </a:prstGeom>
          <a:ln>
            <a:solidFill>
              <a:srgbClr val="E21A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EC1E16D2-779C-6DE9-3330-9C683D1A8A0E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>
            <a:off x="6531592" y="2725113"/>
            <a:ext cx="377721" cy="987993"/>
          </a:xfrm>
          <a:prstGeom prst="bentConnector3">
            <a:avLst/>
          </a:prstGeom>
          <a:ln>
            <a:solidFill>
              <a:srgbClr val="E21A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B545CE38-FB0A-6050-5BAC-8C4184154B2D}"/>
              </a:ext>
            </a:extLst>
          </p:cNvPr>
          <p:cNvCxnSpPr>
            <a:cxnSpLocks/>
            <a:stCxn id="12" idx="2"/>
            <a:endCxn id="3" idx="0"/>
          </p:cNvCxnSpPr>
          <p:nvPr/>
        </p:nvCxnSpPr>
        <p:spPr>
          <a:xfrm rot="5400000">
            <a:off x="6018337" y="2678543"/>
            <a:ext cx="438465" cy="3512832"/>
          </a:xfrm>
          <a:prstGeom prst="bentConnector3">
            <a:avLst/>
          </a:prstGeom>
          <a:ln>
            <a:solidFill>
              <a:srgbClr val="E21A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64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SLIDE_THUMBNAIL_REFRESH" val="1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9DC63A4553A418906A18C0D3D74E3" ma:contentTypeVersion="18" ma:contentTypeDescription="Create a new document." ma:contentTypeScope="" ma:versionID="ae5daf3268c140ad8544d146b7bb5e72">
  <xsd:schema xmlns:xsd="http://www.w3.org/2001/XMLSchema" xmlns:xs="http://www.w3.org/2001/XMLSchema" xmlns:p="http://schemas.microsoft.com/office/2006/metadata/properties" xmlns:ns2="effbffe7-cb5a-47bc-b032-c654c741b7d3" xmlns:ns3="c086f5f7-6078-45dd-b7d3-5942f08186e9" targetNamespace="http://schemas.microsoft.com/office/2006/metadata/properties" ma:root="true" ma:fieldsID="ec6f0a6c6d8f797895286121783ef2fd" ns2:_="" ns3:_="">
    <xsd:import namespace="effbffe7-cb5a-47bc-b032-c654c741b7d3"/>
    <xsd:import namespace="c086f5f7-6078-45dd-b7d3-5942f0818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bffe7-cb5a-47bc-b032-c654c741b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6f5f7-6078-45dd-b7d3-5942f08186e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497ff77-3ba0-4d71-a642-2f682707911b}" ma:internalName="TaxCatchAll" ma:showField="CatchAllData" ma:web="c086f5f7-6078-45dd-b7d3-5942f0818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86f5f7-6078-45dd-b7d3-5942f08186e9" xsi:nil="true"/>
    <lcf76f155ced4ddcb4097134ff3c332f xmlns="effbffe7-cb5a-47bc-b032-c654c741b7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B22D81-2E82-4CDC-A43F-8462B5B63113}"/>
</file>

<file path=customXml/itemProps2.xml><?xml version="1.0" encoding="utf-8"?>
<ds:datastoreItem xmlns:ds="http://schemas.openxmlformats.org/officeDocument/2006/customXml" ds:itemID="{3D7F2D91-902C-4E47-AD11-0F3CFFB30560}"/>
</file>

<file path=customXml/itemProps3.xml><?xml version="1.0" encoding="utf-8"?>
<ds:datastoreItem xmlns:ds="http://schemas.openxmlformats.org/officeDocument/2006/customXml" ds:itemID="{5EDD15AB-1D71-48AC-B74C-F68EE3C1F627}"/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22485</TotalTime>
  <Words>1568</Words>
  <Application>Microsoft Office PowerPoint</Application>
  <PresentationFormat>Widescreen</PresentationFormat>
  <Paragraphs>213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</vt:lpstr>
      <vt:lpstr>Arial</vt:lpstr>
      <vt:lpstr>Cambria</vt:lpstr>
      <vt:lpstr>Proxima Nova</vt:lpstr>
      <vt:lpstr>Proxima Nova Extrabold</vt:lpstr>
      <vt:lpstr>Proxima Nova Medium</vt:lpstr>
      <vt:lpstr>Proxima Nova Semibold</vt:lpstr>
      <vt:lpstr>Times New Roman</vt:lpstr>
      <vt:lpstr>Wingdings</vt:lpstr>
      <vt:lpstr>Tema de Office</vt:lpstr>
      <vt:lpstr>Economía: la ciencia de las decisiones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Puigmitja, Miguel</cp:lastModifiedBy>
  <cp:revision>6</cp:revision>
  <dcterms:created xsi:type="dcterms:W3CDTF">2025-07-04T09:40:43Z</dcterms:created>
  <dcterms:modified xsi:type="dcterms:W3CDTF">2026-03-06T14:54:35Z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  <property fmtid="{D5CDD505-2E9C-101B-9397-08002B2CF9AE}" pid="4" name="ContentTypeId">
    <vt:lpwstr>0x0101000C69DC63A4553A418906A18C0D3D74E3</vt:lpwstr>
  </property>
  <property fmtid="{D5CDD505-2E9C-101B-9397-08002B2CF9AE}" pid="5" name="MediaServiceImageTags">
    <vt:lpwstr/>
  </property>
</Properties>
</file>