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81" r:id="rId6"/>
    <p:sldId id="275" r:id="rId7"/>
    <p:sldId id="330" r:id="rId8"/>
    <p:sldId id="282" r:id="rId9"/>
    <p:sldId id="294" r:id="rId10"/>
    <p:sldId id="301" r:id="rId11"/>
    <p:sldId id="305" r:id="rId12"/>
    <p:sldId id="323" r:id="rId13"/>
    <p:sldId id="273" r:id="rId14"/>
    <p:sldId id="331" r:id="rId15"/>
    <p:sldId id="332" r:id="rId16"/>
    <p:sldId id="333" r:id="rId17"/>
    <p:sldId id="321" r:id="rId18"/>
    <p:sldId id="325" r:id="rId19"/>
    <p:sldId id="328" r:id="rId20"/>
    <p:sldId id="326" r:id="rId21"/>
    <p:sldId id="334" r:id="rId22"/>
    <p:sldId id="271" r:id="rId23"/>
    <p:sldId id="306" r:id="rId24"/>
    <p:sldId id="335" r:id="rId25"/>
    <p:sldId id="336" r:id="rId26"/>
    <p:sldId id="329" r:id="rId27"/>
    <p:sldId id="268" r:id="rId28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E21A23"/>
    <a:srgbClr val="BAD7E2"/>
    <a:srgbClr val="E5E5E5"/>
    <a:srgbClr val="06235B"/>
    <a:srgbClr val="D0333A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45FFF5-278F-460A-9DF2-F6E8956713D0}" v="25" dt="2026-02-19T09:26:39.2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ozGarcia, Elena" userId="baf6b194-d2b8-4984-861d-88878e596d18" providerId="ADAL" clId="{0E6A8584-0455-4E49-B02C-8D45AB0DE6D4}"/>
    <pc:docChg chg="undo custSel modSld">
      <pc:chgData name="MunozGarcia, Elena" userId="baf6b194-d2b8-4984-861d-88878e596d18" providerId="ADAL" clId="{0E6A8584-0455-4E49-B02C-8D45AB0DE6D4}" dt="2026-02-19T09:26:39.208" v="101"/>
      <pc:docMkLst>
        <pc:docMk/>
      </pc:docMkLst>
      <pc:sldChg chg="modSp mod">
        <pc:chgData name="MunozGarcia, Elena" userId="baf6b194-d2b8-4984-861d-88878e596d18" providerId="ADAL" clId="{0E6A8584-0455-4E49-B02C-8D45AB0DE6D4}" dt="2026-02-17T08:42:08.937" v="32" actId="1076"/>
        <pc:sldMkLst>
          <pc:docMk/>
          <pc:sldMk cId="2217788274" sldId="273"/>
        </pc:sldMkLst>
        <pc:picChg chg="mod">
          <ac:chgData name="MunozGarcia, Elena" userId="baf6b194-d2b8-4984-861d-88878e596d18" providerId="ADAL" clId="{0E6A8584-0455-4E49-B02C-8D45AB0DE6D4}" dt="2026-02-17T08:42:08.937" v="32" actId="1076"/>
          <ac:picMkLst>
            <pc:docMk/>
            <pc:sldMk cId="2217788274" sldId="273"/>
            <ac:picMk id="6" creationId="{D2CAFEC3-38E1-0F60-6BD8-7532EE9CFCAB}"/>
          </ac:picMkLst>
        </pc:picChg>
      </pc:sldChg>
      <pc:sldChg chg="modSp mod modAnim">
        <pc:chgData name="MunozGarcia, Elena" userId="baf6b194-d2b8-4984-861d-88878e596d18" providerId="ADAL" clId="{0E6A8584-0455-4E49-B02C-8D45AB0DE6D4}" dt="2026-02-19T09:24:37.014" v="81"/>
        <pc:sldMkLst>
          <pc:docMk/>
          <pc:sldMk cId="3191560927" sldId="274"/>
        </pc:sldMkLst>
        <pc:spChg chg="mod">
          <ac:chgData name="MunozGarcia, Elena" userId="baf6b194-d2b8-4984-861d-88878e596d18" providerId="ADAL" clId="{0E6A8584-0455-4E49-B02C-8D45AB0DE6D4}" dt="2026-02-19T09:24:24.330" v="78" actId="1076"/>
          <ac:spMkLst>
            <pc:docMk/>
            <pc:sldMk cId="3191560927" sldId="274"/>
            <ac:spMk id="2" creationId="{D4E48EA2-5EA6-7BAF-1671-11BC0A5E125D}"/>
          </ac:spMkLst>
        </pc:spChg>
        <pc:spChg chg="mod">
          <ac:chgData name="MunozGarcia, Elena" userId="baf6b194-d2b8-4984-861d-88878e596d18" providerId="ADAL" clId="{0E6A8584-0455-4E49-B02C-8D45AB0DE6D4}" dt="2026-02-17T08:39:59.515" v="23" actId="20577"/>
          <ac:spMkLst>
            <pc:docMk/>
            <pc:sldMk cId="3191560927" sldId="274"/>
            <ac:spMk id="3" creationId="{EDC93707-4A0A-9253-17E5-6B34A4F96A8F}"/>
          </ac:spMkLst>
        </pc:spChg>
        <pc:spChg chg="mod">
          <ac:chgData name="MunozGarcia, Elena" userId="baf6b194-d2b8-4984-861d-88878e596d18" providerId="ADAL" clId="{0E6A8584-0455-4E49-B02C-8D45AB0DE6D4}" dt="2026-02-17T08:40:16.728" v="31" actId="20577"/>
          <ac:spMkLst>
            <pc:docMk/>
            <pc:sldMk cId="3191560927" sldId="274"/>
            <ac:spMk id="15" creationId="{7A8812B9-D9F2-D4BE-FDEC-A786207E2A09}"/>
          </ac:spMkLst>
        </pc:spChg>
        <pc:spChg chg="mod">
          <ac:chgData name="MunozGarcia, Elena" userId="baf6b194-d2b8-4984-861d-88878e596d18" providerId="ADAL" clId="{0E6A8584-0455-4E49-B02C-8D45AB0DE6D4}" dt="2026-02-19T09:23:19.665" v="72" actId="1076"/>
          <ac:spMkLst>
            <pc:docMk/>
            <pc:sldMk cId="3191560927" sldId="274"/>
            <ac:spMk id="43" creationId="{76B4767D-8CD9-9A7E-32D3-8AEBC89C1EB5}"/>
          </ac:spMkLst>
        </pc:spChg>
        <pc:grpChg chg="mod">
          <ac:chgData name="MunozGarcia, Elena" userId="baf6b194-d2b8-4984-861d-88878e596d18" providerId="ADAL" clId="{0E6A8584-0455-4E49-B02C-8D45AB0DE6D4}" dt="2026-02-19T09:24:24.330" v="78" actId="1076"/>
          <ac:grpSpMkLst>
            <pc:docMk/>
            <pc:sldMk cId="3191560927" sldId="274"/>
            <ac:grpSpMk id="20" creationId="{5B4E8CB7-33C8-7B59-DC9B-7023F7B595B1}"/>
          </ac:grpSpMkLst>
        </pc:grpChg>
        <pc:grpChg chg="mod">
          <ac:chgData name="MunozGarcia, Elena" userId="baf6b194-d2b8-4984-861d-88878e596d18" providerId="ADAL" clId="{0E6A8584-0455-4E49-B02C-8D45AB0DE6D4}" dt="2026-02-19T09:24:24.330" v="78" actId="1076"/>
          <ac:grpSpMkLst>
            <pc:docMk/>
            <pc:sldMk cId="3191560927" sldId="274"/>
            <ac:grpSpMk id="21" creationId="{8844EC6B-93D8-03AE-F20D-DB8F282575A7}"/>
          </ac:grpSpMkLst>
        </pc:grpChg>
        <pc:picChg chg="mod">
          <ac:chgData name="MunozGarcia, Elena" userId="baf6b194-d2b8-4984-861d-88878e596d18" providerId="ADAL" clId="{0E6A8584-0455-4E49-B02C-8D45AB0DE6D4}" dt="2026-02-19T09:24:24.330" v="78" actId="1076"/>
          <ac:picMkLst>
            <pc:docMk/>
            <pc:sldMk cId="3191560927" sldId="274"/>
            <ac:picMk id="19" creationId="{EF5531D6-7390-A836-BED3-602CA7B73C20}"/>
          </ac:picMkLst>
        </pc:picChg>
      </pc:sldChg>
      <pc:sldChg chg="modAnim">
        <pc:chgData name="MunozGarcia, Elena" userId="baf6b194-d2b8-4984-861d-88878e596d18" providerId="ADAL" clId="{0E6A8584-0455-4E49-B02C-8D45AB0DE6D4}" dt="2026-02-19T09:21:45.448" v="70"/>
        <pc:sldMkLst>
          <pc:docMk/>
          <pc:sldMk cId="1080167701" sldId="281"/>
        </pc:sldMkLst>
      </pc:sldChg>
      <pc:sldChg chg="modSp mod modAnim">
        <pc:chgData name="MunozGarcia, Elena" userId="baf6b194-d2b8-4984-861d-88878e596d18" providerId="ADAL" clId="{0E6A8584-0455-4E49-B02C-8D45AB0DE6D4}" dt="2026-02-19T09:25:35.804" v="90"/>
        <pc:sldMkLst>
          <pc:docMk/>
          <pc:sldMk cId="1895893097" sldId="282"/>
        </pc:sldMkLst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4" creationId="{679F8320-6B9C-68A5-B39F-EED8A6ABADFF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5" creationId="{02FE31BA-2ED6-CBA6-60C6-4415880EF73D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6" creationId="{D9D0BD0F-AFB4-F0CD-7DD2-648C97C8F35F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7" creationId="{97249D03-5445-3DE7-57EB-C7773545C295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11" creationId="{D10CAB94-7505-2F5D-4B5D-0D49587D51DE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14" creationId="{DAE05C72-314E-878E-4D9A-FF355EE372A6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15" creationId="{3DC031AA-DCE2-47D9-5543-AD59B95FEA58}"/>
          </ac:spMkLst>
        </pc:spChg>
        <pc:spChg chg="mod">
          <ac:chgData name="MunozGarcia, Elena" userId="baf6b194-d2b8-4984-861d-88878e596d18" providerId="ADAL" clId="{0E6A8584-0455-4E49-B02C-8D45AB0DE6D4}" dt="2026-02-19T09:24:53.674" v="85" actId="1076"/>
          <ac:spMkLst>
            <pc:docMk/>
            <pc:sldMk cId="1895893097" sldId="282"/>
            <ac:spMk id="19" creationId="{6CE600C2-8BE1-E931-A7AB-BAAF2F8948D1}"/>
          </ac:spMkLst>
        </pc:spChg>
      </pc:sldChg>
      <pc:sldChg chg="modSp mod">
        <pc:chgData name="MunozGarcia, Elena" userId="baf6b194-d2b8-4984-861d-88878e596d18" providerId="ADAL" clId="{0E6A8584-0455-4E49-B02C-8D45AB0DE6D4}" dt="2026-02-17T17:18:12.663" v="62" actId="1076"/>
        <pc:sldMkLst>
          <pc:docMk/>
          <pc:sldMk cId="2831920434" sldId="294"/>
        </pc:sldMkLst>
        <pc:spChg chg="mod">
          <ac:chgData name="MunozGarcia, Elena" userId="baf6b194-d2b8-4984-861d-88878e596d18" providerId="ADAL" clId="{0E6A8584-0455-4E49-B02C-8D45AB0DE6D4}" dt="2026-02-17T17:18:12.663" v="62" actId="1076"/>
          <ac:spMkLst>
            <pc:docMk/>
            <pc:sldMk cId="2831920434" sldId="294"/>
            <ac:spMk id="4" creationId="{B793CCFF-27BB-0BE1-1A98-508CD525E5AE}"/>
          </ac:spMkLst>
        </pc:spChg>
        <pc:spChg chg="mod">
          <ac:chgData name="MunozGarcia, Elena" userId="baf6b194-d2b8-4984-861d-88878e596d18" providerId="ADAL" clId="{0E6A8584-0455-4E49-B02C-8D45AB0DE6D4}" dt="2026-02-17T17:18:05.140" v="61" actId="1076"/>
          <ac:spMkLst>
            <pc:docMk/>
            <pc:sldMk cId="2831920434" sldId="294"/>
            <ac:spMk id="6" creationId="{B187DCD7-F3FB-95B0-0636-147972B6EE73}"/>
          </ac:spMkLst>
        </pc:spChg>
        <pc:spChg chg="mod">
          <ac:chgData name="MunozGarcia, Elena" userId="baf6b194-d2b8-4984-861d-88878e596d18" providerId="ADAL" clId="{0E6A8584-0455-4E49-B02C-8D45AB0DE6D4}" dt="2026-02-17T17:17:51.397" v="58" actId="14100"/>
          <ac:spMkLst>
            <pc:docMk/>
            <pc:sldMk cId="2831920434" sldId="294"/>
            <ac:spMk id="19" creationId="{0E272632-973A-98E8-AC1C-843F2E99E59E}"/>
          </ac:spMkLst>
        </pc:spChg>
      </pc:sldChg>
      <pc:sldChg chg="modSp mod">
        <pc:chgData name="MunozGarcia, Elena" userId="baf6b194-d2b8-4984-861d-88878e596d18" providerId="ADAL" clId="{0E6A8584-0455-4E49-B02C-8D45AB0DE6D4}" dt="2026-02-17T17:17:28.442" v="56" actId="2085"/>
        <pc:sldMkLst>
          <pc:docMk/>
          <pc:sldMk cId="618739026" sldId="301"/>
        </pc:sldMkLst>
        <pc:spChg chg="mod">
          <ac:chgData name="MunozGarcia, Elena" userId="baf6b194-d2b8-4984-861d-88878e596d18" providerId="ADAL" clId="{0E6A8584-0455-4E49-B02C-8D45AB0DE6D4}" dt="2026-02-17T17:17:28.442" v="56" actId="2085"/>
          <ac:spMkLst>
            <pc:docMk/>
            <pc:sldMk cId="618739026" sldId="301"/>
            <ac:spMk id="3" creationId="{23FB975E-B027-7825-2E7C-BE68B5D0A606}"/>
          </ac:spMkLst>
        </pc:spChg>
        <pc:spChg chg="mod">
          <ac:chgData name="MunozGarcia, Elena" userId="baf6b194-d2b8-4984-861d-88878e596d18" providerId="ADAL" clId="{0E6A8584-0455-4E49-B02C-8D45AB0DE6D4}" dt="2026-02-17T17:17:22.607" v="55" actId="2085"/>
          <ac:spMkLst>
            <pc:docMk/>
            <pc:sldMk cId="618739026" sldId="301"/>
            <ac:spMk id="18" creationId="{DDCCA73E-51D4-6822-6947-B29C91C9DA19}"/>
          </ac:spMkLst>
        </pc:spChg>
      </pc:sldChg>
      <pc:sldChg chg="modSp mod modAnim">
        <pc:chgData name="MunozGarcia, Elena" userId="baf6b194-d2b8-4984-861d-88878e596d18" providerId="ADAL" clId="{0E6A8584-0455-4E49-B02C-8D45AB0DE6D4}" dt="2026-02-19T09:26:39.208" v="101"/>
        <pc:sldMkLst>
          <pc:docMk/>
          <pc:sldMk cId="3971651902" sldId="303"/>
        </pc:sldMkLst>
        <pc:picChg chg="mod">
          <ac:chgData name="MunozGarcia, Elena" userId="baf6b194-d2b8-4984-861d-88878e596d18" providerId="ADAL" clId="{0E6A8584-0455-4E49-B02C-8D45AB0DE6D4}" dt="2026-02-17T17:20:29.458" v="63" actId="14100"/>
          <ac:picMkLst>
            <pc:docMk/>
            <pc:sldMk cId="3971651902" sldId="303"/>
            <ac:picMk id="10" creationId="{D5F7D549-7435-FA5E-B672-69AAA0E80AC9}"/>
          </ac:picMkLst>
        </pc:picChg>
      </pc:sldChg>
      <pc:sldChg chg="modSp mod">
        <pc:chgData name="MunozGarcia, Elena" userId="baf6b194-d2b8-4984-861d-88878e596d18" providerId="ADAL" clId="{0E6A8584-0455-4E49-B02C-8D45AB0DE6D4}" dt="2026-02-17T17:14:37.710" v="34" actId="1076"/>
        <pc:sldMkLst>
          <pc:docMk/>
          <pc:sldMk cId="482648959" sldId="305"/>
        </pc:sldMkLst>
        <pc:picChg chg="mod">
          <ac:chgData name="MunozGarcia, Elena" userId="baf6b194-d2b8-4984-861d-88878e596d18" providerId="ADAL" clId="{0E6A8584-0455-4E49-B02C-8D45AB0DE6D4}" dt="2026-02-17T17:14:37.710" v="34" actId="1076"/>
          <ac:picMkLst>
            <pc:docMk/>
            <pc:sldMk cId="482648959" sldId="305"/>
            <ac:picMk id="6" creationId="{4169AFAD-3A36-5290-41ED-A62453887766}"/>
          </ac:picMkLst>
        </pc:picChg>
      </pc:sldChg>
      <pc:sldChg chg="modSp mod">
        <pc:chgData name="MunozGarcia, Elena" userId="baf6b194-d2b8-4984-861d-88878e596d18" providerId="ADAL" clId="{0E6A8584-0455-4E49-B02C-8D45AB0DE6D4}" dt="2026-02-17T17:15:16.657" v="38" actId="1076"/>
        <pc:sldMkLst>
          <pc:docMk/>
          <pc:sldMk cId="3863107606" sldId="306"/>
        </pc:sldMkLst>
        <pc:spChg chg="mod">
          <ac:chgData name="MunozGarcia, Elena" userId="baf6b194-d2b8-4984-861d-88878e596d18" providerId="ADAL" clId="{0E6A8584-0455-4E49-B02C-8D45AB0DE6D4}" dt="2026-02-17T17:15:13.079" v="37" actId="14100"/>
          <ac:spMkLst>
            <pc:docMk/>
            <pc:sldMk cId="3863107606" sldId="306"/>
            <ac:spMk id="2" creationId="{4EC905E6-D51D-EEE5-8E6C-0078FD5F824A}"/>
          </ac:spMkLst>
        </pc:spChg>
        <pc:spChg chg="mod">
          <ac:chgData name="MunozGarcia, Elena" userId="baf6b194-d2b8-4984-861d-88878e596d18" providerId="ADAL" clId="{0E6A8584-0455-4E49-B02C-8D45AB0DE6D4}" dt="2026-02-17T17:15:16.657" v="38" actId="1076"/>
          <ac:spMkLst>
            <pc:docMk/>
            <pc:sldMk cId="3863107606" sldId="306"/>
            <ac:spMk id="4" creationId="{A60BCF1F-5FBA-32FF-F23D-B7A022C2CDE4}"/>
          </ac:spMkLst>
        </pc:spChg>
      </pc:sldChg>
      <pc:sldChg chg="modSp mod modAnim">
        <pc:chgData name="MunozGarcia, Elena" userId="baf6b194-d2b8-4984-861d-88878e596d18" providerId="ADAL" clId="{0E6A8584-0455-4E49-B02C-8D45AB0DE6D4}" dt="2026-02-19T09:26:14.190" v="97"/>
        <pc:sldMkLst>
          <pc:docMk/>
          <pc:sldMk cId="38460571" sldId="311"/>
        </pc:sldMkLst>
        <pc:spChg chg="mod">
          <ac:chgData name="MunozGarcia, Elena" userId="baf6b194-d2b8-4984-861d-88878e596d18" providerId="ADAL" clId="{0E6A8584-0455-4E49-B02C-8D45AB0DE6D4}" dt="2026-02-19T09:25:54.426" v="92" actId="1076"/>
          <ac:spMkLst>
            <pc:docMk/>
            <pc:sldMk cId="38460571" sldId="311"/>
            <ac:spMk id="2" creationId="{05C88253-62A1-4FE2-3742-F103572758EF}"/>
          </ac:spMkLst>
        </pc:spChg>
        <pc:grpChg chg="mod">
          <ac:chgData name="MunozGarcia, Elena" userId="baf6b194-d2b8-4984-861d-88878e596d18" providerId="ADAL" clId="{0E6A8584-0455-4E49-B02C-8D45AB0DE6D4}" dt="2026-02-19T09:25:54.426" v="92" actId="1076"/>
          <ac:grpSpMkLst>
            <pc:docMk/>
            <pc:sldMk cId="38460571" sldId="311"/>
            <ac:grpSpMk id="20" creationId="{BF6E2DA4-EEBF-763C-C8A0-FAE2CA4F9351}"/>
          </ac:grpSpMkLst>
        </pc:grpChg>
        <pc:grpChg chg="mod">
          <ac:chgData name="MunozGarcia, Elena" userId="baf6b194-d2b8-4984-861d-88878e596d18" providerId="ADAL" clId="{0E6A8584-0455-4E49-B02C-8D45AB0DE6D4}" dt="2026-02-19T09:25:54.426" v="92" actId="1076"/>
          <ac:grpSpMkLst>
            <pc:docMk/>
            <pc:sldMk cId="38460571" sldId="311"/>
            <ac:grpSpMk id="21" creationId="{991329BF-2A1D-BB2E-AD51-B63623C755D6}"/>
          </ac:grpSpMkLst>
        </pc:grpChg>
      </pc:sldChg>
      <pc:sldChg chg="modSp mod">
        <pc:chgData name="MunozGarcia, Elena" userId="baf6b194-d2b8-4984-861d-88878e596d18" providerId="ADAL" clId="{0E6A8584-0455-4E49-B02C-8D45AB0DE6D4}" dt="2026-02-17T17:15:41.726" v="41" actId="14100"/>
        <pc:sldMkLst>
          <pc:docMk/>
          <pc:sldMk cId="2489405079" sldId="312"/>
        </pc:sldMkLst>
        <pc:spChg chg="mod">
          <ac:chgData name="MunozGarcia, Elena" userId="baf6b194-d2b8-4984-861d-88878e596d18" providerId="ADAL" clId="{0E6A8584-0455-4E49-B02C-8D45AB0DE6D4}" dt="2026-02-17T17:15:41.726" v="41" actId="14100"/>
          <ac:spMkLst>
            <pc:docMk/>
            <pc:sldMk cId="2489405079" sldId="312"/>
            <ac:spMk id="35" creationId="{B93D0410-712B-1995-68E2-38FD41B6E260}"/>
          </ac:spMkLst>
        </pc:spChg>
      </pc:sldChg>
      <pc:sldChg chg="modSp mod">
        <pc:chgData name="MunozGarcia, Elena" userId="baf6b194-d2b8-4984-861d-88878e596d18" providerId="ADAL" clId="{0E6A8584-0455-4E49-B02C-8D45AB0DE6D4}" dt="2026-02-17T17:20:52.244" v="64" actId="1076"/>
        <pc:sldMkLst>
          <pc:docMk/>
          <pc:sldMk cId="2650134622" sldId="313"/>
        </pc:sldMkLst>
        <pc:spChg chg="mod">
          <ac:chgData name="MunozGarcia, Elena" userId="baf6b194-d2b8-4984-861d-88878e596d18" providerId="ADAL" clId="{0E6A8584-0455-4E49-B02C-8D45AB0DE6D4}" dt="2026-02-17T17:20:52.244" v="64" actId="1076"/>
          <ac:spMkLst>
            <pc:docMk/>
            <pc:sldMk cId="2650134622" sldId="313"/>
            <ac:spMk id="4" creationId="{A59AA438-0105-6754-6AFA-3E740BCF0A3B}"/>
          </ac:spMkLst>
        </pc:spChg>
        <pc:spChg chg="mod">
          <ac:chgData name="MunozGarcia, Elena" userId="baf6b194-d2b8-4984-861d-88878e596d18" providerId="ADAL" clId="{0E6A8584-0455-4E49-B02C-8D45AB0DE6D4}" dt="2026-02-17T17:20:52.244" v="64" actId="1076"/>
          <ac:spMkLst>
            <pc:docMk/>
            <pc:sldMk cId="2650134622" sldId="313"/>
            <ac:spMk id="6" creationId="{5184A240-6A19-E4E7-B6CA-4BEC7265190D}"/>
          </ac:spMkLst>
        </pc:spChg>
        <pc:spChg chg="mod">
          <ac:chgData name="MunozGarcia, Elena" userId="baf6b194-d2b8-4984-861d-88878e596d18" providerId="ADAL" clId="{0E6A8584-0455-4E49-B02C-8D45AB0DE6D4}" dt="2026-02-17T17:20:52.244" v="64" actId="1076"/>
          <ac:spMkLst>
            <pc:docMk/>
            <pc:sldMk cId="2650134622" sldId="313"/>
            <ac:spMk id="8" creationId="{874CE272-2D3D-B43E-5DB7-A09776154815}"/>
          </ac:spMkLst>
        </pc:spChg>
        <pc:spChg chg="mod">
          <ac:chgData name="MunozGarcia, Elena" userId="baf6b194-d2b8-4984-861d-88878e596d18" providerId="ADAL" clId="{0E6A8584-0455-4E49-B02C-8D45AB0DE6D4}" dt="2026-02-17T17:20:52.244" v="64" actId="1076"/>
          <ac:spMkLst>
            <pc:docMk/>
            <pc:sldMk cId="2650134622" sldId="313"/>
            <ac:spMk id="15" creationId="{4430F325-9E13-2762-5EC7-FCD2CAD4AB66}"/>
          </ac:spMkLst>
        </pc:spChg>
      </pc:sldChg>
    </pc:docChg>
  </pc:docChgLst>
  <pc:docChgLst>
    <pc:chgData name="cristinasg322@gmail.com" userId="S::urn:spo:guest#cristinasg322@gmail.com::" providerId="AD" clId="Web-{F4BE80C4-0DD1-FCA7-870D-5A669217754C}"/>
    <pc:docChg chg="modSld">
      <pc:chgData name="cristinasg322@gmail.com" userId="S::urn:spo:guest#cristinasg322@gmail.com::" providerId="AD" clId="Web-{F4BE80C4-0DD1-FCA7-870D-5A669217754C}" dt="2026-02-17T08:50:29.643" v="1" actId="20577"/>
      <pc:docMkLst>
        <pc:docMk/>
      </pc:docMkLst>
      <pc:sldChg chg="modSp">
        <pc:chgData name="cristinasg322@gmail.com" userId="S::urn:spo:guest#cristinasg322@gmail.com::" providerId="AD" clId="Web-{F4BE80C4-0DD1-FCA7-870D-5A669217754C}" dt="2026-02-17T08:50:29.643" v="1" actId="20577"/>
        <pc:sldMkLst>
          <pc:docMk/>
          <pc:sldMk cId="2791928627" sldId="309"/>
        </pc:sldMkLst>
        <pc:spChg chg="mod">
          <ac:chgData name="cristinasg322@gmail.com" userId="S::urn:spo:guest#cristinasg322@gmail.com::" providerId="AD" clId="Web-{F4BE80C4-0DD1-FCA7-870D-5A669217754C}" dt="2026-02-17T08:50:29.643" v="1" actId="20577"/>
          <ac:spMkLst>
            <pc:docMk/>
            <pc:sldMk cId="2791928627" sldId="309"/>
            <ac:spMk id="5" creationId="{859FA8DD-46A6-60BE-CD31-E8BFECD5D36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293A2C5-6936-3081-AA0B-E11629ED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9434B8-3092-083E-B798-1316449534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E988E-2331-4B84-803A-E48C2F4BC14D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4B54BB-DE15-1158-BBFE-9A037D2BAE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0BAD46B-6EDF-0C29-3159-DC6D256337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437E5-2FAD-4F80-8941-4CB137FD552F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9424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F67A1-22F2-45AB-924C-7BED75AB63FA}" type="datetimeFigureOut">
              <a:rPr lang="es-ES" smtClean="0"/>
              <a:t>20/02/2026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E96EC-7D3A-45A7-9E74-3B164BCD1E8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556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563B7FB3-C63C-EAC8-75C7-2F61B71A8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7A53FAE-E43D-97F3-DA65-AE31E801C858}"/>
              </a:ext>
            </a:extLst>
          </p:cNvPr>
          <p:cNvSpPr/>
          <p:nvPr userDrawn="1"/>
        </p:nvSpPr>
        <p:spPr>
          <a:xfrm>
            <a:off x="1325573" y="1509681"/>
            <a:ext cx="9291286" cy="4111731"/>
          </a:xfrm>
          <a:prstGeom prst="rect">
            <a:avLst/>
          </a:prstGeom>
          <a:solidFill>
            <a:srgbClr val="0623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06235B"/>
              </a:solidFill>
            </a:endParaRPr>
          </a:p>
        </p:txBody>
      </p:sp>
      <p:pic>
        <p:nvPicPr>
          <p:cNvPr id="11" name="Imagen 10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5F85FD57-78EF-6E7E-6DE5-C1FA40D432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6" y="0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C5B517-AD46-3807-20A4-47F509FB2C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5449"/>
            <a:ext cx="9144000" cy="114451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/>
              <a:t>Título presentación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CC94DC-DCA9-2C24-020C-05AF809E70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 presentación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70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95242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xterior, elefante, naranja, decorado&#10;&#10;El contenido generado por IA puede ser incorrecto.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" y="0"/>
            <a:ext cx="12180854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37847" y="1503544"/>
            <a:ext cx="9248327" cy="414855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2BB17398-C344-74BB-F01D-94B4A8F6C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" y="0"/>
            <a:ext cx="12189631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715085" y="2971800"/>
            <a:ext cx="5422191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84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D19B03F3-EF47-1D0D-DF4A-F15ABFBCCB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355371" y="1509681"/>
            <a:ext cx="8283388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12" name="Imagen 11" descr="Forma, Rectángulo&#10;&#10;El contenido generado por IA puede ser incorrecto.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08"/>
          <a:stretch>
            <a:fillRect/>
          </a:stretch>
        </p:blipFill>
        <p:spPr>
          <a:xfrm>
            <a:off x="-1380" y="270025"/>
            <a:ext cx="12189631" cy="6363688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196A0411-CC45-B654-FBEA-C6B249E862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613641" y="2034291"/>
            <a:ext cx="7617765" cy="30931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Proxima Nova Medium" panose="02000506030000020004" pitchFamily="50" charset="0"/>
              </a:defRPr>
            </a:lvl1pPr>
            <a:lvl2pPr marL="685800" indent="-228600">
              <a:lnSpc>
                <a:spcPct val="100000"/>
              </a:lnSpc>
              <a:buFont typeface="Wingdings" panose="05000000000000000000" pitchFamily="2" charset="2"/>
              <a:buChar char=""/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Texto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7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1586746" y="1509681"/>
            <a:ext cx="9100304" cy="4142416"/>
          </a:xfrm>
          <a:prstGeom prst="rect">
            <a:avLst/>
          </a:prstGeom>
          <a:solidFill>
            <a:srgbClr val="E5E5E5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229C65-510A-980C-4903-5A572DADF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28"/>
          <a:stretch>
            <a:fillRect/>
          </a:stretch>
        </p:blipFill>
        <p:spPr>
          <a:xfrm>
            <a:off x="38100" y="261058"/>
            <a:ext cx="12189630" cy="6087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188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naranja, con baldosas, foto&#10;&#10;El contenido generado por IA puede ser incorrecto.">
            <a:extLst>
              <a:ext uri="{FF2B5EF4-FFF2-40B4-BE49-F238E27FC236}">
                <a16:creationId xmlns:a16="http://schemas.microsoft.com/office/drawing/2014/main" id="{681A7153-C84B-6F59-1AED-56B72FFDA6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4" y="0"/>
            <a:ext cx="12196355" cy="6858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>
            <a:spLocks/>
          </p:cNvSpPr>
          <p:nvPr userDrawn="1"/>
        </p:nvSpPr>
        <p:spPr>
          <a:xfrm>
            <a:off x="9565342" y="471488"/>
            <a:ext cx="2150408" cy="6189288"/>
          </a:xfrm>
          <a:prstGeom prst="rect">
            <a:avLst/>
          </a:prstGeom>
          <a:solidFill>
            <a:srgbClr val="E21A2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D231DC6-4A4F-5AB1-49C4-2B94588F1018}"/>
              </a:ext>
            </a:extLst>
          </p:cNvPr>
          <p:cNvSpPr>
            <a:spLocks/>
          </p:cNvSpPr>
          <p:nvPr userDrawn="1"/>
        </p:nvSpPr>
        <p:spPr>
          <a:xfrm>
            <a:off x="1371600" y="471488"/>
            <a:ext cx="8193742" cy="61892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5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F6CD881-850D-DB62-C366-8BAC13F1C91D}"/>
              </a:ext>
            </a:extLst>
          </p:cNvPr>
          <p:cNvSpPr/>
          <p:nvPr userDrawn="1"/>
        </p:nvSpPr>
        <p:spPr>
          <a:xfrm>
            <a:off x="0" y="2366256"/>
            <a:ext cx="4151044" cy="3633644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1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D2D86A1-A603-907D-4A89-95DD8B45F556}"/>
              </a:ext>
            </a:extLst>
          </p:cNvPr>
          <p:cNvSpPr/>
          <p:nvPr userDrawn="1"/>
        </p:nvSpPr>
        <p:spPr>
          <a:xfrm>
            <a:off x="0" y="1508159"/>
            <a:ext cx="12192000" cy="5349839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A23A1C0-64A7-5B58-AEE9-1C8E06BE2FFF}"/>
              </a:ext>
            </a:extLst>
          </p:cNvPr>
          <p:cNvSpPr/>
          <p:nvPr userDrawn="1"/>
        </p:nvSpPr>
        <p:spPr>
          <a:xfrm>
            <a:off x="2466975" y="473619"/>
            <a:ext cx="9725024" cy="1034540"/>
          </a:xfrm>
          <a:prstGeom prst="rect">
            <a:avLst/>
          </a:prstGeom>
          <a:solidFill>
            <a:srgbClr val="D033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rgbClr val="E5E5E5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D9986E0-C4BE-54A3-A699-D95CCA86F6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3" y="473619"/>
            <a:ext cx="1037583" cy="1034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14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5A2B00-3E59-2A51-34BA-CEBE7525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3" y="0"/>
            <a:ext cx="12180853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0319A74-6065-E425-E9E3-8001AAFF02A7}"/>
              </a:ext>
            </a:extLst>
          </p:cNvPr>
          <p:cNvSpPr/>
          <p:nvPr userDrawn="1"/>
        </p:nvSpPr>
        <p:spPr>
          <a:xfrm>
            <a:off x="1318260" y="1485900"/>
            <a:ext cx="9290545" cy="4131443"/>
          </a:xfrm>
          <a:prstGeom prst="rect">
            <a:avLst/>
          </a:prstGeom>
          <a:solidFill>
            <a:srgbClr val="E21A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F58900-6A6C-D5FB-FBC1-5302F7FF6D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70" y="19050"/>
            <a:ext cx="12189630" cy="6858000"/>
          </a:xfrm>
          <a:prstGeom prst="rect">
            <a:avLst/>
          </a:prstGeom>
        </p:spPr>
      </p:pic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1296DF91-C238-A023-8FBB-A532D1A3885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36748" y="3441025"/>
            <a:ext cx="5919733" cy="1457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43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1"/>
    </p:custDataLst>
    <p:extLst>
      <p:ext uri="{BB962C8B-B14F-4D97-AF65-F5344CB8AC3E}">
        <p14:creationId xmlns:p14="http://schemas.microsoft.com/office/powerpoint/2010/main" val="5653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63" r:id="rId5"/>
    <p:sldLayoutId id="2147483664" r:id="rId6"/>
    <p:sldLayoutId id="2147483661" r:id="rId7"/>
    <p:sldLayoutId id="2147483666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roxima Nova Extrabold" panose="02000506030000020004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152F9-5885-FCBC-575A-2350D8A7A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94074"/>
            <a:ext cx="9144000" cy="1144513"/>
          </a:xfrm>
        </p:spPr>
        <p:txBody>
          <a:bodyPr/>
          <a:lstStyle/>
          <a:p>
            <a:pPr algn="l"/>
            <a:r>
              <a:rPr lang="es-ES" sz="5400" dirty="0"/>
              <a:t>Un viaje por las palabras </a:t>
            </a:r>
            <a:endParaRPr lang="en-US" sz="5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1125AC-FA3D-EAA4-914E-787797486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0188"/>
            <a:ext cx="6400801" cy="1655762"/>
          </a:xfrm>
        </p:spPr>
        <p:txBody>
          <a:bodyPr/>
          <a:lstStyle/>
          <a:p>
            <a:pPr algn="l"/>
            <a:r>
              <a:rPr lang="en-US" sz="3000" dirty="0">
                <a:latin typeface="Proxima Nova Semibold" panose="02000506030000020004" pitchFamily="50" charset="0"/>
              </a:rPr>
              <a:t>Lengua Castellana y </a:t>
            </a:r>
            <a:r>
              <a:rPr lang="en-US" sz="3000" dirty="0" err="1">
                <a:latin typeface="Proxima Nova Semibold" panose="02000506030000020004" pitchFamily="50" charset="0"/>
              </a:rPr>
              <a:t>Literatura</a:t>
            </a:r>
            <a:br>
              <a:rPr lang="en-US" sz="3000" dirty="0">
                <a:latin typeface="Proxima Nova Semibold" panose="02000506030000020004" pitchFamily="50" charset="0"/>
              </a:rPr>
            </a:br>
            <a:r>
              <a:rPr lang="en-US" sz="3000" dirty="0">
                <a:latin typeface="Proxima Nova Semibold" panose="02000506030000020004" pitchFamily="50" charset="0"/>
              </a:rPr>
              <a:t>1 ESO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CE066DB7-3625-F6AE-3001-7939FB8F8ED2}"/>
              </a:ext>
            </a:extLst>
          </p:cNvPr>
          <p:cNvSpPr txBox="1">
            <a:spLocks/>
          </p:cNvSpPr>
          <p:nvPr/>
        </p:nvSpPr>
        <p:spPr>
          <a:xfrm>
            <a:off x="1524000" y="1611249"/>
            <a:ext cx="2457451" cy="53035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>
                <a:latin typeface="Proxima Nova Semibold" panose="02000506030000020004" pitchFamily="50" charset="0"/>
              </a:rPr>
              <a:t>Unidad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293D4-DDE9-9AC0-B58D-8E3F82FD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75" y="2516129"/>
            <a:ext cx="2032083" cy="2844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32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6AEC0D-9AEA-6C1A-6213-9E9CB98B8765}"/>
              </a:ext>
            </a:extLst>
          </p:cNvPr>
          <p:cNvSpPr txBox="1"/>
          <p:nvPr/>
        </p:nvSpPr>
        <p:spPr>
          <a:xfrm>
            <a:off x="328886" y="3697903"/>
            <a:ext cx="377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Presentación de un texto escrito 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0" name="CuadroTexto 18">
            <a:extLst>
              <a:ext uri="{FF2B5EF4-FFF2-40B4-BE49-F238E27FC236}">
                <a16:creationId xmlns:a16="http://schemas.microsoft.com/office/drawing/2014/main" id="{5C26C98D-7C0B-2F9E-558E-EF5FDD9B3CEF}"/>
              </a:ext>
            </a:extLst>
          </p:cNvPr>
          <p:cNvSpPr txBox="1"/>
          <p:nvPr/>
        </p:nvSpPr>
        <p:spPr>
          <a:xfrm>
            <a:off x="4497556" y="3054420"/>
            <a:ext cx="24585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Elabora un </a:t>
            </a:r>
            <a:r>
              <a:rPr lang="es-ES" b="0" i="1" dirty="0">
                <a:solidFill>
                  <a:schemeClr val="tx1"/>
                </a:solidFill>
              </a:rPr>
              <a:t>guion</a:t>
            </a:r>
            <a:r>
              <a:rPr lang="es-ES" b="0" dirty="0">
                <a:solidFill>
                  <a:schemeClr val="tx1"/>
                </a:solidFill>
              </a:rPr>
              <a:t> para organizar las partes.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20313C-3AC4-5569-A2EF-E7E16B5E97D9}"/>
              </a:ext>
            </a:extLst>
          </p:cNvPr>
          <p:cNvSpPr txBox="1"/>
          <p:nvPr/>
        </p:nvSpPr>
        <p:spPr>
          <a:xfrm>
            <a:off x="5309170" y="1808521"/>
            <a:ext cx="4584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0" dirty="0">
                <a:solidFill>
                  <a:srgbClr val="000000"/>
                </a:solidFill>
                <a:effectLst/>
                <a:latin typeface="+mj-lt"/>
              </a:rPr>
              <a:t>Pasos para escribir un buen texto</a:t>
            </a:r>
            <a:endParaRPr lang="es-E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4668D8-AF77-4443-274B-629ACB40DEB9}"/>
              </a:ext>
            </a:extLst>
          </p:cNvPr>
          <p:cNvSpPr txBox="1"/>
          <p:nvPr/>
        </p:nvSpPr>
        <p:spPr>
          <a:xfrm>
            <a:off x="4497556" y="2373599"/>
            <a:ext cx="2458565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s-ES" i="0" dirty="0">
                <a:solidFill>
                  <a:schemeClr val="bg1"/>
                </a:solidFill>
                <a:effectLst/>
                <a:latin typeface="+mj-lt"/>
              </a:rPr>
              <a:t>1. Selecciona un tema y busca información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CuadroTexto 18">
            <a:extLst>
              <a:ext uri="{FF2B5EF4-FFF2-40B4-BE49-F238E27FC236}">
                <a16:creationId xmlns:a16="http://schemas.microsoft.com/office/drawing/2014/main" id="{A26DBA08-4F26-75D6-DE32-173BC860C37B}"/>
              </a:ext>
            </a:extLst>
          </p:cNvPr>
          <p:cNvSpPr txBox="1"/>
          <p:nvPr/>
        </p:nvSpPr>
        <p:spPr>
          <a:xfrm>
            <a:off x="7223295" y="3054420"/>
            <a:ext cx="221245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Ordena la información en </a:t>
            </a:r>
            <a:r>
              <a:rPr lang="es-ES" b="0" i="1" dirty="0">
                <a:solidFill>
                  <a:schemeClr val="tx1"/>
                </a:solidFill>
              </a:rPr>
              <a:t>párrafos</a:t>
            </a:r>
            <a:r>
              <a:rPr lang="es-ES" b="0" dirty="0">
                <a:solidFill>
                  <a:schemeClr val="tx1"/>
                </a:solidFill>
              </a:rPr>
              <a:t>. </a:t>
            </a:r>
          </a:p>
          <a:p>
            <a:pPr algn="ctr"/>
            <a:endParaRPr lang="es-ES" b="0" dirty="0">
              <a:solidFill>
                <a:schemeClr val="tx1"/>
              </a:solidFill>
            </a:endParaRPr>
          </a:p>
          <a:p>
            <a:pPr algn="ctr"/>
            <a:r>
              <a:rPr lang="es-ES" b="0" dirty="0">
                <a:solidFill>
                  <a:schemeClr val="tx1"/>
                </a:solidFill>
              </a:rPr>
              <a:t>Reflexiona sobre la </a:t>
            </a:r>
            <a:r>
              <a:rPr lang="es-ES" b="0" i="1" dirty="0">
                <a:solidFill>
                  <a:schemeClr val="tx1"/>
                </a:solidFill>
              </a:rPr>
              <a:t>situación comunicativa </a:t>
            </a:r>
            <a:r>
              <a:rPr lang="es-ES" b="0" dirty="0">
                <a:solidFill>
                  <a:schemeClr val="tx1"/>
                </a:solidFill>
              </a:rPr>
              <a:t>(receptor, intención). </a:t>
            </a:r>
          </a:p>
          <a:p>
            <a:pPr algn="ctr"/>
            <a:endParaRPr lang="es-ES" b="0" dirty="0">
              <a:solidFill>
                <a:schemeClr val="tx1"/>
              </a:solidFill>
            </a:endParaRPr>
          </a:p>
          <a:p>
            <a:pPr algn="ctr"/>
            <a:r>
              <a:rPr lang="es-ES" b="0" dirty="0">
                <a:solidFill>
                  <a:schemeClr val="tx1"/>
                </a:solidFill>
              </a:rPr>
              <a:t>Escoge el </a:t>
            </a:r>
            <a:r>
              <a:rPr lang="es-ES" b="0" i="1" dirty="0">
                <a:solidFill>
                  <a:schemeClr val="tx1"/>
                </a:solidFill>
              </a:rPr>
              <a:t>lenguaje</a:t>
            </a:r>
            <a:r>
              <a:rPr lang="es-ES" b="0" dirty="0">
                <a:solidFill>
                  <a:schemeClr val="tx1"/>
                </a:solidFill>
              </a:rPr>
              <a:t> más adecuado.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9A9A3-6E59-FB65-5A27-4B18EC6516CB}"/>
              </a:ext>
            </a:extLst>
          </p:cNvPr>
          <p:cNvSpPr txBox="1"/>
          <p:nvPr/>
        </p:nvSpPr>
        <p:spPr>
          <a:xfrm>
            <a:off x="7223295" y="2373599"/>
            <a:ext cx="2212458" cy="55528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i="0" dirty="0">
                <a:solidFill>
                  <a:schemeClr val="bg1"/>
                </a:solidFill>
                <a:effectLst/>
                <a:latin typeface="+mj-lt"/>
              </a:rPr>
              <a:t>2. Redacta el texto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uadroTexto 18">
            <a:extLst>
              <a:ext uri="{FF2B5EF4-FFF2-40B4-BE49-F238E27FC236}">
                <a16:creationId xmlns:a16="http://schemas.microsoft.com/office/drawing/2014/main" id="{CC17BB53-A77C-60E5-DAA1-CFF3CA21423C}"/>
              </a:ext>
            </a:extLst>
          </p:cNvPr>
          <p:cNvSpPr txBox="1"/>
          <p:nvPr/>
        </p:nvSpPr>
        <p:spPr>
          <a:xfrm>
            <a:off x="9650656" y="3054420"/>
            <a:ext cx="221245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Revisa la claridad de las ideas. </a:t>
            </a:r>
          </a:p>
          <a:p>
            <a:pPr algn="ctr"/>
            <a:endParaRPr lang="es-ES" b="0" dirty="0">
              <a:solidFill>
                <a:schemeClr val="tx1"/>
              </a:solidFill>
            </a:endParaRPr>
          </a:p>
          <a:p>
            <a:pPr algn="ctr"/>
            <a:r>
              <a:rPr lang="es-ES" b="0" dirty="0">
                <a:solidFill>
                  <a:schemeClr val="tx1"/>
                </a:solidFill>
              </a:rPr>
              <a:t>Corrige errores de </a:t>
            </a:r>
            <a:r>
              <a:rPr lang="es-ES" b="0" i="1" dirty="0">
                <a:solidFill>
                  <a:schemeClr val="tx1"/>
                </a:solidFill>
              </a:rPr>
              <a:t>ortografía y puntuación</a:t>
            </a:r>
            <a:r>
              <a:rPr lang="es-ES" b="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E661B5-EFE2-BDC2-5D46-54375AA9F2D6}"/>
              </a:ext>
            </a:extLst>
          </p:cNvPr>
          <p:cNvSpPr txBox="1"/>
          <p:nvPr/>
        </p:nvSpPr>
        <p:spPr>
          <a:xfrm>
            <a:off x="9650656" y="2373599"/>
            <a:ext cx="2212458" cy="55528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i="0" dirty="0">
                <a:solidFill>
                  <a:schemeClr val="bg1"/>
                </a:solidFill>
                <a:effectLst/>
                <a:latin typeface="+mj-lt"/>
              </a:rPr>
              <a:t>3. Corrígelo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CuadroTexto 18">
            <a:extLst>
              <a:ext uri="{FF2B5EF4-FFF2-40B4-BE49-F238E27FC236}">
                <a16:creationId xmlns:a16="http://schemas.microsoft.com/office/drawing/2014/main" id="{CBD08D75-886F-F670-B22F-9F884FA2367E}"/>
              </a:ext>
            </a:extLst>
          </p:cNvPr>
          <p:cNvSpPr txBox="1"/>
          <p:nvPr/>
        </p:nvSpPr>
        <p:spPr>
          <a:xfrm>
            <a:off x="4497555" y="5488285"/>
            <a:ext cx="7365559" cy="1077218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dirty="0">
                <a:solidFill>
                  <a:schemeClr val="tx1"/>
                </a:solidFill>
              </a:rPr>
              <a:t>Recuerda</a:t>
            </a:r>
          </a:p>
          <a:p>
            <a:pPr algn="ctr"/>
            <a:r>
              <a:rPr lang="es-ES" b="0" dirty="0">
                <a:solidFill>
                  <a:schemeClr val="tx1"/>
                </a:solidFill>
              </a:rPr>
              <a:t>Escribir un buen texto requiere atención a la fase de corrección. Es recomendable partir de un borrador para dar forma a las ideas hasta lograr un resultado final.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7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87937-A8B6-7820-5EAC-FB7492CAE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D6C0B22C-A23B-6C28-85F7-55F140725389}"/>
              </a:ext>
            </a:extLst>
          </p:cNvPr>
          <p:cNvSpPr txBox="1"/>
          <p:nvPr/>
        </p:nvSpPr>
        <p:spPr>
          <a:xfrm>
            <a:off x="328886" y="3697903"/>
            <a:ext cx="377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La organización del texto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0" name="CuadroTexto 18">
            <a:extLst>
              <a:ext uri="{FF2B5EF4-FFF2-40B4-BE49-F238E27FC236}">
                <a16:creationId xmlns:a16="http://schemas.microsoft.com/office/drawing/2014/main" id="{2B368E56-C75B-791A-DE54-A1ADC17D7E38}"/>
              </a:ext>
            </a:extLst>
          </p:cNvPr>
          <p:cNvSpPr txBox="1"/>
          <p:nvPr/>
        </p:nvSpPr>
        <p:spPr>
          <a:xfrm>
            <a:off x="4582274" y="3054420"/>
            <a:ext cx="331149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Conjunto de palabras con sentido completo que tratan un tema de forma ordenada. La información se organiza en </a:t>
            </a:r>
            <a:r>
              <a:rPr lang="es-ES" dirty="0">
                <a:solidFill>
                  <a:schemeClr val="tx1"/>
                </a:solidFill>
              </a:rPr>
              <a:t>párrafos.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A7F079-1245-E262-CD7B-B47E158F2D01}"/>
              </a:ext>
            </a:extLst>
          </p:cNvPr>
          <p:cNvSpPr txBox="1"/>
          <p:nvPr/>
        </p:nvSpPr>
        <p:spPr>
          <a:xfrm>
            <a:off x="4582274" y="2373599"/>
            <a:ext cx="3311497" cy="55528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i="0" dirty="0">
                <a:solidFill>
                  <a:schemeClr val="bg1"/>
                </a:solidFill>
                <a:effectLst/>
                <a:latin typeface="+mj-lt"/>
              </a:rPr>
              <a:t>¿Qué es un texto? 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CuadroTexto 18">
            <a:extLst>
              <a:ext uri="{FF2B5EF4-FFF2-40B4-BE49-F238E27FC236}">
                <a16:creationId xmlns:a16="http://schemas.microsoft.com/office/drawing/2014/main" id="{A05CB856-9AFF-5AF6-8E97-7AAC3507E516}"/>
              </a:ext>
            </a:extLst>
          </p:cNvPr>
          <p:cNvSpPr txBox="1"/>
          <p:nvPr/>
        </p:nvSpPr>
        <p:spPr>
          <a:xfrm>
            <a:off x="8315010" y="3036183"/>
            <a:ext cx="312949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Un conjunto de oraciones relacionadas entre sí. </a:t>
            </a:r>
          </a:p>
          <a:p>
            <a:pPr algn="ctr"/>
            <a:endParaRPr lang="es-ES" b="0" dirty="0">
              <a:solidFill>
                <a:schemeClr val="tx1"/>
              </a:solidFill>
            </a:endParaRPr>
          </a:p>
          <a:p>
            <a:pPr algn="ctr"/>
            <a:r>
              <a:rPr lang="es-ES" b="0" dirty="0">
                <a:solidFill>
                  <a:schemeClr val="tx1"/>
                </a:solidFill>
              </a:rPr>
              <a:t>Se separan con punto y aparte.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78DFF-8871-8902-7EEC-BF83831C0A01}"/>
              </a:ext>
            </a:extLst>
          </p:cNvPr>
          <p:cNvSpPr txBox="1"/>
          <p:nvPr/>
        </p:nvSpPr>
        <p:spPr>
          <a:xfrm>
            <a:off x="8315010" y="2373599"/>
            <a:ext cx="3120126" cy="55528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i="0" dirty="0">
                <a:solidFill>
                  <a:schemeClr val="bg1"/>
                </a:solidFill>
                <a:effectLst/>
                <a:latin typeface="+mj-lt"/>
              </a:rPr>
              <a:t>¿Qué es un párrafo?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5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8823-CD4B-F606-DF82-E14DAE1D1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F618668-4478-AB4A-F84F-FC72E78B632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606181" y="1821437"/>
            <a:ext cx="8979638" cy="948681"/>
          </a:xfrm>
        </p:spPr>
        <p:txBody>
          <a:bodyPr/>
          <a:lstStyle/>
          <a:p>
            <a:r>
              <a:rPr lang="es-ES" sz="2800" b="1" dirty="0"/>
              <a:t>Conectores textuales o marcadores discursivos</a:t>
            </a:r>
          </a:p>
          <a:p>
            <a:endParaRPr lang="es-ES" sz="2800" dirty="0"/>
          </a:p>
          <a:p>
            <a:r>
              <a:rPr lang="es-ES" sz="2800" dirty="0"/>
              <a:t>Palabras o grupos de palabras que sirven para establecer la relación entre oraciones y párrafos, e introducir nuevas ideas. Funcionan como una guía para entender las ideas del texto.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1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7" end="2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charRg st="47" end="2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charRg st="47" end="2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A4D6A-ED2E-04DE-D47F-7ADE5FE8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5DBC92DA-FC05-31B0-129C-824EBDBAC428}"/>
              </a:ext>
            </a:extLst>
          </p:cNvPr>
          <p:cNvSpPr/>
          <p:nvPr/>
        </p:nvSpPr>
        <p:spPr>
          <a:xfrm>
            <a:off x="1522605" y="2589118"/>
            <a:ext cx="3850779" cy="2065073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Colocación de los conectores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Suelen ir al inicio de las oraciones. 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Pueden aparecer en posición intermedia o al final. </a:t>
            </a:r>
          </a:p>
        </p:txBody>
      </p:sp>
      <p:sp>
        <p:nvSpPr>
          <p:cNvPr id="3" name="Rectángulo: esquinas redondeadas 18">
            <a:extLst>
              <a:ext uri="{FF2B5EF4-FFF2-40B4-BE49-F238E27FC236}">
                <a16:creationId xmlns:a16="http://schemas.microsoft.com/office/drawing/2014/main" id="{081CA1EB-003B-C78C-363C-28A5B497D700}"/>
              </a:ext>
            </a:extLst>
          </p:cNvPr>
          <p:cNvSpPr/>
          <p:nvPr/>
        </p:nvSpPr>
        <p:spPr>
          <a:xfrm>
            <a:off x="5610008" y="2589118"/>
            <a:ext cx="3850779" cy="2065073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Conectores y signos de puntuación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  <a:p>
            <a:pPr algn="ctr"/>
            <a:r>
              <a:rPr lang="es-ES" dirty="0">
                <a:solidFill>
                  <a:schemeClr val="tx1"/>
                </a:solidFill>
              </a:rPr>
              <a:t>Suelen ir precedidos o seguidos por coma, punto o punto y coma.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1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8F6EC-0445-D304-5A0C-3B874733ED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58" y="0"/>
            <a:ext cx="12260358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6190AC-4C57-2E47-22CA-0E474F317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052000"/>
              </p:ext>
            </p:extLst>
          </p:nvPr>
        </p:nvGraphicFramePr>
        <p:xfrm>
          <a:off x="578777" y="1629160"/>
          <a:ext cx="9346058" cy="4952287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708174">
                  <a:extLst>
                    <a:ext uri="{9D8B030D-6E8A-4147-A177-3AD203B41FA5}">
                      <a16:colId xmlns:a16="http://schemas.microsoft.com/office/drawing/2014/main" val="3744906355"/>
                    </a:ext>
                  </a:extLst>
                </a:gridCol>
                <a:gridCol w="3452665">
                  <a:extLst>
                    <a:ext uri="{9D8B030D-6E8A-4147-A177-3AD203B41FA5}">
                      <a16:colId xmlns:a16="http://schemas.microsoft.com/office/drawing/2014/main" val="1152002158"/>
                    </a:ext>
                  </a:extLst>
                </a:gridCol>
                <a:gridCol w="4185219">
                  <a:extLst>
                    <a:ext uri="{9D8B030D-6E8A-4147-A177-3AD203B41FA5}">
                      <a16:colId xmlns:a16="http://schemas.microsoft.com/office/drawing/2014/main" val="4253463330"/>
                    </a:ext>
                  </a:extLst>
                </a:gridCol>
              </a:tblGrid>
              <a:tr h="57535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Conectores textuales frecuentes y sus funciones</a:t>
                      </a:r>
                      <a:endParaRPr lang="es-ES" sz="1100" b="1" dirty="0">
                        <a:solidFill>
                          <a:schemeClr val="accent1"/>
                        </a:solidFill>
                        <a:latin typeface="Proxima Nov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1" dirty="0">
                        <a:solidFill>
                          <a:schemeClr val="tx2"/>
                        </a:solidFill>
                        <a:latin typeface="Proxima Nov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1" dirty="0">
                        <a:solidFill>
                          <a:schemeClr val="tx2"/>
                        </a:solidFill>
                        <a:latin typeface="Proxima Nov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43936"/>
                  </a:ext>
                </a:extLst>
              </a:tr>
              <a:tr h="32964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1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Función</a:t>
                      </a:r>
                      <a:r>
                        <a:rPr lang="en-US" sz="12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b="0" i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1" i="0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Conectores</a:t>
                      </a:r>
                      <a:r>
                        <a:rPr lang="en-US" sz="1200" b="1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1200" b="1" i="0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más</a:t>
                      </a:r>
                      <a:r>
                        <a:rPr lang="en-US" sz="1200" b="1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1200" b="1" i="0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frecuentes</a:t>
                      </a:r>
                      <a:r>
                        <a:rPr lang="en-US" sz="12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b="0" i="0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1" i="0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Ejemplo</a:t>
                      </a:r>
                      <a:r>
                        <a:rPr lang="en-US" sz="12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b="0" i="0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945095"/>
                  </a:ext>
                </a:extLst>
              </a:tr>
              <a:tr h="55483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0" i="0">
                          <a:effectLst/>
                          <a:latin typeface="+mj-lt"/>
                        </a:rPr>
                        <a:t>Añadir información </a:t>
                      </a:r>
                      <a:endParaRPr lang="en-US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 dirty="0">
                          <a:effectLst/>
                          <a:latin typeface="+mj-lt"/>
                        </a:rPr>
                        <a:t>Además, asimismo, del mismo modo... </a:t>
                      </a:r>
                      <a:endParaRPr lang="es-ES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Visitamos todos los museos; </a:t>
                      </a:r>
                      <a:r>
                        <a:rPr lang="es-ES" sz="1200" b="1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además</a:t>
                      </a:r>
                      <a:r>
                        <a:rPr lang="es-ES" sz="12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, nos empapamos de tradiciones. </a:t>
                      </a:r>
                      <a:endParaRPr lang="es-ES" b="0" i="0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108993"/>
                  </a:ext>
                </a:extLst>
              </a:tr>
              <a:tr h="543071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0" i="0">
                          <a:effectLst/>
                          <a:latin typeface="+mj-lt"/>
                        </a:rPr>
                        <a:t>Corregir o puntualizar </a:t>
                      </a:r>
                      <a:endParaRPr lang="en-US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>
                          <a:effectLst/>
                          <a:latin typeface="+mj-lt"/>
                        </a:rPr>
                        <a:t>Ahora bien, al contrario, en cambio, sin embargo, no obstante... </a:t>
                      </a:r>
                      <a:endParaRPr lang="es-ES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Hicimos todo lo posible; </a:t>
                      </a:r>
                      <a:r>
                        <a:rPr lang="es-ES" sz="1200" b="1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sin embargo</a:t>
                      </a:r>
                      <a:r>
                        <a:rPr lang="es-ES" sz="12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, la suerte no estaba de nuestra parte. </a:t>
                      </a:r>
                      <a:endParaRPr lang="es-ES" b="0" i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016168"/>
                  </a:ext>
                </a:extLst>
              </a:tr>
              <a:tr h="764165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0" i="0">
                          <a:effectLst/>
                          <a:latin typeface="+mj-lt"/>
                        </a:rPr>
                        <a:t>Expresar consecuencia </a:t>
                      </a:r>
                      <a:endParaRPr lang="en-US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>
                          <a:effectLst/>
                          <a:latin typeface="+mj-lt"/>
                        </a:rPr>
                        <a:t>Así pues, en consecuencia, por consiguiente, por (lo) tanto, pues... </a:t>
                      </a:r>
                      <a:endParaRPr lang="es-ES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No llevábamos paraguas. </a:t>
                      </a:r>
                      <a:r>
                        <a:rPr lang="es-ES" sz="1200" b="1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Por lo tanto</a:t>
                      </a:r>
                      <a:r>
                        <a:rPr lang="es-ES" sz="12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, llegamos mojados. </a:t>
                      </a:r>
                      <a:endParaRPr lang="es-ES" b="0" i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694332"/>
                  </a:ext>
                </a:extLst>
              </a:tr>
              <a:tr h="543071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0" i="0">
                          <a:effectLst/>
                          <a:latin typeface="+mj-lt"/>
                        </a:rPr>
                        <a:t>Añadir explicación </a:t>
                      </a:r>
                      <a:endParaRPr lang="en-US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>
                          <a:effectLst/>
                          <a:latin typeface="+mj-lt"/>
                        </a:rPr>
                        <a:t>Es decir, esto es, o sea... </a:t>
                      </a:r>
                      <a:endParaRPr lang="es-ES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Mi hermana es cosmopolita, </a:t>
                      </a:r>
                      <a:r>
                        <a:rPr lang="es-ES" sz="1200" b="1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es decir</a:t>
                      </a:r>
                      <a:r>
                        <a:rPr lang="es-ES" sz="12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, ha viajado por muchos países. </a:t>
                      </a:r>
                      <a:endParaRPr lang="es-ES" b="0" i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187529"/>
                  </a:ext>
                </a:extLst>
              </a:tr>
              <a:tr h="45478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0" i="0" dirty="0" err="1">
                          <a:effectLst/>
                          <a:latin typeface="+mj-lt"/>
                        </a:rPr>
                        <a:t>Aportar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200" b="0" i="0" dirty="0" err="1">
                          <a:effectLst/>
                          <a:latin typeface="+mj-lt"/>
                        </a:rPr>
                        <a:t>ejemplos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 </a:t>
                      </a:r>
                      <a:endParaRPr lang="en-US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0" i="0" dirty="0">
                          <a:effectLst/>
                          <a:latin typeface="+mj-lt"/>
                        </a:rPr>
                        <a:t>Por </a:t>
                      </a:r>
                      <a:r>
                        <a:rPr lang="en-US" sz="1200" b="0" i="0" dirty="0" err="1">
                          <a:effectLst/>
                          <a:latin typeface="+mj-lt"/>
                        </a:rPr>
                        <a:t>ejemplo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, </a:t>
                      </a:r>
                      <a:r>
                        <a:rPr lang="en-US" sz="1200" b="0" i="0" dirty="0" err="1">
                          <a:effectLst/>
                          <a:latin typeface="+mj-lt"/>
                        </a:rPr>
                        <a:t>así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... </a:t>
                      </a:r>
                      <a:endParaRPr lang="en-US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Me gustaría conocer Marruecos; </a:t>
                      </a:r>
                      <a:r>
                        <a:rPr lang="es-ES" sz="1200" b="1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por ejemplo</a:t>
                      </a:r>
                      <a:r>
                        <a:rPr lang="es-ES" sz="12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, visitar Tánger. </a:t>
                      </a:r>
                      <a:endParaRPr lang="es-ES" b="0" i="0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773725"/>
                  </a:ext>
                </a:extLst>
              </a:tr>
              <a:tr h="53941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0" i="0">
                          <a:effectLst/>
                          <a:latin typeface="+mj-lt"/>
                        </a:rPr>
                        <a:t>Introducir conclusión </a:t>
                      </a:r>
                      <a:endParaRPr lang="en-US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>
                          <a:effectLst/>
                          <a:latin typeface="+mj-lt"/>
                        </a:rPr>
                        <a:t>A fin de cuentas, al fin y al cabo, en conclusión, en definitiva, en resumen, total... </a:t>
                      </a:r>
                      <a:endParaRPr lang="es-ES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1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En definitiva</a:t>
                      </a:r>
                      <a:r>
                        <a:rPr lang="es-ES" sz="12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, debemos aprender más sobre otras culturas. </a:t>
                      </a:r>
                      <a:endParaRPr lang="es-ES" b="0" i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717819"/>
                  </a:ext>
                </a:extLst>
              </a:tr>
              <a:tr h="579221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200" b="0" i="0" dirty="0" err="1">
                          <a:effectLst/>
                          <a:latin typeface="+mj-lt"/>
                        </a:rPr>
                        <a:t>Organizar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1200" b="0" i="0" dirty="0" err="1">
                          <a:effectLst/>
                          <a:latin typeface="+mj-lt"/>
                        </a:rPr>
                        <a:t>información</a:t>
                      </a:r>
                      <a:r>
                        <a:rPr lang="en-US" sz="1200" b="0" i="0" dirty="0">
                          <a:effectLst/>
                          <a:latin typeface="+mj-lt"/>
                        </a:rPr>
                        <a:t> </a:t>
                      </a:r>
                      <a:endParaRPr lang="en-US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0" i="0" dirty="0">
                          <a:effectLst/>
                          <a:latin typeface="+mj-lt"/>
                        </a:rPr>
                        <a:t>A continuación, antes (de que), en primer/segundo lugar, para empezar, para terminar... </a:t>
                      </a:r>
                      <a:endParaRPr lang="es-ES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200" b="1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En primer lugar</a:t>
                      </a:r>
                      <a:r>
                        <a:rPr lang="es-ES" sz="12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, planear viaje. </a:t>
                      </a:r>
                      <a:r>
                        <a:rPr lang="es-ES" sz="1200" b="1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Para terminar</a:t>
                      </a:r>
                      <a:r>
                        <a:rPr lang="es-ES" sz="12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, disfrutar. </a:t>
                      </a:r>
                      <a:endParaRPr lang="es-ES" b="0" i="0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95748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C77165B-DF36-3C2F-12F2-1DFE56F4FCEE}"/>
              </a:ext>
            </a:extLst>
          </p:cNvPr>
          <p:cNvSpPr txBox="1"/>
          <p:nvPr/>
        </p:nvSpPr>
        <p:spPr>
          <a:xfrm>
            <a:off x="1474342" y="822201"/>
            <a:ext cx="6174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0" dirty="0">
                <a:effectLst/>
                <a:latin typeface="+mj-lt"/>
              </a:rPr>
              <a:t>Funciones de los conectores textuales </a:t>
            </a:r>
            <a:endParaRPr lang="es-ES" sz="2400" dirty="0">
              <a:latin typeface="+mj-lt"/>
            </a:endParaRPr>
          </a:p>
        </p:txBody>
      </p:sp>
      <p:sp>
        <p:nvSpPr>
          <p:cNvPr id="4" name="Rectángulo: esquinas redondeadas 5">
            <a:extLst>
              <a:ext uri="{FF2B5EF4-FFF2-40B4-BE49-F238E27FC236}">
                <a16:creationId xmlns:a16="http://schemas.microsoft.com/office/drawing/2014/main" id="{5750D5AA-8656-0FA9-1D38-37948DD13020}"/>
              </a:ext>
            </a:extLst>
          </p:cNvPr>
          <p:cNvSpPr/>
          <p:nvPr/>
        </p:nvSpPr>
        <p:spPr>
          <a:xfrm>
            <a:off x="10037851" y="4682971"/>
            <a:ext cx="1489754" cy="382190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E21A23"/>
                </a:solidFill>
                <a:latin typeface="Proxima Nova Medium" panose="02000506030000020004"/>
              </a:rPr>
              <a:t>Importante</a:t>
            </a:r>
            <a:endParaRPr lang="es-ES" sz="1600" dirty="0">
              <a:solidFill>
                <a:srgbClr val="E21A23"/>
              </a:solidFill>
              <a:latin typeface="Proxima Nova Medium" panose="02000506030000020004"/>
            </a:endParaRPr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80662EF5-DF0D-25E9-20DD-67C4B94D1402}"/>
              </a:ext>
            </a:extLst>
          </p:cNvPr>
          <p:cNvSpPr txBox="1"/>
          <p:nvPr/>
        </p:nvSpPr>
        <p:spPr>
          <a:xfrm>
            <a:off x="10037851" y="5065161"/>
            <a:ext cx="1575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Una misma palabra puede ser conector o no, dependiendo del </a:t>
            </a:r>
            <a:r>
              <a:rPr lang="es-ES" sz="1600" b="1" dirty="0"/>
              <a:t>contexto.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2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CDE6F-D523-AFCC-10FE-36BE73630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AD5877E-1410-E86A-7A30-9D109E6D2296}"/>
              </a:ext>
            </a:extLst>
          </p:cNvPr>
          <p:cNvSpPr txBox="1"/>
          <p:nvPr/>
        </p:nvSpPr>
        <p:spPr>
          <a:xfrm>
            <a:off x="328886" y="3697903"/>
            <a:ext cx="377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Denotación y connotación 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0" name="CuadroTexto 18">
            <a:extLst>
              <a:ext uri="{FF2B5EF4-FFF2-40B4-BE49-F238E27FC236}">
                <a16:creationId xmlns:a16="http://schemas.microsoft.com/office/drawing/2014/main" id="{AD787A61-5707-AB9D-4642-662FD30C0E4A}"/>
              </a:ext>
            </a:extLst>
          </p:cNvPr>
          <p:cNvSpPr txBox="1"/>
          <p:nvPr/>
        </p:nvSpPr>
        <p:spPr>
          <a:xfrm>
            <a:off x="4356244" y="2990016"/>
            <a:ext cx="353752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sz="1800" b="0" dirty="0">
                <a:solidFill>
                  <a:schemeClr val="tx1"/>
                </a:solidFill>
              </a:rPr>
              <a:t>Es el significado </a:t>
            </a:r>
            <a:r>
              <a:rPr lang="es-ES" sz="1800" dirty="0">
                <a:solidFill>
                  <a:schemeClr val="tx1"/>
                </a:solidFill>
              </a:rPr>
              <a:t>objetivo</a:t>
            </a:r>
            <a:r>
              <a:rPr lang="es-ES" sz="1800" b="0" dirty="0">
                <a:solidFill>
                  <a:schemeClr val="tx1"/>
                </a:solidFill>
              </a:rPr>
              <a:t> que una palabra posee por sí misma, tal y como aparece en el diccionario. Es un significado compartido por la mayoría de los hablantes.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F5324D-25E7-6305-BC6B-2BBB33D76020}"/>
              </a:ext>
            </a:extLst>
          </p:cNvPr>
          <p:cNvSpPr txBox="1"/>
          <p:nvPr/>
        </p:nvSpPr>
        <p:spPr>
          <a:xfrm>
            <a:off x="4676466" y="1787972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0" dirty="0">
                <a:solidFill>
                  <a:srgbClr val="000000"/>
                </a:solidFill>
                <a:effectLst/>
                <a:latin typeface="+mj-lt"/>
              </a:rPr>
              <a:t>Tipos de significado de las palabras </a:t>
            </a:r>
            <a:endParaRPr lang="es-ES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A30415-3D4D-83ED-E104-ABFCC30EF9F4}"/>
              </a:ext>
            </a:extLst>
          </p:cNvPr>
          <p:cNvSpPr txBox="1"/>
          <p:nvPr/>
        </p:nvSpPr>
        <p:spPr>
          <a:xfrm>
            <a:off x="4356244" y="2373599"/>
            <a:ext cx="3537528" cy="55528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i="0" dirty="0">
                <a:solidFill>
                  <a:schemeClr val="bg1"/>
                </a:solidFill>
                <a:effectLst/>
                <a:latin typeface="+mj-lt"/>
              </a:rPr>
              <a:t>Denotativo 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uadroTexto 18">
            <a:extLst>
              <a:ext uri="{FF2B5EF4-FFF2-40B4-BE49-F238E27FC236}">
                <a16:creationId xmlns:a16="http://schemas.microsoft.com/office/drawing/2014/main" id="{6798B7F7-30DA-6807-FA4A-C08AF29326A0}"/>
              </a:ext>
            </a:extLst>
          </p:cNvPr>
          <p:cNvSpPr txBox="1"/>
          <p:nvPr/>
        </p:nvSpPr>
        <p:spPr>
          <a:xfrm>
            <a:off x="4356244" y="4863373"/>
            <a:ext cx="3537527" cy="120032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Ejemplo. </a:t>
            </a:r>
            <a:r>
              <a:rPr lang="es-ES" sz="1800" b="0" i="1" dirty="0">
                <a:solidFill>
                  <a:schemeClr val="tx1"/>
                </a:solidFill>
              </a:rPr>
              <a:t>"La Luna gira alrededor de nuestro planeta." </a:t>
            </a:r>
          </a:p>
          <a:p>
            <a:pPr algn="ctr"/>
            <a:r>
              <a:rPr lang="es-ES" sz="1800" b="0" dirty="0">
                <a:solidFill>
                  <a:schemeClr val="tx1"/>
                </a:solidFill>
              </a:rPr>
              <a:t>(Luna = único satélite natural de la Tierra). </a:t>
            </a:r>
          </a:p>
        </p:txBody>
      </p:sp>
      <p:sp>
        <p:nvSpPr>
          <p:cNvPr id="7" name="CuadroTexto 18">
            <a:extLst>
              <a:ext uri="{FF2B5EF4-FFF2-40B4-BE49-F238E27FC236}">
                <a16:creationId xmlns:a16="http://schemas.microsoft.com/office/drawing/2014/main" id="{2E1ACEBF-1255-4737-3D87-5B5A649FBC29}"/>
              </a:ext>
            </a:extLst>
          </p:cNvPr>
          <p:cNvSpPr txBox="1"/>
          <p:nvPr/>
        </p:nvSpPr>
        <p:spPr>
          <a:xfrm>
            <a:off x="8176517" y="2990016"/>
            <a:ext cx="367986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sz="1800" b="0" dirty="0">
                <a:solidFill>
                  <a:schemeClr val="tx1"/>
                </a:solidFill>
              </a:rPr>
              <a:t>Es el significado o los significados que la palabra adquiere según el </a:t>
            </a:r>
            <a:r>
              <a:rPr lang="es-ES" sz="1800" dirty="0">
                <a:solidFill>
                  <a:schemeClr val="tx1"/>
                </a:solidFill>
              </a:rPr>
              <a:t>contexto</a:t>
            </a:r>
            <a:r>
              <a:rPr lang="es-ES" sz="1800" b="0" dirty="0">
                <a:solidFill>
                  <a:schemeClr val="tx1"/>
                </a:solidFill>
              </a:rPr>
              <a:t> y la </a:t>
            </a:r>
            <a:r>
              <a:rPr lang="es-ES" sz="1800" dirty="0">
                <a:solidFill>
                  <a:schemeClr val="tx1"/>
                </a:solidFill>
              </a:rPr>
              <a:t>intencionalidad</a:t>
            </a:r>
            <a:r>
              <a:rPr lang="es-ES" sz="1800" b="0" dirty="0">
                <a:solidFill>
                  <a:schemeClr val="tx1"/>
                </a:solidFill>
              </a:rPr>
              <a:t> del hablante. Es un uso </a:t>
            </a:r>
            <a:r>
              <a:rPr lang="es-ES" sz="1800" dirty="0">
                <a:solidFill>
                  <a:schemeClr val="tx1"/>
                </a:solidFill>
              </a:rPr>
              <a:t>subjetivo</a:t>
            </a:r>
            <a:r>
              <a:rPr lang="es-ES" sz="1800" b="0" dirty="0">
                <a:solidFill>
                  <a:schemeClr val="tx1"/>
                </a:solidFill>
              </a:rPr>
              <a:t>, relacionado con opiniones personales..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86036-302B-1E5E-9656-E1F1993956AA}"/>
              </a:ext>
            </a:extLst>
          </p:cNvPr>
          <p:cNvSpPr txBox="1"/>
          <p:nvPr/>
        </p:nvSpPr>
        <p:spPr>
          <a:xfrm>
            <a:off x="8176516" y="2373599"/>
            <a:ext cx="3679861" cy="55528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i="0" dirty="0">
                <a:solidFill>
                  <a:schemeClr val="bg1"/>
                </a:solidFill>
                <a:effectLst/>
                <a:latin typeface="+mj-lt"/>
              </a:rPr>
              <a:t>Connotativo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uadroTexto 18">
            <a:extLst>
              <a:ext uri="{FF2B5EF4-FFF2-40B4-BE49-F238E27FC236}">
                <a16:creationId xmlns:a16="http://schemas.microsoft.com/office/drawing/2014/main" id="{EB9B599C-8650-9DDC-76B3-9F9A28358F8C}"/>
              </a:ext>
            </a:extLst>
          </p:cNvPr>
          <p:cNvSpPr txBox="1"/>
          <p:nvPr/>
        </p:nvSpPr>
        <p:spPr>
          <a:xfrm>
            <a:off x="8176517" y="4863373"/>
            <a:ext cx="3679860" cy="120032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Ejemplo. </a:t>
            </a:r>
            <a:r>
              <a:rPr lang="es-ES" sz="1800" b="0" i="1" dirty="0">
                <a:solidFill>
                  <a:schemeClr val="tx1"/>
                </a:solidFill>
              </a:rPr>
              <a:t>""La luna vino a la fragua / con su polisón de nardos." </a:t>
            </a:r>
            <a:r>
              <a:rPr lang="es-ES" sz="1800" b="0" dirty="0">
                <a:solidFill>
                  <a:schemeClr val="tx1"/>
                </a:solidFill>
              </a:rPr>
              <a:t>(Luna = misterio, muerte, belleza en Lorca).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205000-ED60-BBF9-DA74-384C603D6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/>
          <a:stretch>
            <a:fillRect/>
          </a:stretch>
        </p:blipFill>
        <p:spPr>
          <a:xfrm>
            <a:off x="0" y="4633645"/>
            <a:ext cx="4181582" cy="22243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28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3" grpId="0"/>
      <p:bldP spid="4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18B9B-B76C-9815-7E18-12E4305B7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BC97D0D-DF53-6594-FB55-6BD2FD4667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362456" y="1508760"/>
            <a:ext cx="8257031" cy="4105656"/>
          </a:xfrm>
        </p:spPr>
        <p:txBody>
          <a:bodyPr/>
          <a:lstStyle/>
          <a:p>
            <a:r>
              <a:rPr lang="en-US" b="1" dirty="0" err="1"/>
              <a:t>Aplicación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publicidad</a:t>
            </a:r>
            <a:endParaRPr lang="en-US" b="1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F9A134A2-50B0-E818-E8B5-8CE047FAFE26}"/>
              </a:ext>
            </a:extLst>
          </p:cNvPr>
          <p:cNvSpPr/>
          <p:nvPr/>
        </p:nvSpPr>
        <p:spPr>
          <a:xfrm>
            <a:off x="1665970" y="2730879"/>
            <a:ext cx="3674360" cy="166141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Denotación</a:t>
            </a:r>
          </a:p>
          <a:p>
            <a:pPr algn="ctr"/>
            <a:endParaRPr lang="es-ES" sz="1600" b="1" dirty="0">
              <a:solidFill>
                <a:schemeClr val="tx1"/>
              </a:solidFill>
            </a:endParaRPr>
          </a:p>
          <a:p>
            <a:pPr algn="ctr"/>
            <a:r>
              <a:rPr lang="es-ES" sz="1600" dirty="0">
                <a:solidFill>
                  <a:schemeClr val="tx1"/>
                </a:solidFill>
              </a:rPr>
              <a:t>Presenta el producto por sus propiedades funcionales (ej. precio de un coche). </a:t>
            </a:r>
          </a:p>
        </p:txBody>
      </p:sp>
      <p:sp>
        <p:nvSpPr>
          <p:cNvPr id="3" name="Rectángulo: esquinas redondeadas 18">
            <a:extLst>
              <a:ext uri="{FF2B5EF4-FFF2-40B4-BE49-F238E27FC236}">
                <a16:creationId xmlns:a16="http://schemas.microsoft.com/office/drawing/2014/main" id="{B96FAA61-4EF5-B4E0-2448-BAAD4479FE81}"/>
              </a:ext>
            </a:extLst>
          </p:cNvPr>
          <p:cNvSpPr/>
          <p:nvPr/>
        </p:nvSpPr>
        <p:spPr>
          <a:xfrm>
            <a:off x="5642728" y="2730879"/>
            <a:ext cx="3674360" cy="1661418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Connotación</a:t>
            </a:r>
          </a:p>
          <a:p>
            <a:pPr algn="ctr"/>
            <a:endParaRPr lang="es-ES" sz="1600" b="1" dirty="0">
              <a:solidFill>
                <a:schemeClr val="tx1"/>
              </a:solidFill>
            </a:endParaRPr>
          </a:p>
          <a:p>
            <a:pPr algn="ctr"/>
            <a:r>
              <a:rPr lang="es-ES" sz="1600" dirty="0">
                <a:solidFill>
                  <a:schemeClr val="tx1"/>
                </a:solidFill>
              </a:rPr>
              <a:t>Alude a aspectos emocionales asociados al producto (ej. coche como símbolo de libertad).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84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FF9D8-8557-6FEA-FE8F-1D6B135D1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BE2171E-B755-9972-A882-240AB942F7BE}"/>
              </a:ext>
            </a:extLst>
          </p:cNvPr>
          <p:cNvSpPr txBox="1"/>
          <p:nvPr/>
        </p:nvSpPr>
        <p:spPr>
          <a:xfrm>
            <a:off x="328886" y="3697903"/>
            <a:ext cx="377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Los signos de puntuación (II)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68DFB1-B079-9E67-F1B4-BC8F715F0B1E}"/>
              </a:ext>
            </a:extLst>
          </p:cNvPr>
          <p:cNvSpPr txBox="1"/>
          <p:nvPr/>
        </p:nvSpPr>
        <p:spPr>
          <a:xfrm>
            <a:off x="6644177" y="1912352"/>
            <a:ext cx="26841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i="0" dirty="0">
                <a:solidFill>
                  <a:srgbClr val="000000"/>
                </a:solidFill>
                <a:effectLst/>
                <a:latin typeface="+mj-lt"/>
              </a:rPr>
              <a:t>El punto </a:t>
            </a:r>
            <a:r>
              <a:rPr lang="es-ES" sz="2000" b="1" dirty="0">
                <a:solidFill>
                  <a:srgbClr val="000000"/>
                </a:solidFill>
                <a:latin typeface="+mj-lt"/>
              </a:rPr>
              <a:t>y coma (;) </a:t>
            </a:r>
            <a:endParaRPr lang="es-ES" sz="2000" dirty="0">
              <a:latin typeface="+mj-lt"/>
            </a:endParaRPr>
          </a:p>
        </p:txBody>
      </p:sp>
      <p:sp>
        <p:nvSpPr>
          <p:cNvPr id="4" name="CuadroTexto 18">
            <a:extLst>
              <a:ext uri="{FF2B5EF4-FFF2-40B4-BE49-F238E27FC236}">
                <a16:creationId xmlns:a16="http://schemas.microsoft.com/office/drawing/2014/main" id="{632DF3AD-C601-4CB9-6009-E21264999D38}"/>
              </a:ext>
            </a:extLst>
          </p:cNvPr>
          <p:cNvSpPr txBox="1"/>
          <p:nvPr/>
        </p:nvSpPr>
        <p:spPr>
          <a:xfrm>
            <a:off x="4356244" y="2990016"/>
            <a:ext cx="3537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sz="1800" b="0" dirty="0">
                <a:solidFill>
                  <a:schemeClr val="tx1"/>
                </a:solidFill>
              </a:rPr>
              <a:t>Cuando ya se han usado comas.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E1EEF-CBC2-0E01-68AC-6D645EFBFE4A}"/>
              </a:ext>
            </a:extLst>
          </p:cNvPr>
          <p:cNvSpPr txBox="1"/>
          <p:nvPr/>
        </p:nvSpPr>
        <p:spPr>
          <a:xfrm>
            <a:off x="4356244" y="2373599"/>
            <a:ext cx="3537528" cy="55528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i="0" dirty="0">
                <a:solidFill>
                  <a:schemeClr val="bg1"/>
                </a:solidFill>
                <a:effectLst/>
                <a:latin typeface="+mj-lt"/>
              </a:rPr>
              <a:t>Dentro de enumeraciones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CuadroTexto 18">
            <a:extLst>
              <a:ext uri="{FF2B5EF4-FFF2-40B4-BE49-F238E27FC236}">
                <a16:creationId xmlns:a16="http://schemas.microsoft.com/office/drawing/2014/main" id="{2C288644-9FDD-6559-F980-6355AB82E3AB}"/>
              </a:ext>
            </a:extLst>
          </p:cNvPr>
          <p:cNvSpPr txBox="1"/>
          <p:nvPr/>
        </p:nvSpPr>
        <p:spPr>
          <a:xfrm>
            <a:off x="4356245" y="3498653"/>
            <a:ext cx="3537527" cy="175432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Ejemplo. </a:t>
            </a:r>
            <a:r>
              <a:rPr lang="es-ES" sz="1800" b="0" i="1" dirty="0">
                <a:solidFill>
                  <a:schemeClr val="tx1"/>
                </a:solidFill>
              </a:rPr>
              <a:t>"En nuestra expedición atravesamos zonas selváticas, inhóspitas y salvajes; manglares, llenos de fauna muy diversa; varios ríos, largos y caudalosos...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8" name="CuadroTexto 18">
            <a:extLst>
              <a:ext uri="{FF2B5EF4-FFF2-40B4-BE49-F238E27FC236}">
                <a16:creationId xmlns:a16="http://schemas.microsoft.com/office/drawing/2014/main" id="{5B2879A8-1C8A-59AC-30ED-FF36A02FA34C}"/>
              </a:ext>
            </a:extLst>
          </p:cNvPr>
          <p:cNvSpPr txBox="1"/>
          <p:nvPr/>
        </p:nvSpPr>
        <p:spPr>
          <a:xfrm>
            <a:off x="8147670" y="2990016"/>
            <a:ext cx="35375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sz="1800" b="0" dirty="0">
                <a:solidFill>
                  <a:schemeClr val="tx1"/>
                </a:solidFill>
              </a:rPr>
              <a:t>Que expresan causa o consecuencia.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FB542-F81C-3079-1FFB-55CFB4F5E9F7}"/>
              </a:ext>
            </a:extLst>
          </p:cNvPr>
          <p:cNvSpPr txBox="1"/>
          <p:nvPr/>
        </p:nvSpPr>
        <p:spPr>
          <a:xfrm>
            <a:off x="8147670" y="2373599"/>
            <a:ext cx="3537528" cy="55528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i="0" dirty="0">
                <a:solidFill>
                  <a:schemeClr val="bg1"/>
                </a:solidFill>
                <a:effectLst/>
                <a:latin typeface="+mj-lt"/>
              </a:rPr>
              <a:t>Delante de conectores textuales</a:t>
            </a:r>
            <a:endParaRPr lang="es-E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CuadroTexto 18">
            <a:extLst>
              <a:ext uri="{FF2B5EF4-FFF2-40B4-BE49-F238E27FC236}">
                <a16:creationId xmlns:a16="http://schemas.microsoft.com/office/drawing/2014/main" id="{0CBF0ACE-8A87-B69F-5109-18E7FADEA6FD}"/>
              </a:ext>
            </a:extLst>
          </p:cNvPr>
          <p:cNvSpPr txBox="1"/>
          <p:nvPr/>
        </p:nvSpPr>
        <p:spPr>
          <a:xfrm>
            <a:off x="8147671" y="3697484"/>
            <a:ext cx="3537527" cy="120032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sz="1800" dirty="0">
                <a:solidFill>
                  <a:schemeClr val="tx1"/>
                </a:solidFill>
              </a:rPr>
              <a:t>Ejemplo. </a:t>
            </a:r>
            <a:r>
              <a:rPr lang="es-ES" sz="1800" b="0" i="1" dirty="0">
                <a:solidFill>
                  <a:schemeClr val="tx1"/>
                </a:solidFill>
              </a:rPr>
              <a:t>"Tuvimos un vuelo muy agradable; por eso, la próxima vez viajaré también con esta compañía.</a:t>
            </a:r>
            <a:endParaRPr lang="es-ES" sz="1800" b="0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E507AF-520F-277A-F15F-F7191CE99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9" r="18139"/>
          <a:stretch>
            <a:fillRect/>
          </a:stretch>
        </p:blipFill>
        <p:spPr>
          <a:xfrm>
            <a:off x="1715786" y="24749"/>
            <a:ext cx="3082246" cy="4386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42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8868E-3C09-C58E-1C62-78E287551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A4BE59D6-96D6-021B-4181-AEAB66B1A9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335024" y="1600200"/>
            <a:ext cx="8366589" cy="3934325"/>
          </a:xfrm>
        </p:spPr>
        <p:txBody>
          <a:bodyPr/>
          <a:lstStyle/>
          <a:p>
            <a:r>
              <a:rPr lang="es-ES" dirty="0"/>
              <a:t>Los dos puntos (:) 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544C0F4-73D7-D541-951B-77DE3CDAFBDE}"/>
              </a:ext>
            </a:extLst>
          </p:cNvPr>
          <p:cNvSpPr/>
          <p:nvPr/>
        </p:nvSpPr>
        <p:spPr>
          <a:xfrm>
            <a:off x="2097113" y="2044557"/>
            <a:ext cx="6842410" cy="3213243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Encabezamientos de cartas: </a:t>
            </a:r>
            <a:r>
              <a:rPr lang="es-ES" sz="1600" dirty="0">
                <a:solidFill>
                  <a:schemeClr val="tx1"/>
                </a:solidFill>
              </a:rPr>
              <a:t>querida amiga: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Antes de una enumeración: </a:t>
            </a:r>
            <a:r>
              <a:rPr lang="es-ES" sz="1600" dirty="0">
                <a:solidFill>
                  <a:schemeClr val="tx1"/>
                </a:solidFill>
              </a:rPr>
              <a:t>compré muchas cosas: una guía, una maleta y un cuaderno.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Introducir una cita textual: </a:t>
            </a:r>
            <a:r>
              <a:rPr lang="es-ES" sz="1600" dirty="0">
                <a:solidFill>
                  <a:schemeClr val="tx1"/>
                </a:solidFill>
              </a:rPr>
              <a:t>descartes afirmó: «pienso, luego existo».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b="1" dirty="0">
                <a:solidFill>
                  <a:schemeClr val="tx1"/>
                </a:solidFill>
              </a:rPr>
              <a:t>Títulos y epígrafes: </a:t>
            </a:r>
            <a:r>
              <a:rPr lang="es-ES" sz="1600" dirty="0">
                <a:solidFill>
                  <a:schemeClr val="tx1"/>
                </a:solidFill>
              </a:rPr>
              <a:t>el lenguaje literario: características.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00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90C2F-45A4-C719-36B2-6C22D0C8C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98F1019-E58E-C442-A5A7-7E4995A6FB4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444637" y="807143"/>
            <a:ext cx="8979638" cy="531345"/>
          </a:xfrm>
        </p:spPr>
        <p:txBody>
          <a:bodyPr/>
          <a:lstStyle/>
          <a:p>
            <a:r>
              <a:rPr lang="es-ES" sz="2800" b="1" dirty="0"/>
              <a:t>Los puntos suspensivos (...)</a:t>
            </a:r>
            <a:endParaRPr lang="es-ES" sz="28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1F4C32-E938-A013-166A-44CF6F984C24}"/>
              </a:ext>
            </a:extLst>
          </p:cNvPr>
          <p:cNvSpPr txBox="1"/>
          <p:nvPr/>
        </p:nvSpPr>
        <p:spPr>
          <a:xfrm>
            <a:off x="1444637" y="1595342"/>
            <a:ext cx="8662964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Expresan que una secuencia se ha interrumpido momentáneamente o ha quedado inacabada.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1"/>
                </a:solidFill>
              </a:rPr>
              <a:t>Ejemplo: </a:t>
            </a:r>
            <a:r>
              <a:rPr lang="es-ES" dirty="0">
                <a:solidFill>
                  <a:schemeClr val="bg1"/>
                </a:solidFill>
              </a:rPr>
              <a:t>al visitar la aldea, si supieras todas las leyendas que nos contaron...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bg1"/>
                </a:solidFill>
              </a:rPr>
              <a:t>Importante: </a:t>
            </a:r>
            <a:r>
              <a:rPr lang="es-ES" dirty="0">
                <a:solidFill>
                  <a:schemeClr val="bg1"/>
                </a:solidFill>
              </a:rPr>
              <a:t>solo deben escribirse tres puntos.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E2A65-EF29-7FC0-511B-39643821E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173" y="3565112"/>
            <a:ext cx="4964827" cy="3303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32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E84EE-9AE5-14E8-863A-5512A04F2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23CF88E-1358-E3B1-6888-0C3C8BB8117D}"/>
              </a:ext>
            </a:extLst>
          </p:cNvPr>
          <p:cNvSpPr txBox="1"/>
          <p:nvPr/>
        </p:nvSpPr>
        <p:spPr>
          <a:xfrm>
            <a:off x="249125" y="4201116"/>
            <a:ext cx="350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Texto oral y escrito </a:t>
            </a:r>
          </a:p>
          <a:p>
            <a:r>
              <a:rPr lang="es-ES" sz="1200" dirty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CuadroTexto 5">
            <a:extLst>
              <a:ext uri="{FF2B5EF4-FFF2-40B4-BE49-F238E27FC236}">
                <a16:creationId xmlns:a16="http://schemas.microsoft.com/office/drawing/2014/main" id="{200065F4-E6A9-F367-9E75-E1DE2CFAC3D0}"/>
              </a:ext>
            </a:extLst>
          </p:cNvPr>
          <p:cNvSpPr txBox="1"/>
          <p:nvPr/>
        </p:nvSpPr>
        <p:spPr>
          <a:xfrm>
            <a:off x="4262789" y="2394769"/>
            <a:ext cx="5415465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¿Qué es un texto?</a:t>
            </a:r>
          </a:p>
        </p:txBody>
      </p:sp>
      <p:sp>
        <p:nvSpPr>
          <p:cNvPr id="23" name="CuadroTexto 18">
            <a:extLst>
              <a:ext uri="{FF2B5EF4-FFF2-40B4-BE49-F238E27FC236}">
                <a16:creationId xmlns:a16="http://schemas.microsoft.com/office/drawing/2014/main" id="{3AC8AB0E-0638-BC20-986C-7F1B7A5E2236}"/>
              </a:ext>
            </a:extLst>
          </p:cNvPr>
          <p:cNvSpPr txBox="1"/>
          <p:nvPr/>
        </p:nvSpPr>
        <p:spPr>
          <a:xfrm>
            <a:off x="4262790" y="2954622"/>
            <a:ext cx="541546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Un enunciado o conjunto de enunciados con sentido completo que transmite un emisor en una determinada situación y con una finalidad comunicativa concreta: informar, convencer, ordenar, divertir...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AE52A-C308-C0CD-24BB-13FB78B6D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42" y="4060524"/>
            <a:ext cx="5688458" cy="2797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16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7205E-9819-91B7-4371-5CCC5438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421F2D9-2D4E-96A6-41C3-792A78B30F81}"/>
              </a:ext>
            </a:extLst>
          </p:cNvPr>
          <p:cNvSpPr txBox="1"/>
          <p:nvPr/>
        </p:nvSpPr>
        <p:spPr>
          <a:xfrm>
            <a:off x="328886" y="3697903"/>
            <a:ext cx="3773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El lenguaje literario </a:t>
            </a:r>
          </a:p>
        </p:txBody>
      </p:sp>
      <p:sp>
        <p:nvSpPr>
          <p:cNvPr id="2" name="CuadroTexto 18">
            <a:extLst>
              <a:ext uri="{FF2B5EF4-FFF2-40B4-BE49-F238E27FC236}">
                <a16:creationId xmlns:a16="http://schemas.microsoft.com/office/drawing/2014/main" id="{4EC905E6-D51D-EEE5-8E6C-0078FD5F824A}"/>
              </a:ext>
            </a:extLst>
          </p:cNvPr>
          <p:cNvSpPr txBox="1"/>
          <p:nvPr/>
        </p:nvSpPr>
        <p:spPr>
          <a:xfrm>
            <a:off x="5517103" y="3090446"/>
            <a:ext cx="474677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Una forma de expresión en la cual el escritor se aleja del lenguaje ordinario y emplea un lenguaje embellecido para captar la atención del lector, a través de figuras literarias, connotaciones, palabras poco usuales, etc.</a:t>
            </a: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E69308BB-7144-3908-D6F7-AC3A748A1784}"/>
              </a:ext>
            </a:extLst>
          </p:cNvPr>
          <p:cNvSpPr txBox="1"/>
          <p:nvPr/>
        </p:nvSpPr>
        <p:spPr>
          <a:xfrm>
            <a:off x="5753820" y="2429973"/>
            <a:ext cx="4273343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¿Qué es el lenguaje literario?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65E98D-3009-65EB-0723-40E46F42D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14" y="4493567"/>
            <a:ext cx="5379910" cy="23607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310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B8408-500D-3C66-0B8C-BC454DA02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75856407-C71D-D5A4-F250-E0A742D8C918}"/>
              </a:ext>
            </a:extLst>
          </p:cNvPr>
          <p:cNvGrpSpPr/>
          <p:nvPr/>
        </p:nvGrpSpPr>
        <p:grpSpPr>
          <a:xfrm>
            <a:off x="9719353" y="1122037"/>
            <a:ext cx="1726058" cy="1946517"/>
            <a:chOff x="9348892" y="860426"/>
            <a:chExt cx="1726058" cy="1946517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6FF52CE-0BDA-D751-9E3F-3686BC7089FF}"/>
                </a:ext>
              </a:extLst>
            </p:cNvPr>
            <p:cNvSpPr txBox="1"/>
            <p:nvPr/>
          </p:nvSpPr>
          <p:spPr>
            <a:xfrm>
              <a:off x="9348892" y="1975946"/>
              <a:ext cx="17260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Características de los textos literarios </a:t>
              </a:r>
            </a:p>
          </p:txBody>
        </p:sp>
        <p:pic>
          <p:nvPicPr>
            <p:cNvPr id="27" name="Gráfico 26" descr="Bombilla y lápiz contorno">
              <a:extLst>
                <a:ext uri="{FF2B5EF4-FFF2-40B4-BE49-F238E27FC236}">
                  <a16:creationId xmlns:a16="http://schemas.microsoft.com/office/drawing/2014/main" id="{6A530245-2408-BB54-66D9-66866A64C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424752" y="860426"/>
              <a:ext cx="914400" cy="914400"/>
            </a:xfrm>
            <a:prstGeom prst="rect">
              <a:avLst/>
            </a:prstGeom>
          </p:spPr>
        </p:pic>
      </p:grpSp>
      <p:sp>
        <p:nvSpPr>
          <p:cNvPr id="11" name="Rectángulo: esquinas redondeadas 5">
            <a:extLst>
              <a:ext uri="{FF2B5EF4-FFF2-40B4-BE49-F238E27FC236}">
                <a16:creationId xmlns:a16="http://schemas.microsoft.com/office/drawing/2014/main" id="{EE2CC663-5EC1-72A9-81CC-68788BC65AF4}"/>
              </a:ext>
            </a:extLst>
          </p:cNvPr>
          <p:cNvSpPr/>
          <p:nvPr/>
        </p:nvSpPr>
        <p:spPr>
          <a:xfrm>
            <a:off x="1654140" y="1515383"/>
            <a:ext cx="7674796" cy="3896115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Proxima Nova Medium" panose="02000506030000020004"/>
              </a:rPr>
              <a:t>Pueden estar escritos en </a:t>
            </a:r>
            <a:r>
              <a:rPr lang="es-ES" b="1" dirty="0">
                <a:solidFill>
                  <a:schemeClr val="tx1"/>
                </a:solidFill>
                <a:latin typeface="Proxima Nova Medium" panose="02000506030000020004"/>
              </a:rPr>
              <a:t>prosa o en verso</a:t>
            </a:r>
            <a:r>
              <a:rPr lang="es-ES" dirty="0">
                <a:solidFill>
                  <a:schemeClr val="tx1"/>
                </a:solidFill>
                <a:latin typeface="Proxima Nova Medium" panose="02000506030000020004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/>
              </a:solidFill>
              <a:latin typeface="Proxima Nova Medium" panose="0200050603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Proxima Nova Medium" panose="02000506030000020004"/>
              </a:rPr>
              <a:t>Pueden transmitirse de forma </a:t>
            </a:r>
            <a:r>
              <a:rPr lang="es-ES" b="1" dirty="0">
                <a:solidFill>
                  <a:schemeClr val="tx1"/>
                </a:solidFill>
                <a:latin typeface="Proxima Nova Medium" panose="02000506030000020004"/>
              </a:rPr>
              <a:t>oral o escrita.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/>
              </a:solidFill>
              <a:latin typeface="Proxima Nova Medium" panose="0200050603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Proxima Nova Medium" panose="02000506030000020004"/>
              </a:rPr>
              <a:t>Cumplen con una </a:t>
            </a:r>
            <a:r>
              <a:rPr lang="es-ES" b="1" dirty="0">
                <a:solidFill>
                  <a:schemeClr val="tx1"/>
                </a:solidFill>
                <a:latin typeface="Proxima Nova Medium" panose="02000506030000020004"/>
              </a:rPr>
              <a:t>finalidad estética </a:t>
            </a:r>
            <a:r>
              <a:rPr lang="es-ES" dirty="0">
                <a:solidFill>
                  <a:schemeClr val="tx1"/>
                </a:solidFill>
                <a:latin typeface="Proxima Nova Medium" panose="02000506030000020004"/>
              </a:rPr>
              <a:t>(sorprender y crear belleza).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/>
              </a:solidFill>
              <a:latin typeface="Proxima Nova Medium" panose="0200050603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Proxima Nova Medium" panose="02000506030000020004"/>
              </a:rPr>
              <a:t>Sirven para la </a:t>
            </a:r>
            <a:r>
              <a:rPr lang="es-ES" b="1" dirty="0">
                <a:solidFill>
                  <a:schemeClr val="tx1"/>
                </a:solidFill>
                <a:latin typeface="Proxima Nova Medium" panose="02000506030000020004"/>
              </a:rPr>
              <a:t>transmisión de ideas </a:t>
            </a:r>
            <a:r>
              <a:rPr lang="es-ES" dirty="0">
                <a:solidFill>
                  <a:schemeClr val="tx1"/>
                </a:solidFill>
                <a:latin typeface="Proxima Nova Medium" panose="02000506030000020004"/>
              </a:rPr>
              <a:t>(educar, criticar, ensalzar).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/>
              </a:solidFill>
              <a:latin typeface="Proxima Nova Medium" panose="0200050603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Proxima Nova Medium" panose="02000506030000020004"/>
              </a:rPr>
              <a:t>Predomina la </a:t>
            </a:r>
            <a:r>
              <a:rPr lang="es-ES" b="1" dirty="0">
                <a:solidFill>
                  <a:schemeClr val="tx1"/>
                </a:solidFill>
                <a:latin typeface="Proxima Nova Medium" panose="02000506030000020004"/>
              </a:rPr>
              <a:t>subjetividad del autor.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/>
              </a:solidFill>
              <a:latin typeface="Proxima Nova Medium" panose="020005060300000200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/>
                </a:solidFill>
                <a:latin typeface="Proxima Nova Medium" panose="02000506030000020004"/>
              </a:rPr>
              <a:t>Emplean un </a:t>
            </a:r>
            <a:r>
              <a:rPr lang="es-ES" b="1" dirty="0">
                <a:solidFill>
                  <a:schemeClr val="tx1"/>
                </a:solidFill>
                <a:latin typeface="Proxima Nova Medium" panose="02000506030000020004"/>
              </a:rPr>
              <a:t>lenguaje figurado </a:t>
            </a:r>
            <a:r>
              <a:rPr lang="es-ES" dirty="0">
                <a:solidFill>
                  <a:schemeClr val="tx1"/>
                </a:solidFill>
                <a:latin typeface="Proxima Nova Medium" panose="02000506030000020004"/>
              </a:rPr>
              <a:t>(uso distinto al común, exageraciones, connotaciones). </a:t>
            </a:r>
            <a:endParaRPr lang="es-ES" sz="1400" dirty="0">
              <a:solidFill>
                <a:schemeClr val="tx1"/>
              </a:solidFill>
              <a:latin typeface="Proxima Nova Medium" panose="020005060300000200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2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752B6-C523-2D6D-AE29-43292D12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F210FB-9188-DA6A-1CD9-B43DD3E75B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58" y="0"/>
            <a:ext cx="12260358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499B63F-DDE4-D9D9-EB23-C92189895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629583"/>
              </p:ext>
            </p:extLst>
          </p:nvPr>
        </p:nvGraphicFramePr>
        <p:xfrm>
          <a:off x="731245" y="1762349"/>
          <a:ext cx="10661152" cy="4607254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48533">
                  <a:extLst>
                    <a:ext uri="{9D8B030D-6E8A-4147-A177-3AD203B41FA5}">
                      <a16:colId xmlns:a16="http://schemas.microsoft.com/office/drawing/2014/main" val="3744906355"/>
                    </a:ext>
                  </a:extLst>
                </a:gridCol>
                <a:gridCol w="3938494">
                  <a:extLst>
                    <a:ext uri="{9D8B030D-6E8A-4147-A177-3AD203B41FA5}">
                      <a16:colId xmlns:a16="http://schemas.microsoft.com/office/drawing/2014/main" val="1152002158"/>
                    </a:ext>
                  </a:extLst>
                </a:gridCol>
                <a:gridCol w="4774125">
                  <a:extLst>
                    <a:ext uri="{9D8B030D-6E8A-4147-A177-3AD203B41FA5}">
                      <a16:colId xmlns:a16="http://schemas.microsoft.com/office/drawing/2014/main" val="4253463330"/>
                    </a:ext>
                  </a:extLst>
                </a:gridCol>
              </a:tblGrid>
              <a:tr h="7536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i="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Recursos estilísticos más habituales</a:t>
                      </a:r>
                      <a:endParaRPr lang="es-ES" sz="1100" b="1" dirty="0">
                        <a:solidFill>
                          <a:schemeClr val="accent1"/>
                        </a:solidFill>
                        <a:latin typeface="Proxima Nova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1" dirty="0">
                        <a:solidFill>
                          <a:schemeClr val="tx2"/>
                        </a:solidFill>
                        <a:latin typeface="Proxima Nov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1" dirty="0">
                        <a:solidFill>
                          <a:schemeClr val="tx2"/>
                        </a:solidFill>
                        <a:latin typeface="Proxima Nov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643936"/>
                  </a:ext>
                </a:extLst>
              </a:tr>
              <a:tr h="43179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400" b="1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Recurso</a:t>
                      </a:r>
                      <a:r>
                        <a:rPr lang="en-US" sz="14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b="0" i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400" b="1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Definición</a:t>
                      </a:r>
                      <a:r>
                        <a:rPr lang="en-US" sz="1400" b="0" i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b="0" i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400" b="1" i="0" dirty="0" err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Ejemplo</a:t>
                      </a:r>
                      <a:r>
                        <a:rPr lang="en-US" sz="1400" b="0" i="0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000" b="0" i="0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945095"/>
                  </a:ext>
                </a:extLst>
              </a:tr>
              <a:tr h="72678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Hipérbole </a:t>
                      </a:r>
                      <a:endParaRPr lang="en-US" sz="2000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Exageración. </a:t>
                      </a:r>
                      <a:endParaRPr lang="en-US" sz="2000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400" b="0" i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«Por la noche se helaban los pensamientos» (Isabel Allende). </a:t>
                      </a:r>
                      <a:endParaRPr lang="es-ES" sz="2000" b="0" i="1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108993"/>
                  </a:ext>
                </a:extLst>
              </a:tr>
              <a:tr h="847014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Metáfora </a:t>
                      </a:r>
                      <a:endParaRPr lang="en-US" sz="2000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400" b="0" i="0">
                          <a:effectLst/>
                          <a:latin typeface="+mj-lt"/>
                        </a:rPr>
                        <a:t>Identificación entre un término real (TR) y otro imaginario (TI) por semejanza. </a:t>
                      </a:r>
                      <a:endParaRPr lang="es-ES" sz="2000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400" b="0" i="1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«Mientras por competir con tu cabello (TR) / oro bruñido (TI), el sol relumbra en vano» (Luis de Góngora). </a:t>
                      </a:r>
                      <a:endParaRPr lang="es-ES" sz="2000" b="0" i="1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016168"/>
                  </a:ext>
                </a:extLst>
              </a:tr>
              <a:tr h="1000986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400" b="0" i="0">
                          <a:effectLst/>
                          <a:latin typeface="+mj-lt"/>
                        </a:rPr>
                        <a:t>Comparación </a:t>
                      </a:r>
                      <a:endParaRPr lang="en-US" sz="2000" b="0" i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400" b="0" i="0" dirty="0">
                          <a:effectLst/>
                          <a:latin typeface="+mj-lt"/>
                        </a:rPr>
                        <a:t>Relación entre dos términos con similitud a través del nexo comparativo </a:t>
                      </a:r>
                      <a:r>
                        <a:rPr lang="es-ES" sz="1400" b="0" i="1" dirty="0">
                          <a:effectLst/>
                          <a:latin typeface="+mj-lt"/>
                        </a:rPr>
                        <a:t>como</a:t>
                      </a:r>
                      <a:r>
                        <a:rPr lang="es-ES" sz="1400" b="0" i="0" dirty="0">
                          <a:effectLst/>
                          <a:latin typeface="+mj-lt"/>
                        </a:rPr>
                        <a:t>. </a:t>
                      </a:r>
                      <a:endParaRPr lang="es-ES" sz="2000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400" b="0" i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«Mi corazón sereno (TR) se abre, </a:t>
                      </a:r>
                      <a:r>
                        <a:rPr lang="es-ES" sz="1400" b="1" i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como</a:t>
                      </a:r>
                      <a:r>
                        <a:rPr lang="es-ES" sz="1400" b="0" i="1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 un tesoro (TI), al soplo de tu brisa» (Juan Ramón Jiménez). </a:t>
                      </a:r>
                      <a:endParaRPr lang="es-ES" sz="2000" b="0" i="1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694332"/>
                  </a:ext>
                </a:extLst>
              </a:tr>
              <a:tr h="847014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n-US" sz="1400" b="0" i="0" dirty="0" err="1">
                          <a:effectLst/>
                          <a:latin typeface="+mj-lt"/>
                        </a:rPr>
                        <a:t>Hipérbaton</a:t>
                      </a:r>
                      <a:r>
                        <a:rPr lang="en-US" sz="1400" b="0" i="0" dirty="0">
                          <a:effectLst/>
                          <a:latin typeface="+mj-lt"/>
                        </a:rPr>
                        <a:t> </a:t>
                      </a:r>
                      <a:endParaRPr lang="en-US" sz="2000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400" b="0" i="0" dirty="0">
                          <a:effectLst/>
                          <a:latin typeface="+mj-lt"/>
                        </a:rPr>
                        <a:t>Alteración del orden habitual de los elementos de una oración. </a:t>
                      </a:r>
                      <a:endParaRPr lang="es-ES" sz="2000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38"/>
                        </a:lnSpc>
                        <a:spcBef>
                          <a:spcPts val="180"/>
                        </a:spcBef>
                        <a:spcAft>
                          <a:spcPts val="180"/>
                        </a:spcAft>
                        <a:buNone/>
                      </a:pPr>
                      <a:r>
                        <a:rPr lang="es-ES" sz="1400" b="0" i="1" dirty="0">
                          <a:solidFill>
                            <a:schemeClr val="accent1"/>
                          </a:solidFill>
                          <a:effectLst/>
                          <a:latin typeface="+mj-lt"/>
                        </a:rPr>
                        <a:t>«Cerca del Tajo, en soledad amena, / de verdes sauces hay una espesura» (Garcilaso de la Vega). </a:t>
                      </a:r>
                      <a:endParaRPr lang="es-ES" sz="2000" b="0" i="1" dirty="0">
                        <a:solidFill>
                          <a:schemeClr val="accent1"/>
                        </a:solidFill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18752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E56B867-CEA3-BC54-9AC5-385C094A0CF8}"/>
              </a:ext>
            </a:extLst>
          </p:cNvPr>
          <p:cNvSpPr txBox="1"/>
          <p:nvPr/>
        </p:nvSpPr>
        <p:spPr>
          <a:xfrm>
            <a:off x="1464067" y="488397"/>
            <a:ext cx="968339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0" dirty="0">
                <a:effectLst/>
                <a:latin typeface="+mj-lt"/>
              </a:rPr>
              <a:t>El lenguaje figurado </a:t>
            </a:r>
          </a:p>
          <a:p>
            <a:r>
              <a:rPr lang="es-ES" dirty="0">
                <a:latin typeface="+mj-lt"/>
              </a:rPr>
              <a:t>Se aparta del uso común y aprovecha los significados connotativos. Los autores utilizan recursos estilísticos o figuras retóricas para crear efectos determinados</a:t>
            </a:r>
            <a:r>
              <a:rPr lang="es-ES" sz="2000" dirty="0">
                <a:latin typeface="+mj-lt"/>
              </a:rPr>
              <a:t>.</a:t>
            </a:r>
            <a:endParaRPr lang="es-ES" sz="2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5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877D-F424-C48E-9CAB-9E27F928B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FA66326-337E-EACA-B9CF-2B705C2C50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362456" y="1508760"/>
            <a:ext cx="8257031" cy="4105656"/>
          </a:xfrm>
        </p:spPr>
        <p:txBody>
          <a:bodyPr/>
          <a:lstStyle/>
          <a:p>
            <a:r>
              <a:rPr lang="en-US" b="1" dirty="0"/>
              <a:t>Uso </a:t>
            </a:r>
            <a:r>
              <a:rPr lang="en-US" b="1" dirty="0" err="1"/>
              <a:t>cotidiano</a:t>
            </a:r>
            <a:r>
              <a:rPr lang="en-US" b="1" dirty="0"/>
              <a:t> y </a:t>
            </a:r>
            <a:r>
              <a:rPr lang="en-US" b="1" dirty="0" err="1"/>
              <a:t>publicitario</a:t>
            </a:r>
            <a:endParaRPr lang="en-US" b="1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EFB3ACE5-9BF8-DD35-6191-778F557EA9DB}"/>
              </a:ext>
            </a:extLst>
          </p:cNvPr>
          <p:cNvSpPr/>
          <p:nvPr/>
        </p:nvSpPr>
        <p:spPr>
          <a:xfrm>
            <a:off x="1699807" y="2167847"/>
            <a:ext cx="7582328" cy="2917861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solidFill>
                  <a:schemeClr val="tx1"/>
                </a:solidFill>
              </a:rPr>
              <a:t>Los recursos estilísticos no solo se emplean en literatura, sino también en la publicidad y el lenguaje cotidiano.</a:t>
            </a:r>
          </a:p>
          <a:p>
            <a:endParaRPr lang="es-ES" dirty="0">
              <a:solidFill>
                <a:schemeClr val="tx1"/>
              </a:solidFill>
            </a:endParaRPr>
          </a:p>
          <a:p>
            <a:r>
              <a:rPr lang="es-ES" b="1" dirty="0">
                <a:solidFill>
                  <a:schemeClr val="tx1"/>
                </a:solidFill>
              </a:rPr>
              <a:t>Ejemplos: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"Te voy a dar mil besos" </a:t>
            </a:r>
            <a:r>
              <a:rPr lang="es-ES" dirty="0">
                <a:solidFill>
                  <a:schemeClr val="tx1"/>
                </a:solidFill>
              </a:rPr>
              <a:t>(hipérbole)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"Eres tan rápido como un rayo" </a:t>
            </a:r>
            <a:r>
              <a:rPr lang="es-ES" dirty="0">
                <a:solidFill>
                  <a:schemeClr val="tx1"/>
                </a:solidFill>
              </a:rPr>
              <a:t>(comparación)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/>
                </a:solidFill>
              </a:rPr>
              <a:t>"El tiempo es oro" </a:t>
            </a:r>
            <a:r>
              <a:rPr lang="es-ES" dirty="0">
                <a:solidFill>
                  <a:schemeClr val="tx1"/>
                </a:solidFill>
              </a:rPr>
              <a:t>(metáfora).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62EC7-13EC-18EF-A206-AE2F6A67D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10" y="3429000"/>
            <a:ext cx="5157012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54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799BB62-2B95-EC40-F732-682E75FA64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A23"/>
          </a:solidFill>
          <a:ln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cono&#10;&#10;El contenido generado por IA puede ser incorrecto.">
            <a:extLst>
              <a:ext uri="{FF2B5EF4-FFF2-40B4-BE49-F238E27FC236}">
                <a16:creationId xmlns:a16="http://schemas.microsoft.com/office/drawing/2014/main" id="{E738F72D-B077-5DB6-C1E3-2519017EF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000" y="2709000"/>
            <a:ext cx="1440000" cy="144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9591C-AC86-FC6C-F397-91BBC386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3E20EB76-7C5F-1426-41F0-44142BE3FCC1}"/>
              </a:ext>
            </a:extLst>
          </p:cNvPr>
          <p:cNvGrpSpPr/>
          <p:nvPr/>
        </p:nvGrpSpPr>
        <p:grpSpPr>
          <a:xfrm>
            <a:off x="9795213" y="1122037"/>
            <a:ext cx="1794036" cy="2192738"/>
            <a:chOff x="9424752" y="860426"/>
            <a:chExt cx="1794036" cy="2192738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C28C6498-02A0-5BF5-178A-CD0C47F386A1}"/>
                </a:ext>
              </a:extLst>
            </p:cNvPr>
            <p:cNvSpPr txBox="1"/>
            <p:nvPr/>
          </p:nvSpPr>
          <p:spPr>
            <a:xfrm>
              <a:off x="9424752" y="1975946"/>
              <a:ext cx="17940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spcAft>
                  <a:spcPts val="1200"/>
                </a:spcAft>
                <a:defRPr/>
              </a:pPr>
              <a:r>
                <a:rPr lang="es-ES" sz="1600" b="1" dirty="0">
                  <a:solidFill>
                    <a:schemeClr val="bg1"/>
                  </a:solidFill>
                </a:rPr>
                <a:t>Características de la comunicación verbal</a:t>
              </a:r>
            </a:p>
          </p:txBody>
        </p:sp>
        <p:pic>
          <p:nvPicPr>
            <p:cNvPr id="27" name="Gráfico 26" descr="Bombilla y lápiz contorno">
              <a:extLst>
                <a:ext uri="{FF2B5EF4-FFF2-40B4-BE49-F238E27FC236}">
                  <a16:creationId xmlns:a16="http://schemas.microsoft.com/office/drawing/2014/main" id="{5E9835A7-9856-E02E-566E-3453D9B24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424752" y="860426"/>
              <a:ext cx="914400" cy="914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F8F5057-C40E-4B57-9E58-FF393EDF8B56}"/>
              </a:ext>
            </a:extLst>
          </p:cNvPr>
          <p:cNvGrpSpPr/>
          <p:nvPr/>
        </p:nvGrpSpPr>
        <p:grpSpPr>
          <a:xfrm>
            <a:off x="1482387" y="1571117"/>
            <a:ext cx="3819078" cy="4744447"/>
            <a:chOff x="1694851" y="1847963"/>
            <a:chExt cx="2730846" cy="1467484"/>
          </a:xfrm>
        </p:grpSpPr>
        <p:sp>
          <p:nvSpPr>
            <p:cNvPr id="4" name="Rectángulo: una sola esquina redondeada 13">
              <a:extLst>
                <a:ext uri="{FF2B5EF4-FFF2-40B4-BE49-F238E27FC236}">
                  <a16:creationId xmlns:a16="http://schemas.microsoft.com/office/drawing/2014/main" id="{2D185644-5B36-FB94-F4D4-6D4062A0B306}"/>
                </a:ext>
              </a:extLst>
            </p:cNvPr>
            <p:cNvSpPr/>
            <p:nvPr/>
          </p:nvSpPr>
          <p:spPr>
            <a:xfrm>
              <a:off x="1694851" y="1847963"/>
              <a:ext cx="2730846" cy="1467484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sz="2000" b="1" dirty="0">
                  <a:solidFill>
                    <a:schemeClr val="tx1"/>
                  </a:solidFill>
                </a:rPr>
                <a:t>TEXTO ORAL</a:t>
              </a:r>
            </a:p>
          </p:txBody>
        </p:sp>
        <p:sp>
          <p:nvSpPr>
            <p:cNvPr id="13" name="CuadroTexto 14">
              <a:extLst>
                <a:ext uri="{FF2B5EF4-FFF2-40B4-BE49-F238E27FC236}">
                  <a16:creationId xmlns:a16="http://schemas.microsoft.com/office/drawing/2014/main" id="{807FFEE0-A599-C940-BC53-ED2A96D8C7A3}"/>
                </a:ext>
              </a:extLst>
            </p:cNvPr>
            <p:cNvSpPr txBox="1"/>
            <p:nvPr/>
          </p:nvSpPr>
          <p:spPr>
            <a:xfrm>
              <a:off x="1745682" y="2001466"/>
              <a:ext cx="2629184" cy="1313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Canal auditivo.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Emisor y receptor suelen compartir espacio y tiempo.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Mayor espontaneidad.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Mayor redundancia o repetición.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Alcance limitado a interlocutores.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Se complementa con comunicación no verbal (gestos, movimientos).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Carácter inmediato (solo escuchan los presentes).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Mayor relajación con la norma. </a:t>
              </a:r>
            </a:p>
            <a:p>
              <a:endParaRPr lang="es-ES" sz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941680-26CE-B0E7-DA87-D93DCC3A8084}"/>
              </a:ext>
            </a:extLst>
          </p:cNvPr>
          <p:cNvGrpSpPr/>
          <p:nvPr/>
        </p:nvGrpSpPr>
        <p:grpSpPr>
          <a:xfrm>
            <a:off x="5502042" y="1571117"/>
            <a:ext cx="3819078" cy="4929113"/>
            <a:chOff x="4730577" y="1847963"/>
            <a:chExt cx="2730846" cy="4929113"/>
          </a:xfrm>
        </p:grpSpPr>
        <p:sp>
          <p:nvSpPr>
            <p:cNvPr id="3" name="Rectángulo: una sola esquina redondeada 13">
              <a:extLst>
                <a:ext uri="{FF2B5EF4-FFF2-40B4-BE49-F238E27FC236}">
                  <a16:creationId xmlns:a16="http://schemas.microsoft.com/office/drawing/2014/main" id="{5B014E06-B000-EB02-784B-BA24E677AB9D}"/>
                </a:ext>
              </a:extLst>
            </p:cNvPr>
            <p:cNvSpPr/>
            <p:nvPr/>
          </p:nvSpPr>
          <p:spPr>
            <a:xfrm>
              <a:off x="4730577" y="1847963"/>
              <a:ext cx="2730846" cy="4744447"/>
            </a:xfrm>
            <a:prstGeom prst="round1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s-ES" sz="2000" b="1" dirty="0">
                  <a:solidFill>
                    <a:schemeClr val="tx1"/>
                  </a:solidFill>
                </a:rPr>
                <a:t>TEXTO ESCRITO</a:t>
              </a:r>
            </a:p>
          </p:txBody>
        </p:sp>
        <p:sp>
          <p:nvSpPr>
            <p:cNvPr id="5" name="CuadroTexto 14">
              <a:extLst>
                <a:ext uri="{FF2B5EF4-FFF2-40B4-BE49-F238E27FC236}">
                  <a16:creationId xmlns:a16="http://schemas.microsoft.com/office/drawing/2014/main" id="{ED6D9893-6B8A-7909-170E-17BCA5D5DA02}"/>
                </a:ext>
              </a:extLst>
            </p:cNvPr>
            <p:cNvSpPr txBox="1"/>
            <p:nvPr/>
          </p:nvSpPr>
          <p:spPr>
            <a:xfrm>
              <a:off x="4730577" y="2221983"/>
              <a:ext cx="2730846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sz="12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Canal visual.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Emisor y receptor no comparten espacio ni tiempo (comunicación diferida).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Exige mayor planificación del discurso.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Menor uso de repeticiones (se puede releer).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Alcance mayor (llega a muchas personas).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No cuenta con apoyos gestuales; exige exactitud léxica y puntuación.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Carácter duradero (perdura en el tiempo).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s-ES" sz="14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S" sz="1400" dirty="0"/>
                <a:t>Mayor atención a la norma; oraciones más complejas. </a:t>
              </a:r>
            </a:p>
            <a:p>
              <a:endParaRPr lang="es-ES" sz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789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498E4-61AB-BFEF-CB97-B02B06647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4C322A1-F567-96DB-CA05-CA119CA96CC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606181" y="1821437"/>
            <a:ext cx="8979638" cy="948681"/>
          </a:xfrm>
        </p:spPr>
        <p:txBody>
          <a:bodyPr/>
          <a:lstStyle/>
          <a:p>
            <a:r>
              <a:rPr lang="es-ES" sz="2800" b="1" dirty="0"/>
              <a:t>Importancia del código no verbal</a:t>
            </a:r>
          </a:p>
          <a:p>
            <a:endParaRPr lang="es-ES" sz="2800" dirty="0"/>
          </a:p>
          <a:p>
            <a:r>
              <a:rPr lang="es-ES" sz="2800" dirty="0"/>
              <a:t>En textos orales, entonación, ritmo, tono de voz, pausas, gestos y movimientos corporales son cruciales para la comprensión y expresión de sentimientos.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69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B3F12-557C-627C-2239-758D6B345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2FE31BA-2ED6-CBA6-60C6-4415880EF73D}"/>
              </a:ext>
            </a:extLst>
          </p:cNvPr>
          <p:cNvSpPr txBox="1"/>
          <p:nvPr/>
        </p:nvSpPr>
        <p:spPr>
          <a:xfrm>
            <a:off x="290223" y="3892904"/>
            <a:ext cx="35112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Los registros </a:t>
            </a:r>
          </a:p>
          <a:p>
            <a:endParaRPr lang="es-ES" sz="2400" b="1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La capacidad del hablante para adaptar su forma de expresarse según la situación comunicativa.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D0BD0F-AFB4-F0CD-7DD2-648C97C8F35F}"/>
              </a:ext>
            </a:extLst>
          </p:cNvPr>
          <p:cNvSpPr txBox="1"/>
          <p:nvPr/>
        </p:nvSpPr>
        <p:spPr>
          <a:xfrm>
            <a:off x="4635353" y="2394769"/>
            <a:ext cx="3511216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Registro formal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CE600C2-8BE1-E931-A7AB-BAAF2F8948D1}"/>
              </a:ext>
            </a:extLst>
          </p:cNvPr>
          <p:cNvSpPr txBox="1"/>
          <p:nvPr/>
        </p:nvSpPr>
        <p:spPr>
          <a:xfrm>
            <a:off x="4635352" y="3073494"/>
            <a:ext cx="351121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</a:rPr>
              <a:t>Se usa con poca confianza entre hablantes.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</a:rPr>
              <a:t>Exige un lenguaje más elaborado.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</a:rPr>
              <a:t>Predomina en textos escritos (ej. enciclopedias), aunque también en orales (ej. conferencias). </a:t>
            </a:r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679F8320-6B9C-68A5-B39F-EED8A6ABADFF}"/>
              </a:ext>
            </a:extLst>
          </p:cNvPr>
          <p:cNvSpPr txBox="1"/>
          <p:nvPr/>
        </p:nvSpPr>
        <p:spPr>
          <a:xfrm>
            <a:off x="8293792" y="2394769"/>
            <a:ext cx="3511215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s-ES" dirty="0"/>
              <a:t>Registro informal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2A54F-F966-CC7B-C8C3-DE471E23A165}"/>
              </a:ext>
            </a:extLst>
          </p:cNvPr>
          <p:cNvSpPr txBox="1"/>
          <p:nvPr/>
        </p:nvSpPr>
        <p:spPr>
          <a:xfrm>
            <a:off x="4815325" y="1764799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s-ES" b="1" dirty="0"/>
              <a:t>Tipos de registros 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adroTexto 18">
            <a:extLst>
              <a:ext uri="{FF2B5EF4-FFF2-40B4-BE49-F238E27FC236}">
                <a16:creationId xmlns:a16="http://schemas.microsoft.com/office/drawing/2014/main" id="{DAE05C72-314E-878E-4D9A-FF355EE372A6}"/>
              </a:ext>
            </a:extLst>
          </p:cNvPr>
          <p:cNvSpPr txBox="1"/>
          <p:nvPr/>
        </p:nvSpPr>
        <p:spPr>
          <a:xfrm>
            <a:off x="8293792" y="3073494"/>
            <a:ext cx="3511216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</a:rPr>
              <a:t>Se usa con mayor confianza entre hablantes.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</a:rPr>
              <a:t>Se sirve de un lenguaje menos elaborado.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0" dirty="0">
                <a:solidFill>
                  <a:schemeClr val="tx1"/>
                </a:solidFill>
              </a:rPr>
              <a:t>Habitual en conversaciones orales, pero también en textos escritos (ej. redes sociales).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589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9" grpId="0" animBg="1"/>
      <p:bldP spid="4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C3C3F-567A-EEC0-C8EC-62E5B2EF2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E20A73A-60BF-84D8-DD3E-1F308A8F87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362456" y="1508760"/>
            <a:ext cx="8257031" cy="4105656"/>
          </a:xfrm>
        </p:spPr>
        <p:txBody>
          <a:bodyPr/>
          <a:lstStyle/>
          <a:p>
            <a:r>
              <a:rPr lang="en-US" b="1" dirty="0" err="1"/>
              <a:t>Tipos</a:t>
            </a:r>
            <a:r>
              <a:rPr lang="en-US" b="1" dirty="0"/>
              <a:t> de </a:t>
            </a:r>
            <a:r>
              <a:rPr lang="en-US" b="1" dirty="0" err="1"/>
              <a:t>textos</a:t>
            </a:r>
            <a:r>
              <a:rPr lang="en-US" b="1" dirty="0"/>
              <a:t> </a:t>
            </a:r>
            <a:r>
              <a:rPr lang="en-US" b="1" dirty="0" err="1"/>
              <a:t>orales</a:t>
            </a:r>
            <a:endParaRPr lang="en-US" b="1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0E272632-973A-98E8-AC1C-843F2E99E59E}"/>
              </a:ext>
            </a:extLst>
          </p:cNvPr>
          <p:cNvSpPr/>
          <p:nvPr/>
        </p:nvSpPr>
        <p:spPr>
          <a:xfrm>
            <a:off x="1512332" y="2343430"/>
            <a:ext cx="2474452" cy="129232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Dialogados</a:t>
            </a:r>
          </a:p>
          <a:p>
            <a:pPr algn="ctr"/>
            <a:r>
              <a:rPr lang="es-ES" sz="1600" dirty="0">
                <a:solidFill>
                  <a:schemeClr val="tx1"/>
                </a:solidFill>
              </a:rPr>
              <a:t>Interacción entre dos o más personas (conversaciones, entrevistas, debates).</a:t>
            </a:r>
          </a:p>
        </p:txBody>
      </p:sp>
      <p:sp>
        <p:nvSpPr>
          <p:cNvPr id="4" name="Rectángulo: esquinas redondeadas 18">
            <a:extLst>
              <a:ext uri="{FF2B5EF4-FFF2-40B4-BE49-F238E27FC236}">
                <a16:creationId xmlns:a16="http://schemas.microsoft.com/office/drawing/2014/main" id="{B793CCFF-27BB-0BE1-1A98-508CD525E5AE}"/>
              </a:ext>
            </a:extLst>
          </p:cNvPr>
          <p:cNvSpPr/>
          <p:nvPr/>
        </p:nvSpPr>
        <p:spPr>
          <a:xfrm>
            <a:off x="3986784" y="3943708"/>
            <a:ext cx="2474453" cy="1292322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</a:rPr>
              <a:t>Unidireccionales </a:t>
            </a:r>
          </a:p>
          <a:p>
            <a:pPr algn="ctr"/>
            <a:r>
              <a:rPr lang="es-ES" sz="1600" dirty="0">
                <a:solidFill>
                  <a:schemeClr val="tx1"/>
                </a:solidFill>
              </a:rPr>
              <a:t>Una persona expone ideas y otras las reciben (conferencia, mitin, charla).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7AB3BE-EBBE-9D47-0D26-AE7D2B68C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6" y="2869661"/>
            <a:ext cx="5160210" cy="34404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92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9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887A3-6D54-458B-DDF9-FE18EE953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F8B4A9E-A342-781E-CEE8-C888BBBBD6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>
          <a:xfrm>
            <a:off x="1335024" y="1600200"/>
            <a:ext cx="8366589" cy="3934325"/>
          </a:xfrm>
        </p:spPr>
        <p:txBody>
          <a:bodyPr/>
          <a:lstStyle/>
          <a:p>
            <a:r>
              <a:rPr lang="es-ES" dirty="0"/>
              <a:t>Tipos de textos escritos específicos</a:t>
            </a:r>
            <a:endParaRPr lang="en-US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DDCCA73E-51D4-6822-6947-B29C91C9DA19}"/>
              </a:ext>
            </a:extLst>
          </p:cNvPr>
          <p:cNvSpPr/>
          <p:nvPr/>
        </p:nvSpPr>
        <p:spPr>
          <a:xfrm>
            <a:off x="2122604" y="2578341"/>
            <a:ext cx="1443556" cy="578746"/>
          </a:xfrm>
          <a:prstGeom prst="roundRect">
            <a:avLst/>
          </a:prstGeom>
          <a:solidFill>
            <a:srgbClr val="06235B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De carácter personal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3C6CE4E-AB7B-9CA2-2BEA-6D1F2DE9A91E}"/>
              </a:ext>
            </a:extLst>
          </p:cNvPr>
          <p:cNvSpPr/>
          <p:nvPr/>
        </p:nvSpPr>
        <p:spPr>
          <a:xfrm>
            <a:off x="1602947" y="3267295"/>
            <a:ext cx="2482870" cy="1171141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 Diarios, cartas, biografías.</a:t>
            </a:r>
          </a:p>
        </p:txBody>
      </p:sp>
      <p:sp>
        <p:nvSpPr>
          <p:cNvPr id="3" name="Rectángulo: esquinas redondeadas 17">
            <a:extLst>
              <a:ext uri="{FF2B5EF4-FFF2-40B4-BE49-F238E27FC236}">
                <a16:creationId xmlns:a16="http://schemas.microsoft.com/office/drawing/2014/main" id="{23FB975E-B027-7825-2E7C-BE68B5D0A606}"/>
              </a:ext>
            </a:extLst>
          </p:cNvPr>
          <p:cNvSpPr/>
          <p:nvPr/>
        </p:nvSpPr>
        <p:spPr>
          <a:xfrm>
            <a:off x="4648751" y="2578341"/>
            <a:ext cx="1642368" cy="578746"/>
          </a:xfrm>
          <a:prstGeom prst="roundRect">
            <a:avLst/>
          </a:prstGeom>
          <a:solidFill>
            <a:srgbClr val="06235B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Periodísticos</a:t>
            </a:r>
          </a:p>
        </p:txBody>
      </p:sp>
      <p:sp>
        <p:nvSpPr>
          <p:cNvPr id="4" name="Rectángulo: esquinas redondeadas 18">
            <a:extLst>
              <a:ext uri="{FF2B5EF4-FFF2-40B4-BE49-F238E27FC236}">
                <a16:creationId xmlns:a16="http://schemas.microsoft.com/office/drawing/2014/main" id="{C6910F94-28C4-9F71-491E-874DFC27B114}"/>
              </a:ext>
            </a:extLst>
          </p:cNvPr>
          <p:cNvSpPr/>
          <p:nvPr/>
        </p:nvSpPr>
        <p:spPr>
          <a:xfrm>
            <a:off x="4228499" y="3267295"/>
            <a:ext cx="2482872" cy="1171141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Artículos, crónicas, reportajes.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0264D-DEC2-11B0-A61F-312FCA688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45" y="1900718"/>
            <a:ext cx="2915711" cy="3726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87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8" grpId="0" animBg="1"/>
      <p:bldP spid="19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414F7-E9B3-5E99-B0B9-853DE1B29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9DEE95-1F97-35A3-8257-207A0F4EAB09}"/>
              </a:ext>
            </a:extLst>
          </p:cNvPr>
          <p:cNvSpPr txBox="1"/>
          <p:nvPr/>
        </p:nvSpPr>
        <p:spPr>
          <a:xfrm>
            <a:off x="283166" y="4302036"/>
            <a:ext cx="3773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ES" sz="2400" b="1" dirty="0">
                <a:solidFill>
                  <a:schemeClr val="bg1"/>
                </a:solidFill>
              </a:rPr>
              <a:t>Del debate al acuerdo </a:t>
            </a:r>
          </a:p>
        </p:txBody>
      </p:sp>
      <p:sp>
        <p:nvSpPr>
          <p:cNvPr id="3" name="CuadroTexto 18">
            <a:extLst>
              <a:ext uri="{FF2B5EF4-FFF2-40B4-BE49-F238E27FC236}">
                <a16:creationId xmlns:a16="http://schemas.microsoft.com/office/drawing/2014/main" id="{EDB3B08A-CCDA-5973-5D81-6E154AA90506}"/>
              </a:ext>
            </a:extLst>
          </p:cNvPr>
          <p:cNvSpPr txBox="1"/>
          <p:nvPr/>
        </p:nvSpPr>
        <p:spPr>
          <a:xfrm>
            <a:off x="4207282" y="2978598"/>
            <a:ext cx="269643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b="0" dirty="0">
                <a:solidFill>
                  <a:schemeClr val="tx1"/>
                </a:solidFill>
              </a:rPr>
              <a:t>Un intercambio comunicativo de carácter oral en el que los participantes exponen sus opiniones sobre un determinado tema apoyándose en argumentos con el objetivo de convencer.</a:t>
            </a: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4CA41504-AFCC-7CA8-B7BC-C6C6991F2482}"/>
              </a:ext>
            </a:extLst>
          </p:cNvPr>
          <p:cNvSpPr txBox="1"/>
          <p:nvPr/>
        </p:nvSpPr>
        <p:spPr>
          <a:xfrm>
            <a:off x="4198138" y="2375373"/>
            <a:ext cx="2705582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¿Qué es un debate?</a:t>
            </a:r>
          </a:p>
        </p:txBody>
      </p:sp>
      <p:sp>
        <p:nvSpPr>
          <p:cNvPr id="14" name="CuadroTexto 18">
            <a:extLst>
              <a:ext uri="{FF2B5EF4-FFF2-40B4-BE49-F238E27FC236}">
                <a16:creationId xmlns:a16="http://schemas.microsoft.com/office/drawing/2014/main" id="{17A50FF2-6B61-B36B-B9E6-EE8B8FEF8548}"/>
              </a:ext>
            </a:extLst>
          </p:cNvPr>
          <p:cNvSpPr txBox="1"/>
          <p:nvPr/>
        </p:nvSpPr>
        <p:spPr>
          <a:xfrm>
            <a:off x="7038875" y="2978598"/>
            <a:ext cx="20640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s-ES" dirty="0">
                <a:solidFill>
                  <a:schemeClr val="tx1"/>
                </a:solidFill>
              </a:rPr>
              <a:t>Diversidad de opiniones</a:t>
            </a:r>
          </a:p>
        </p:txBody>
      </p:sp>
      <p:sp>
        <p:nvSpPr>
          <p:cNvPr id="2" name="CuadroTexto 5">
            <a:extLst>
              <a:ext uri="{FF2B5EF4-FFF2-40B4-BE49-F238E27FC236}">
                <a16:creationId xmlns:a16="http://schemas.microsoft.com/office/drawing/2014/main" id="{8C2CD0C0-D1C3-4277-D8EA-09D8E78A7306}"/>
              </a:ext>
            </a:extLst>
          </p:cNvPr>
          <p:cNvSpPr txBox="1"/>
          <p:nvPr/>
        </p:nvSpPr>
        <p:spPr>
          <a:xfrm>
            <a:off x="7038874" y="2375373"/>
            <a:ext cx="4293522" cy="503792"/>
          </a:xfrm>
          <a:prstGeom prst="rect">
            <a:avLst/>
          </a:prstGeom>
          <a:solidFill>
            <a:srgbClr val="06235B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600" b="1" dirty="0">
                <a:solidFill>
                  <a:schemeClr val="bg1"/>
                </a:solidFill>
              </a:rPr>
              <a:t>Elementos clave del debate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09D51A-1459-6E06-6884-FF21D6037380}"/>
              </a:ext>
            </a:extLst>
          </p:cNvPr>
          <p:cNvSpPr txBox="1"/>
          <p:nvPr/>
        </p:nvSpPr>
        <p:spPr>
          <a:xfrm>
            <a:off x="7054377" y="3662806"/>
            <a:ext cx="2048526" cy="1200329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ES" b="0" i="0" dirty="0">
                <a:solidFill>
                  <a:srgbClr val="000000"/>
                </a:solidFill>
                <a:effectLst/>
                <a:latin typeface="+mj-lt"/>
              </a:rPr>
              <a:t>Los participantes deben presentar distintos puntos de vista.</a:t>
            </a:r>
            <a:endParaRPr lang="es-ES" dirty="0">
              <a:latin typeface="+mj-lt"/>
            </a:endParaRPr>
          </a:p>
        </p:txBody>
      </p:sp>
      <p:sp>
        <p:nvSpPr>
          <p:cNvPr id="8" name="CuadroTexto 18">
            <a:extLst>
              <a:ext uri="{FF2B5EF4-FFF2-40B4-BE49-F238E27FC236}">
                <a16:creationId xmlns:a16="http://schemas.microsoft.com/office/drawing/2014/main" id="{62ED1354-0AF9-7B10-3B3E-D4342C4A6C1E}"/>
              </a:ext>
            </a:extLst>
          </p:cNvPr>
          <p:cNvSpPr txBox="1"/>
          <p:nvPr/>
        </p:nvSpPr>
        <p:spPr>
          <a:xfrm>
            <a:off x="9268368" y="2978598"/>
            <a:ext cx="2064028" cy="5037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s-ES" dirty="0">
                <a:solidFill>
                  <a:schemeClr val="tx1"/>
                </a:solidFill>
              </a:rPr>
              <a:t>Moderador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6C519-B75E-604B-F2B3-8CF1B8D15D7A}"/>
              </a:ext>
            </a:extLst>
          </p:cNvPr>
          <p:cNvSpPr txBox="1"/>
          <p:nvPr/>
        </p:nvSpPr>
        <p:spPr>
          <a:xfrm>
            <a:off x="9268369" y="3662806"/>
            <a:ext cx="2064028" cy="92333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ES" b="0" i="0" dirty="0">
                <a:solidFill>
                  <a:srgbClr val="000000"/>
                </a:solidFill>
                <a:effectLst/>
                <a:latin typeface="+mj-lt"/>
              </a:rPr>
              <a:t>Figura esencial para regular las intervenciones.</a:t>
            </a:r>
            <a:endParaRPr lang="es-E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64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 animBg="1"/>
      <p:bldP spid="14" grpId="0" animBg="1"/>
      <p:bldP spid="2" grpId="0" animBg="1"/>
      <p:bldP spid="6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9591C-AC86-FC6C-F397-91BBC386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3E20EB76-7C5F-1426-41F0-44142BE3FCC1}"/>
              </a:ext>
            </a:extLst>
          </p:cNvPr>
          <p:cNvGrpSpPr/>
          <p:nvPr/>
        </p:nvGrpSpPr>
        <p:grpSpPr>
          <a:xfrm>
            <a:off x="9795213" y="1122037"/>
            <a:ext cx="1602130" cy="1946517"/>
            <a:chOff x="9424752" y="860426"/>
            <a:chExt cx="1602130" cy="1946517"/>
          </a:xfrm>
        </p:grpSpPr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C28C6498-02A0-5BF5-178A-CD0C47F386A1}"/>
                </a:ext>
              </a:extLst>
            </p:cNvPr>
            <p:cNvSpPr txBox="1"/>
            <p:nvPr/>
          </p:nvSpPr>
          <p:spPr>
            <a:xfrm>
              <a:off x="9424752" y="1975946"/>
              <a:ext cx="16021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chemeClr val="bg1"/>
                  </a:solidFill>
                </a:rPr>
                <a:t>Normas de cortesía en un debate</a:t>
              </a:r>
            </a:p>
          </p:txBody>
        </p:sp>
        <p:pic>
          <p:nvPicPr>
            <p:cNvPr id="27" name="Gráfico 26" descr="Bombilla y lápiz contorno">
              <a:extLst>
                <a:ext uri="{FF2B5EF4-FFF2-40B4-BE49-F238E27FC236}">
                  <a16:creationId xmlns:a16="http://schemas.microsoft.com/office/drawing/2014/main" id="{5E9835A7-9856-E02E-566E-3453D9B24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424752" y="860426"/>
              <a:ext cx="914400" cy="914400"/>
            </a:xfrm>
            <a:prstGeom prst="rect">
              <a:avLst/>
            </a:prstGeom>
          </p:spPr>
        </p:pic>
      </p:grpSp>
      <p:sp>
        <p:nvSpPr>
          <p:cNvPr id="8" name="CuadroTexto 4">
            <a:extLst>
              <a:ext uri="{FF2B5EF4-FFF2-40B4-BE49-F238E27FC236}">
                <a16:creationId xmlns:a16="http://schemas.microsoft.com/office/drawing/2014/main" id="{5F43591C-B79A-86D6-6CCE-EBFA132EA653}"/>
              </a:ext>
            </a:extLst>
          </p:cNvPr>
          <p:cNvSpPr txBox="1"/>
          <p:nvPr/>
        </p:nvSpPr>
        <p:spPr>
          <a:xfrm>
            <a:off x="1755522" y="2237557"/>
            <a:ext cx="2209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Expón tu opinión de forma clara y precisa, con buenos argumentos. </a:t>
            </a:r>
          </a:p>
        </p:txBody>
      </p:sp>
      <p:sp>
        <p:nvSpPr>
          <p:cNvPr id="11" name="Rectángulo: esquinas redondeadas 5">
            <a:extLst>
              <a:ext uri="{FF2B5EF4-FFF2-40B4-BE49-F238E27FC236}">
                <a16:creationId xmlns:a16="http://schemas.microsoft.com/office/drawing/2014/main" id="{074186C2-0A42-D781-F7A9-69D8F07A66BF}"/>
              </a:ext>
            </a:extLst>
          </p:cNvPr>
          <p:cNvSpPr/>
          <p:nvPr/>
        </p:nvSpPr>
        <p:spPr>
          <a:xfrm>
            <a:off x="1842669" y="1395240"/>
            <a:ext cx="2035174" cy="567123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rgbClr val="E21A23"/>
                </a:solidFill>
                <a:latin typeface="Proxima Nova Medium" panose="02000506030000020004"/>
              </a:rPr>
              <a:t>1. Participa</a:t>
            </a:r>
            <a:endParaRPr lang="es-ES" dirty="0">
              <a:solidFill>
                <a:srgbClr val="E21A23"/>
              </a:solidFill>
              <a:latin typeface="Proxima Nova Medium" panose="02000506030000020004"/>
            </a:endParaRP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8260758B-08C4-A6E3-B986-14B4829CAAA7}"/>
              </a:ext>
            </a:extLst>
          </p:cNvPr>
          <p:cNvSpPr txBox="1"/>
          <p:nvPr/>
        </p:nvSpPr>
        <p:spPr>
          <a:xfrm>
            <a:off x="4267279" y="2237557"/>
            <a:ext cx="1811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Respeta los turnos de palabra y no interrumpas. </a:t>
            </a:r>
          </a:p>
        </p:txBody>
      </p:sp>
      <p:sp>
        <p:nvSpPr>
          <p:cNvPr id="18" name="CuadroTexto 4">
            <a:extLst>
              <a:ext uri="{FF2B5EF4-FFF2-40B4-BE49-F238E27FC236}">
                <a16:creationId xmlns:a16="http://schemas.microsoft.com/office/drawing/2014/main" id="{783A4D44-C28B-34E3-6DE3-A708B8F67547}"/>
              </a:ext>
            </a:extLst>
          </p:cNvPr>
          <p:cNvSpPr txBox="1"/>
          <p:nvPr/>
        </p:nvSpPr>
        <p:spPr>
          <a:xfrm>
            <a:off x="6256727" y="2126009"/>
            <a:ext cx="2458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Acepta que no todo el mundo piensa como tú; todas las opiniones merecen ser escuchadas si se expresan adecuadamente. </a:t>
            </a:r>
          </a:p>
        </p:txBody>
      </p:sp>
      <p:sp>
        <p:nvSpPr>
          <p:cNvPr id="5" name="Rectángulo: esquinas redondeadas 5">
            <a:extLst>
              <a:ext uri="{FF2B5EF4-FFF2-40B4-BE49-F238E27FC236}">
                <a16:creationId xmlns:a16="http://schemas.microsoft.com/office/drawing/2014/main" id="{E507B114-6560-45C8-49A9-39DBE4A9D05E}"/>
              </a:ext>
            </a:extLst>
          </p:cNvPr>
          <p:cNvSpPr/>
          <p:nvPr/>
        </p:nvSpPr>
        <p:spPr>
          <a:xfrm>
            <a:off x="4155410" y="1395241"/>
            <a:ext cx="2035174" cy="567122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rgbClr val="E21A23"/>
                </a:solidFill>
                <a:latin typeface="Proxima Nova Medium" panose="02000506030000020004"/>
              </a:rPr>
              <a:t>2. Escucha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D46FC97-6B6D-5A2B-E63F-2F00834BF8CD}"/>
              </a:ext>
            </a:extLst>
          </p:cNvPr>
          <p:cNvSpPr/>
          <p:nvPr/>
        </p:nvSpPr>
        <p:spPr>
          <a:xfrm>
            <a:off x="6468150" y="1373589"/>
            <a:ext cx="2035173" cy="567121"/>
          </a:xfrm>
          <a:prstGeom prst="roundRect">
            <a:avLst/>
          </a:prstGeom>
          <a:noFill/>
          <a:ln w="9525">
            <a:solidFill>
              <a:srgbClr val="E21A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rgbClr val="E21A23"/>
                </a:solidFill>
                <a:latin typeface="Proxima Nova Medium" panose="02000506030000020004"/>
              </a:rPr>
              <a:t>3. Respeta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DBDA57-0A96-B9DB-1812-80F7FBC3EA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66" y="3789447"/>
            <a:ext cx="1892894" cy="2830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5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5" grpId="0"/>
      <p:bldP spid="18" grpId="0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E OFFICE" val="M1HGeSOy"/>
  <p:tag name="ARTICULATE_SLIDE_THUMBNAIL_REFRESH" val="1"/>
  <p:tag name="ARTICULATE_SLIDE_COUNT" val="2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4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69DC63A4553A418906A18C0D3D74E3" ma:contentTypeVersion="18" ma:contentTypeDescription="Create a new document." ma:contentTypeScope="" ma:versionID="ae5daf3268c140ad8544d146b7bb5e72">
  <xsd:schema xmlns:xsd="http://www.w3.org/2001/XMLSchema" xmlns:xs="http://www.w3.org/2001/XMLSchema" xmlns:p="http://schemas.microsoft.com/office/2006/metadata/properties" xmlns:ns2="effbffe7-cb5a-47bc-b032-c654c741b7d3" xmlns:ns3="c086f5f7-6078-45dd-b7d3-5942f08186e9" targetNamespace="http://schemas.microsoft.com/office/2006/metadata/properties" ma:root="true" ma:fieldsID="ec6f0a6c6d8f797895286121783ef2fd" ns2:_="" ns3:_="">
    <xsd:import namespace="effbffe7-cb5a-47bc-b032-c654c741b7d3"/>
    <xsd:import namespace="c086f5f7-6078-45dd-b7d3-5942f08186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fbffe7-cb5a-47bc-b032-c654c741b7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b8617a1-beef-4e24-867f-51551f54cf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6f5f7-6078-45dd-b7d3-5942f08186e9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a497ff77-3ba0-4d71-a642-2f682707911b}" ma:internalName="TaxCatchAll" ma:showField="CatchAllData" ma:web="c086f5f7-6078-45dd-b7d3-5942f08186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86f5f7-6078-45dd-b7d3-5942f08186e9" xsi:nil="true"/>
    <lcf76f155ced4ddcb4097134ff3c332f xmlns="effbffe7-cb5a-47bc-b032-c654c741b7d3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DD281B-DB79-489A-BCE0-7B8E6EF022F2}">
  <ds:schemaRefs>
    <ds:schemaRef ds:uri="c086f5f7-6078-45dd-b7d3-5942f08186e9"/>
    <ds:schemaRef ds:uri="effbffe7-cb5a-47bc-b032-c654c741b7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22A9417-E116-4D69-8B77-BB1FA5D58806}">
  <ds:schemaRefs>
    <ds:schemaRef ds:uri="c086f5f7-6078-45dd-b7d3-5942f08186e9"/>
    <ds:schemaRef ds:uri="effbffe7-cb5a-47bc-b032-c654c741b7d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06B783B-E1BB-4C47-9FD9-2C31B90FD8C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919b1ef-c0c3-4735-8fca-0928ec39d8d5}" enabled="0" method="" siteId="{f919b1ef-c0c3-4735-8fca-0928ec39d8d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2963</TotalTime>
  <Words>1613</Words>
  <Application>Microsoft Office PowerPoint</Application>
  <PresentationFormat>Widescreen</PresentationFormat>
  <Paragraphs>227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Arial</vt:lpstr>
      <vt:lpstr>Cambria</vt:lpstr>
      <vt:lpstr>Proxima Nova</vt:lpstr>
      <vt:lpstr>Proxima Nova Extrabold</vt:lpstr>
      <vt:lpstr>Proxima Nova Medium</vt:lpstr>
      <vt:lpstr>Proxima Nova Semibold</vt:lpstr>
      <vt:lpstr>Wingdings</vt:lpstr>
      <vt:lpstr>Tema de Office</vt:lpstr>
      <vt:lpstr>Un viaje por las palabras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MunozGarcia, Elena</dc:creator>
  <cp:lastModifiedBy>Cristina Stefanova</cp:lastModifiedBy>
  <cp:revision>32</cp:revision>
  <dcterms:created xsi:type="dcterms:W3CDTF">2025-07-04T09:40:43Z</dcterms:created>
  <dcterms:modified xsi:type="dcterms:W3CDTF">2026-02-22T09:43:17Z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C7AEE66F-F6B1-43FE-82DD-EE015C50E044</vt:lpwstr>
  </property>
  <property fmtid="{D5CDD505-2E9C-101B-9397-08002B2CF9AE}" pid="3" name="ArticulatePath">
    <vt:lpwstr>https://mheducation-my.sharepoint.com/personal/elena_munozgarcia_mheducation_com/Documents/03_IA/01_CURSO IA PARA TODOS/Recursos graficos MK/Plantilla PPT/Plantilla PPT MHE</vt:lpwstr>
  </property>
  <property fmtid="{D5CDD505-2E9C-101B-9397-08002B2CF9AE}" pid="4" name="ContentTypeId">
    <vt:lpwstr>0x0101000C69DC63A4553A418906A18C0D3D74E3</vt:lpwstr>
  </property>
</Properties>
</file>