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1" r:id="rId6"/>
    <p:sldId id="303" r:id="rId7"/>
    <p:sldId id="275" r:id="rId8"/>
    <p:sldId id="282" r:id="rId9"/>
    <p:sldId id="294" r:id="rId10"/>
    <p:sldId id="305" r:id="rId11"/>
    <p:sldId id="301" r:id="rId12"/>
    <p:sldId id="311" r:id="rId13"/>
    <p:sldId id="323" r:id="rId14"/>
    <p:sldId id="273" r:id="rId15"/>
    <p:sldId id="284" r:id="rId16"/>
    <p:sldId id="325" r:id="rId17"/>
    <p:sldId id="271" r:id="rId18"/>
    <p:sldId id="326" r:id="rId19"/>
    <p:sldId id="306" r:id="rId20"/>
    <p:sldId id="327" r:id="rId21"/>
    <p:sldId id="328" r:id="rId22"/>
    <p:sldId id="329" r:id="rId23"/>
    <p:sldId id="268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A23"/>
    <a:srgbClr val="FF99FF"/>
    <a:srgbClr val="BAD7E2"/>
    <a:srgbClr val="E5E5E5"/>
    <a:srgbClr val="06235B"/>
    <a:srgbClr val="D0333A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5FFF5-278F-460A-9DF2-F6E8956713D0}" v="25" dt="2026-02-19T09:26:39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ozGarcia, Elena" userId="baf6b194-d2b8-4984-861d-88878e596d18" providerId="ADAL" clId="{0E6A8584-0455-4E49-B02C-8D45AB0DE6D4}"/>
    <pc:docChg chg="undo custSel modSld">
      <pc:chgData name="MunozGarcia, Elena" userId="baf6b194-d2b8-4984-861d-88878e596d18" providerId="ADAL" clId="{0E6A8584-0455-4E49-B02C-8D45AB0DE6D4}" dt="2026-02-19T09:26:39.208" v="101"/>
      <pc:docMkLst>
        <pc:docMk/>
      </pc:docMkLst>
      <pc:sldChg chg="modSp mod">
        <pc:chgData name="MunozGarcia, Elena" userId="baf6b194-d2b8-4984-861d-88878e596d18" providerId="ADAL" clId="{0E6A8584-0455-4E49-B02C-8D45AB0DE6D4}" dt="2026-02-17T08:42:08.937" v="32" actId="1076"/>
        <pc:sldMkLst>
          <pc:docMk/>
          <pc:sldMk cId="2217788274" sldId="273"/>
        </pc:sldMkLst>
        <pc:picChg chg="mod">
          <ac:chgData name="MunozGarcia, Elena" userId="baf6b194-d2b8-4984-861d-88878e596d18" providerId="ADAL" clId="{0E6A8584-0455-4E49-B02C-8D45AB0DE6D4}" dt="2026-02-17T08:42:08.937" v="32" actId="1076"/>
          <ac:picMkLst>
            <pc:docMk/>
            <pc:sldMk cId="2217788274" sldId="273"/>
            <ac:picMk id="6" creationId="{D2CAFEC3-38E1-0F60-6BD8-7532EE9CFCAB}"/>
          </ac:picMkLst>
        </pc:picChg>
      </pc:sldChg>
      <pc:sldChg chg="modSp mod modAnim">
        <pc:chgData name="MunozGarcia, Elena" userId="baf6b194-d2b8-4984-861d-88878e596d18" providerId="ADAL" clId="{0E6A8584-0455-4E49-B02C-8D45AB0DE6D4}" dt="2026-02-19T09:24:37.014" v="81"/>
        <pc:sldMkLst>
          <pc:docMk/>
          <pc:sldMk cId="3191560927" sldId="274"/>
        </pc:sldMkLst>
        <pc:spChg chg="mod">
          <ac:chgData name="MunozGarcia, Elena" userId="baf6b194-d2b8-4984-861d-88878e596d18" providerId="ADAL" clId="{0E6A8584-0455-4E49-B02C-8D45AB0DE6D4}" dt="2026-02-19T09:24:24.330" v="78" actId="1076"/>
          <ac:spMkLst>
            <pc:docMk/>
            <pc:sldMk cId="3191560927" sldId="274"/>
            <ac:spMk id="2" creationId="{D4E48EA2-5EA6-7BAF-1671-11BC0A5E125D}"/>
          </ac:spMkLst>
        </pc:spChg>
        <pc:spChg chg="mod">
          <ac:chgData name="MunozGarcia, Elena" userId="baf6b194-d2b8-4984-861d-88878e596d18" providerId="ADAL" clId="{0E6A8584-0455-4E49-B02C-8D45AB0DE6D4}" dt="2026-02-17T08:39:59.515" v="23" actId="20577"/>
          <ac:spMkLst>
            <pc:docMk/>
            <pc:sldMk cId="3191560927" sldId="274"/>
            <ac:spMk id="3" creationId="{EDC93707-4A0A-9253-17E5-6B34A4F96A8F}"/>
          </ac:spMkLst>
        </pc:spChg>
        <pc:spChg chg="mod">
          <ac:chgData name="MunozGarcia, Elena" userId="baf6b194-d2b8-4984-861d-88878e596d18" providerId="ADAL" clId="{0E6A8584-0455-4E49-B02C-8D45AB0DE6D4}" dt="2026-02-17T08:40:16.728" v="31" actId="20577"/>
          <ac:spMkLst>
            <pc:docMk/>
            <pc:sldMk cId="3191560927" sldId="274"/>
            <ac:spMk id="15" creationId="{7A8812B9-D9F2-D4BE-FDEC-A786207E2A09}"/>
          </ac:spMkLst>
        </pc:spChg>
        <pc:spChg chg="mod">
          <ac:chgData name="MunozGarcia, Elena" userId="baf6b194-d2b8-4984-861d-88878e596d18" providerId="ADAL" clId="{0E6A8584-0455-4E49-B02C-8D45AB0DE6D4}" dt="2026-02-19T09:23:19.665" v="72" actId="1076"/>
          <ac:spMkLst>
            <pc:docMk/>
            <pc:sldMk cId="3191560927" sldId="274"/>
            <ac:spMk id="43" creationId="{76B4767D-8CD9-9A7E-32D3-8AEBC89C1EB5}"/>
          </ac:spMkLst>
        </pc:spChg>
        <pc:grpChg chg="mod">
          <ac:chgData name="MunozGarcia, Elena" userId="baf6b194-d2b8-4984-861d-88878e596d18" providerId="ADAL" clId="{0E6A8584-0455-4E49-B02C-8D45AB0DE6D4}" dt="2026-02-19T09:24:24.330" v="78" actId="1076"/>
          <ac:grpSpMkLst>
            <pc:docMk/>
            <pc:sldMk cId="3191560927" sldId="274"/>
            <ac:grpSpMk id="20" creationId="{5B4E8CB7-33C8-7B59-DC9B-7023F7B595B1}"/>
          </ac:grpSpMkLst>
        </pc:grpChg>
        <pc:grpChg chg="mod">
          <ac:chgData name="MunozGarcia, Elena" userId="baf6b194-d2b8-4984-861d-88878e596d18" providerId="ADAL" clId="{0E6A8584-0455-4E49-B02C-8D45AB0DE6D4}" dt="2026-02-19T09:24:24.330" v="78" actId="1076"/>
          <ac:grpSpMkLst>
            <pc:docMk/>
            <pc:sldMk cId="3191560927" sldId="274"/>
            <ac:grpSpMk id="21" creationId="{8844EC6B-93D8-03AE-F20D-DB8F282575A7}"/>
          </ac:grpSpMkLst>
        </pc:grpChg>
        <pc:picChg chg="mod">
          <ac:chgData name="MunozGarcia, Elena" userId="baf6b194-d2b8-4984-861d-88878e596d18" providerId="ADAL" clId="{0E6A8584-0455-4E49-B02C-8D45AB0DE6D4}" dt="2026-02-19T09:24:24.330" v="78" actId="1076"/>
          <ac:picMkLst>
            <pc:docMk/>
            <pc:sldMk cId="3191560927" sldId="274"/>
            <ac:picMk id="19" creationId="{EF5531D6-7390-A836-BED3-602CA7B73C20}"/>
          </ac:picMkLst>
        </pc:picChg>
      </pc:sldChg>
      <pc:sldChg chg="modAnim">
        <pc:chgData name="MunozGarcia, Elena" userId="baf6b194-d2b8-4984-861d-88878e596d18" providerId="ADAL" clId="{0E6A8584-0455-4E49-B02C-8D45AB0DE6D4}" dt="2026-02-19T09:21:45.448" v="70"/>
        <pc:sldMkLst>
          <pc:docMk/>
          <pc:sldMk cId="1080167701" sldId="281"/>
        </pc:sldMkLst>
      </pc:sldChg>
      <pc:sldChg chg="modSp mod modAnim">
        <pc:chgData name="MunozGarcia, Elena" userId="baf6b194-d2b8-4984-861d-88878e596d18" providerId="ADAL" clId="{0E6A8584-0455-4E49-B02C-8D45AB0DE6D4}" dt="2026-02-19T09:25:35.804" v="90"/>
        <pc:sldMkLst>
          <pc:docMk/>
          <pc:sldMk cId="1895893097" sldId="282"/>
        </pc:sldMkLst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4" creationId="{679F8320-6B9C-68A5-B39F-EED8A6ABADFF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5" creationId="{02FE31BA-2ED6-CBA6-60C6-4415880EF73D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6" creationId="{D9D0BD0F-AFB4-F0CD-7DD2-648C97C8F35F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7" creationId="{97249D03-5445-3DE7-57EB-C7773545C295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1" creationId="{D10CAB94-7505-2F5D-4B5D-0D49587D51DE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4" creationId="{DAE05C72-314E-878E-4D9A-FF355EE372A6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5" creationId="{3DC031AA-DCE2-47D9-5543-AD59B95FEA58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9" creationId="{6CE600C2-8BE1-E931-A7AB-BAAF2F8948D1}"/>
          </ac:spMkLst>
        </pc:spChg>
      </pc:sldChg>
      <pc:sldChg chg="modSp mod">
        <pc:chgData name="MunozGarcia, Elena" userId="baf6b194-d2b8-4984-861d-88878e596d18" providerId="ADAL" clId="{0E6A8584-0455-4E49-B02C-8D45AB0DE6D4}" dt="2026-02-17T17:18:12.663" v="62" actId="1076"/>
        <pc:sldMkLst>
          <pc:docMk/>
          <pc:sldMk cId="2831920434" sldId="294"/>
        </pc:sldMkLst>
        <pc:spChg chg="mod">
          <ac:chgData name="MunozGarcia, Elena" userId="baf6b194-d2b8-4984-861d-88878e596d18" providerId="ADAL" clId="{0E6A8584-0455-4E49-B02C-8D45AB0DE6D4}" dt="2026-02-17T17:18:12.663" v="62" actId="1076"/>
          <ac:spMkLst>
            <pc:docMk/>
            <pc:sldMk cId="2831920434" sldId="294"/>
            <ac:spMk id="4" creationId="{B793CCFF-27BB-0BE1-1A98-508CD525E5AE}"/>
          </ac:spMkLst>
        </pc:spChg>
        <pc:spChg chg="mod">
          <ac:chgData name="MunozGarcia, Elena" userId="baf6b194-d2b8-4984-861d-88878e596d18" providerId="ADAL" clId="{0E6A8584-0455-4E49-B02C-8D45AB0DE6D4}" dt="2026-02-17T17:18:05.140" v="61" actId="1076"/>
          <ac:spMkLst>
            <pc:docMk/>
            <pc:sldMk cId="2831920434" sldId="294"/>
            <ac:spMk id="6" creationId="{B187DCD7-F3FB-95B0-0636-147972B6EE73}"/>
          </ac:spMkLst>
        </pc:spChg>
        <pc:spChg chg="mod">
          <ac:chgData name="MunozGarcia, Elena" userId="baf6b194-d2b8-4984-861d-88878e596d18" providerId="ADAL" clId="{0E6A8584-0455-4E49-B02C-8D45AB0DE6D4}" dt="2026-02-17T17:17:51.397" v="58" actId="14100"/>
          <ac:spMkLst>
            <pc:docMk/>
            <pc:sldMk cId="2831920434" sldId="294"/>
            <ac:spMk id="19" creationId="{0E272632-973A-98E8-AC1C-843F2E99E59E}"/>
          </ac:spMkLst>
        </pc:spChg>
      </pc:sldChg>
      <pc:sldChg chg="modSp mod">
        <pc:chgData name="MunozGarcia, Elena" userId="baf6b194-d2b8-4984-861d-88878e596d18" providerId="ADAL" clId="{0E6A8584-0455-4E49-B02C-8D45AB0DE6D4}" dt="2026-02-17T17:17:28.442" v="56" actId="2085"/>
        <pc:sldMkLst>
          <pc:docMk/>
          <pc:sldMk cId="618739026" sldId="301"/>
        </pc:sldMkLst>
        <pc:spChg chg="mod">
          <ac:chgData name="MunozGarcia, Elena" userId="baf6b194-d2b8-4984-861d-88878e596d18" providerId="ADAL" clId="{0E6A8584-0455-4E49-B02C-8D45AB0DE6D4}" dt="2026-02-17T17:17:28.442" v="56" actId="2085"/>
          <ac:spMkLst>
            <pc:docMk/>
            <pc:sldMk cId="618739026" sldId="301"/>
            <ac:spMk id="3" creationId="{23FB975E-B027-7825-2E7C-BE68B5D0A606}"/>
          </ac:spMkLst>
        </pc:spChg>
        <pc:spChg chg="mod">
          <ac:chgData name="MunozGarcia, Elena" userId="baf6b194-d2b8-4984-861d-88878e596d18" providerId="ADAL" clId="{0E6A8584-0455-4E49-B02C-8D45AB0DE6D4}" dt="2026-02-17T17:17:22.607" v="55" actId="2085"/>
          <ac:spMkLst>
            <pc:docMk/>
            <pc:sldMk cId="618739026" sldId="301"/>
            <ac:spMk id="18" creationId="{DDCCA73E-51D4-6822-6947-B29C91C9DA19}"/>
          </ac:spMkLst>
        </pc:spChg>
      </pc:sldChg>
      <pc:sldChg chg="modSp mod modAnim">
        <pc:chgData name="MunozGarcia, Elena" userId="baf6b194-d2b8-4984-861d-88878e596d18" providerId="ADAL" clId="{0E6A8584-0455-4E49-B02C-8D45AB0DE6D4}" dt="2026-02-19T09:26:39.208" v="101"/>
        <pc:sldMkLst>
          <pc:docMk/>
          <pc:sldMk cId="3971651902" sldId="303"/>
        </pc:sldMkLst>
        <pc:picChg chg="mod">
          <ac:chgData name="MunozGarcia, Elena" userId="baf6b194-d2b8-4984-861d-88878e596d18" providerId="ADAL" clId="{0E6A8584-0455-4E49-B02C-8D45AB0DE6D4}" dt="2026-02-17T17:20:29.458" v="63" actId="14100"/>
          <ac:picMkLst>
            <pc:docMk/>
            <pc:sldMk cId="3971651902" sldId="303"/>
            <ac:picMk id="10" creationId="{D5F7D549-7435-FA5E-B672-69AAA0E80AC9}"/>
          </ac:picMkLst>
        </pc:picChg>
      </pc:sldChg>
      <pc:sldChg chg="modSp mod">
        <pc:chgData name="MunozGarcia, Elena" userId="baf6b194-d2b8-4984-861d-88878e596d18" providerId="ADAL" clId="{0E6A8584-0455-4E49-B02C-8D45AB0DE6D4}" dt="2026-02-17T17:14:37.710" v="34" actId="1076"/>
        <pc:sldMkLst>
          <pc:docMk/>
          <pc:sldMk cId="482648959" sldId="305"/>
        </pc:sldMkLst>
        <pc:picChg chg="mod">
          <ac:chgData name="MunozGarcia, Elena" userId="baf6b194-d2b8-4984-861d-88878e596d18" providerId="ADAL" clId="{0E6A8584-0455-4E49-B02C-8D45AB0DE6D4}" dt="2026-02-17T17:14:37.710" v="34" actId="1076"/>
          <ac:picMkLst>
            <pc:docMk/>
            <pc:sldMk cId="482648959" sldId="305"/>
            <ac:picMk id="6" creationId="{4169AFAD-3A36-5290-41ED-A62453887766}"/>
          </ac:picMkLst>
        </pc:picChg>
      </pc:sldChg>
      <pc:sldChg chg="modSp mod">
        <pc:chgData name="MunozGarcia, Elena" userId="baf6b194-d2b8-4984-861d-88878e596d18" providerId="ADAL" clId="{0E6A8584-0455-4E49-B02C-8D45AB0DE6D4}" dt="2026-02-17T17:15:16.657" v="38" actId="1076"/>
        <pc:sldMkLst>
          <pc:docMk/>
          <pc:sldMk cId="3863107606" sldId="306"/>
        </pc:sldMkLst>
        <pc:spChg chg="mod">
          <ac:chgData name="MunozGarcia, Elena" userId="baf6b194-d2b8-4984-861d-88878e596d18" providerId="ADAL" clId="{0E6A8584-0455-4E49-B02C-8D45AB0DE6D4}" dt="2026-02-17T17:15:13.079" v="37" actId="14100"/>
          <ac:spMkLst>
            <pc:docMk/>
            <pc:sldMk cId="3863107606" sldId="306"/>
            <ac:spMk id="2" creationId="{4EC905E6-D51D-EEE5-8E6C-0078FD5F824A}"/>
          </ac:spMkLst>
        </pc:spChg>
        <pc:spChg chg="mod">
          <ac:chgData name="MunozGarcia, Elena" userId="baf6b194-d2b8-4984-861d-88878e596d18" providerId="ADAL" clId="{0E6A8584-0455-4E49-B02C-8D45AB0DE6D4}" dt="2026-02-17T17:15:16.657" v="38" actId="1076"/>
          <ac:spMkLst>
            <pc:docMk/>
            <pc:sldMk cId="3863107606" sldId="306"/>
            <ac:spMk id="4" creationId="{A60BCF1F-5FBA-32FF-F23D-B7A022C2CDE4}"/>
          </ac:spMkLst>
        </pc:spChg>
      </pc:sldChg>
      <pc:sldChg chg="modSp mod modAnim">
        <pc:chgData name="MunozGarcia, Elena" userId="baf6b194-d2b8-4984-861d-88878e596d18" providerId="ADAL" clId="{0E6A8584-0455-4E49-B02C-8D45AB0DE6D4}" dt="2026-02-19T09:26:14.190" v="97"/>
        <pc:sldMkLst>
          <pc:docMk/>
          <pc:sldMk cId="38460571" sldId="311"/>
        </pc:sldMkLst>
        <pc:spChg chg="mod">
          <ac:chgData name="MunozGarcia, Elena" userId="baf6b194-d2b8-4984-861d-88878e596d18" providerId="ADAL" clId="{0E6A8584-0455-4E49-B02C-8D45AB0DE6D4}" dt="2026-02-19T09:25:54.426" v="92" actId="1076"/>
          <ac:spMkLst>
            <pc:docMk/>
            <pc:sldMk cId="38460571" sldId="311"/>
            <ac:spMk id="2" creationId="{05C88253-62A1-4FE2-3742-F103572758EF}"/>
          </ac:spMkLst>
        </pc:spChg>
        <pc:grpChg chg="mod">
          <ac:chgData name="MunozGarcia, Elena" userId="baf6b194-d2b8-4984-861d-88878e596d18" providerId="ADAL" clId="{0E6A8584-0455-4E49-B02C-8D45AB0DE6D4}" dt="2026-02-19T09:25:54.426" v="92" actId="1076"/>
          <ac:grpSpMkLst>
            <pc:docMk/>
            <pc:sldMk cId="38460571" sldId="311"/>
            <ac:grpSpMk id="20" creationId="{BF6E2DA4-EEBF-763C-C8A0-FAE2CA4F9351}"/>
          </ac:grpSpMkLst>
        </pc:grpChg>
        <pc:grpChg chg="mod">
          <ac:chgData name="MunozGarcia, Elena" userId="baf6b194-d2b8-4984-861d-88878e596d18" providerId="ADAL" clId="{0E6A8584-0455-4E49-B02C-8D45AB0DE6D4}" dt="2026-02-19T09:25:54.426" v="92" actId="1076"/>
          <ac:grpSpMkLst>
            <pc:docMk/>
            <pc:sldMk cId="38460571" sldId="311"/>
            <ac:grpSpMk id="21" creationId="{991329BF-2A1D-BB2E-AD51-B63623C755D6}"/>
          </ac:grpSpMkLst>
        </pc:grpChg>
      </pc:sldChg>
      <pc:sldChg chg="modSp mod">
        <pc:chgData name="MunozGarcia, Elena" userId="baf6b194-d2b8-4984-861d-88878e596d18" providerId="ADAL" clId="{0E6A8584-0455-4E49-B02C-8D45AB0DE6D4}" dt="2026-02-17T17:15:41.726" v="41" actId="14100"/>
        <pc:sldMkLst>
          <pc:docMk/>
          <pc:sldMk cId="2489405079" sldId="312"/>
        </pc:sldMkLst>
        <pc:spChg chg="mod">
          <ac:chgData name="MunozGarcia, Elena" userId="baf6b194-d2b8-4984-861d-88878e596d18" providerId="ADAL" clId="{0E6A8584-0455-4E49-B02C-8D45AB0DE6D4}" dt="2026-02-17T17:15:41.726" v="41" actId="14100"/>
          <ac:spMkLst>
            <pc:docMk/>
            <pc:sldMk cId="2489405079" sldId="312"/>
            <ac:spMk id="35" creationId="{B93D0410-712B-1995-68E2-38FD41B6E260}"/>
          </ac:spMkLst>
        </pc:spChg>
      </pc:sldChg>
      <pc:sldChg chg="modSp mod">
        <pc:chgData name="MunozGarcia, Elena" userId="baf6b194-d2b8-4984-861d-88878e596d18" providerId="ADAL" clId="{0E6A8584-0455-4E49-B02C-8D45AB0DE6D4}" dt="2026-02-17T17:20:52.244" v="64" actId="1076"/>
        <pc:sldMkLst>
          <pc:docMk/>
          <pc:sldMk cId="2650134622" sldId="313"/>
        </pc:sldMkLst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4" creationId="{A59AA438-0105-6754-6AFA-3E740BCF0A3B}"/>
          </ac:spMkLst>
        </pc:spChg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6" creationId="{5184A240-6A19-E4E7-B6CA-4BEC7265190D}"/>
          </ac:spMkLst>
        </pc:spChg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8" creationId="{874CE272-2D3D-B43E-5DB7-A09776154815}"/>
          </ac:spMkLst>
        </pc:spChg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15" creationId="{4430F325-9E13-2762-5EC7-FCD2CAD4AB66}"/>
          </ac:spMkLst>
        </pc:spChg>
      </pc:sldChg>
    </pc:docChg>
  </pc:docChgLst>
  <pc:docChgLst>
    <pc:chgData name="cristinasg322@gmail.com" userId="S::urn:spo:guest#cristinasg322@gmail.com::" providerId="AD" clId="Web-{F4BE80C4-0DD1-FCA7-870D-5A669217754C}"/>
    <pc:docChg chg="modSld">
      <pc:chgData name="cristinasg322@gmail.com" userId="S::urn:spo:guest#cristinasg322@gmail.com::" providerId="AD" clId="Web-{F4BE80C4-0DD1-FCA7-870D-5A669217754C}" dt="2026-02-17T08:50:29.643" v="1" actId="20577"/>
      <pc:docMkLst>
        <pc:docMk/>
      </pc:docMkLst>
      <pc:sldChg chg="modSp">
        <pc:chgData name="cristinasg322@gmail.com" userId="S::urn:spo:guest#cristinasg322@gmail.com::" providerId="AD" clId="Web-{F4BE80C4-0DD1-FCA7-870D-5A669217754C}" dt="2026-02-17T08:50:29.643" v="1" actId="20577"/>
        <pc:sldMkLst>
          <pc:docMk/>
          <pc:sldMk cId="2791928627" sldId="309"/>
        </pc:sldMkLst>
        <pc:spChg chg="mod">
          <ac:chgData name="cristinasg322@gmail.com" userId="S::urn:spo:guest#cristinasg322@gmail.com::" providerId="AD" clId="Web-{F4BE80C4-0DD1-FCA7-870D-5A669217754C}" dt="2026-02-17T08:50:29.643" v="1" actId="20577"/>
          <ac:spMkLst>
            <pc:docMk/>
            <pc:sldMk cId="2791928627" sldId="309"/>
            <ac:spMk id="5" creationId="{859FA8DD-46A6-60BE-CD31-E8BFECD5D3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E96EC-7D3A-45A7-9E74-3B164BCD1E8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0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/>
              <a:t>Título presentación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 presentación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74"/>
            <a:ext cx="9144000" cy="1144513"/>
          </a:xfrm>
        </p:spPr>
        <p:txBody>
          <a:bodyPr/>
          <a:lstStyle/>
          <a:p>
            <a:pPr algn="l"/>
            <a:r>
              <a:rPr lang="es-ES" sz="5400" dirty="0"/>
              <a:t>Con la mente abierta</a:t>
            </a:r>
            <a:endParaRPr lang="en-US" sz="5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88"/>
            <a:ext cx="6400801" cy="1655762"/>
          </a:xfrm>
        </p:spPr>
        <p:txBody>
          <a:bodyPr/>
          <a:lstStyle/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Lengua Castellana y </a:t>
            </a:r>
            <a:r>
              <a:rPr lang="en-US" sz="3000" dirty="0" err="1">
                <a:latin typeface="Proxima Nova Semibold" panose="02000506030000020004" pitchFamily="50" charset="0"/>
              </a:rPr>
              <a:t>Literatura</a:t>
            </a:r>
            <a:br>
              <a:rPr lang="en-US" sz="3000" dirty="0">
                <a:latin typeface="Proxima Nova Semibold" panose="02000506030000020004" pitchFamily="50" charset="0"/>
              </a:rPr>
            </a:br>
            <a:r>
              <a:rPr lang="en-US" sz="3000" dirty="0">
                <a:latin typeface="Proxima Nova Semibold" panose="02000506030000020004" pitchFamily="50" charset="0"/>
              </a:rPr>
              <a:t>3 ESO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1611249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Unidad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86A5D-DD7A-54BC-D7A3-F7FE73A10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5" t="7600"/>
          <a:stretch>
            <a:fillRect/>
          </a:stretch>
        </p:blipFill>
        <p:spPr>
          <a:xfrm>
            <a:off x="7123176" y="1005840"/>
            <a:ext cx="6193971" cy="6336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591C-AC86-FC6C-F397-91BBC386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E20EB76-7C5F-1426-41F0-44142BE3FCC1}"/>
              </a:ext>
            </a:extLst>
          </p:cNvPr>
          <p:cNvGrpSpPr/>
          <p:nvPr/>
        </p:nvGrpSpPr>
        <p:grpSpPr>
          <a:xfrm>
            <a:off x="9795213" y="1122037"/>
            <a:ext cx="1602130" cy="5147393"/>
            <a:chOff x="9424752" y="860426"/>
            <a:chExt cx="1602130" cy="5147393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28C6498-02A0-5BF5-178A-CD0C47F386A1}"/>
                </a:ext>
              </a:extLst>
            </p:cNvPr>
            <p:cNvSpPr txBox="1"/>
            <p:nvPr/>
          </p:nvSpPr>
          <p:spPr>
            <a:xfrm>
              <a:off x="9424752" y="1975946"/>
              <a:ext cx="1602130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Nivel sintáctico</a:t>
              </a:r>
            </a:p>
            <a:p>
              <a:endParaRPr lang="es-ES" sz="1600" b="1" dirty="0">
                <a:solidFill>
                  <a:schemeClr val="bg1"/>
                </a:solidFill>
              </a:endParaRPr>
            </a:p>
            <a:p>
              <a:pPr fontAlgn="base"/>
              <a:r>
                <a:rPr lang="es-ES" sz="1600" dirty="0">
                  <a:solidFill>
                    <a:schemeClr val="bg1"/>
                  </a:solidFill>
                </a:rPr>
                <a:t>Palabras o grupos de palabras que cumplen una función unitaria en la oración. </a:t>
              </a:r>
            </a:p>
            <a:p>
              <a:pPr fontAlgn="base"/>
              <a:endParaRPr lang="es-ES" sz="1600" dirty="0">
                <a:solidFill>
                  <a:schemeClr val="bg1"/>
                </a:solidFill>
              </a:endParaRPr>
            </a:p>
            <a:p>
              <a:pPr fontAlgn="base"/>
              <a:r>
                <a:rPr lang="es-ES" sz="1600" dirty="0">
                  <a:solidFill>
                    <a:schemeClr val="bg1"/>
                  </a:solidFill>
                </a:rPr>
                <a:t>Se forman alrededor de un </a:t>
              </a:r>
              <a:r>
                <a:rPr lang="es-ES" sz="1600" b="1" dirty="0">
                  <a:solidFill>
                    <a:schemeClr val="bg1"/>
                  </a:solidFill>
                </a:rPr>
                <a:t>núcleo</a:t>
              </a:r>
              <a:r>
                <a:rPr lang="es-ES" sz="1600" dirty="0">
                  <a:solidFill>
                    <a:schemeClr val="bg1"/>
                  </a:solidFill>
                </a:rPr>
                <a:t>, que da nombre al sintagma. </a:t>
              </a:r>
            </a:p>
            <a:p>
              <a:endParaRPr lang="es-E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Gráfico 26" descr="Bombilla y lápiz contorno">
              <a:extLst>
                <a:ext uri="{FF2B5EF4-FFF2-40B4-BE49-F238E27FC236}">
                  <a16:creationId xmlns:a16="http://schemas.microsoft.com/office/drawing/2014/main" id="{5E9835A7-9856-E02E-566E-3453D9B2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424752" y="860426"/>
              <a:ext cx="914400" cy="9144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FAF3AE-3767-7892-F134-2850301028C4}"/>
              </a:ext>
            </a:extLst>
          </p:cNvPr>
          <p:cNvSpPr txBox="1"/>
          <p:nvPr/>
        </p:nvSpPr>
        <p:spPr>
          <a:xfrm>
            <a:off x="3567302" y="1209905"/>
            <a:ext cx="3975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solidFill>
                  <a:srgbClr val="000000"/>
                </a:solidFill>
                <a:effectLst/>
                <a:latin typeface="+mj-lt"/>
              </a:rPr>
              <a:t>Tipos</a:t>
            </a:r>
            <a:r>
              <a:rPr lang="en-US" b="1" i="0" dirty="0">
                <a:solidFill>
                  <a:srgbClr val="000000"/>
                </a:solidFill>
                <a:effectLst/>
                <a:latin typeface="+mj-lt"/>
              </a:rPr>
              <a:t> de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+mj-lt"/>
              </a:rPr>
              <a:t>sintagmas</a:t>
            </a:r>
            <a:endParaRPr lang="en-US" dirty="0">
              <a:latin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CFDFCB-7D7D-ECB2-E153-90A3BF1C0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348093"/>
              </p:ext>
            </p:extLst>
          </p:nvPr>
        </p:nvGraphicFramePr>
        <p:xfrm>
          <a:off x="1965959" y="1932340"/>
          <a:ext cx="7178041" cy="223467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869805">
                  <a:extLst>
                    <a:ext uri="{9D8B030D-6E8A-4147-A177-3AD203B41FA5}">
                      <a16:colId xmlns:a16="http://schemas.microsoft.com/office/drawing/2014/main" val="3744906355"/>
                    </a:ext>
                  </a:extLst>
                </a:gridCol>
                <a:gridCol w="2537604">
                  <a:extLst>
                    <a:ext uri="{9D8B030D-6E8A-4147-A177-3AD203B41FA5}">
                      <a16:colId xmlns:a16="http://schemas.microsoft.com/office/drawing/2014/main" val="2438068845"/>
                    </a:ext>
                  </a:extLst>
                </a:gridCol>
                <a:gridCol w="2770632">
                  <a:extLst>
                    <a:ext uri="{9D8B030D-6E8A-4147-A177-3AD203B41FA5}">
                      <a16:colId xmlns:a16="http://schemas.microsoft.com/office/drawing/2014/main" val="1152002158"/>
                    </a:ext>
                  </a:extLst>
                </a:gridCol>
              </a:tblGrid>
              <a:tr h="33036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Tipo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Núcleo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Ejemplos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945095"/>
                  </a:ext>
                </a:extLst>
              </a:tr>
              <a:tr h="472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Nominal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Sustantivo, pronombre, palabra sustantivada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los mejores amigos, ella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108993"/>
                  </a:ext>
                </a:extLst>
              </a:tr>
              <a:tr h="3955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Adjetival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Adjetivo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rojo, bastante inteligente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016168"/>
                  </a:ext>
                </a:extLst>
              </a:tr>
              <a:tr h="25971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Adverbial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Adverbio, locución adverbial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muy bien, allí, demasiado tarde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694332"/>
                  </a:ext>
                </a:extLst>
              </a:tr>
              <a:tr h="25971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Preposicional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Preposición (como núcleo), + término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ante el altar, con lentejuelas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946437"/>
                  </a:ext>
                </a:extLst>
              </a:tr>
              <a:tr h="25971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effectLst/>
                          <a:latin typeface="+mj-lt"/>
                        </a:rPr>
                        <a:t>Verbal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effectLst/>
                          <a:latin typeface="+mj-lt"/>
                        </a:rPr>
                        <a:t>Verbo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Iluminaron</a:t>
                      </a: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la plaza, </a:t>
                      </a:r>
                      <a:r>
                        <a:rPr lang="en-US" sz="1400" b="0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escúchanos</a:t>
                      </a: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505936"/>
                  </a:ext>
                </a:extLst>
              </a:tr>
            </a:tbl>
          </a:graphicData>
        </a:graphic>
      </p:graphicFrame>
      <p:sp>
        <p:nvSpPr>
          <p:cNvPr id="8" name="CuadroTexto 4">
            <a:extLst>
              <a:ext uri="{FF2B5EF4-FFF2-40B4-BE49-F238E27FC236}">
                <a16:creationId xmlns:a16="http://schemas.microsoft.com/office/drawing/2014/main" id="{5F43591C-B79A-86D6-6CCE-EBFA132EA653}"/>
              </a:ext>
            </a:extLst>
          </p:cNvPr>
          <p:cNvSpPr txBox="1"/>
          <p:nvPr/>
        </p:nvSpPr>
        <p:spPr>
          <a:xfrm>
            <a:off x="1668376" y="5259627"/>
            <a:ext cx="2209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Unidad mínima de comunicación con sentido completo e independencia fónica y sintáctica.</a:t>
            </a:r>
          </a:p>
        </p:txBody>
      </p:sp>
      <p:sp>
        <p:nvSpPr>
          <p:cNvPr id="11" name="Rectángulo: esquinas redondeadas 5">
            <a:extLst>
              <a:ext uri="{FF2B5EF4-FFF2-40B4-BE49-F238E27FC236}">
                <a16:creationId xmlns:a16="http://schemas.microsoft.com/office/drawing/2014/main" id="{074186C2-0A42-D781-F7A9-69D8F07A66BF}"/>
              </a:ext>
            </a:extLst>
          </p:cNvPr>
          <p:cNvSpPr/>
          <p:nvPr/>
        </p:nvSpPr>
        <p:spPr>
          <a:xfrm>
            <a:off x="1965959" y="4893826"/>
            <a:ext cx="1692026" cy="367992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E21A23"/>
                </a:solidFill>
                <a:latin typeface="Proxima Nova Medium" panose="02000506030000020004"/>
              </a:rPr>
              <a:t>Enunciado</a:t>
            </a:r>
            <a:endParaRPr lang="es-ES" sz="1200" dirty="0">
              <a:solidFill>
                <a:srgbClr val="E21A23"/>
              </a:solidFill>
              <a:latin typeface="Proxima Nova Medium" panose="020005060300000200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EAD568-EAE7-2C5C-7E16-A18B8F94D1F6}"/>
              </a:ext>
            </a:extLst>
          </p:cNvPr>
          <p:cNvSpPr txBox="1"/>
          <p:nvPr/>
        </p:nvSpPr>
        <p:spPr>
          <a:xfrm>
            <a:off x="4040725" y="4433054"/>
            <a:ext cx="3028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r>
              <a:rPr lang="en-US" dirty="0" err="1"/>
              <a:t>Enunciados</a:t>
            </a:r>
            <a:r>
              <a:rPr lang="en-US" dirty="0"/>
              <a:t> y </a:t>
            </a:r>
            <a:r>
              <a:rPr lang="en-US" dirty="0" err="1"/>
              <a:t>oraciones</a:t>
            </a:r>
            <a:r>
              <a:rPr lang="en-US" dirty="0"/>
              <a:t> </a:t>
            </a: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8260758B-08C4-A6E3-B986-14B4829CAAA7}"/>
              </a:ext>
            </a:extLst>
          </p:cNvPr>
          <p:cNvSpPr txBox="1"/>
          <p:nvPr/>
        </p:nvSpPr>
        <p:spPr>
          <a:xfrm>
            <a:off x="4231210" y="5259627"/>
            <a:ext cx="1811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Posee al menos un verbo.</a:t>
            </a:r>
          </a:p>
        </p:txBody>
      </p:sp>
      <p:sp>
        <p:nvSpPr>
          <p:cNvPr id="17" name="Rectángulo: esquinas redondeadas 5">
            <a:extLst>
              <a:ext uri="{FF2B5EF4-FFF2-40B4-BE49-F238E27FC236}">
                <a16:creationId xmlns:a16="http://schemas.microsoft.com/office/drawing/2014/main" id="{C03D299F-3492-8E4D-FB7C-BE9314B504A1}"/>
              </a:ext>
            </a:extLst>
          </p:cNvPr>
          <p:cNvSpPr/>
          <p:nvPr/>
        </p:nvSpPr>
        <p:spPr>
          <a:xfrm>
            <a:off x="4011352" y="4893826"/>
            <a:ext cx="2209467" cy="367992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E21A23"/>
                </a:solidFill>
                <a:latin typeface="Proxima Nova Medium" panose="02000506030000020004"/>
              </a:rPr>
              <a:t>Enunciado oracional</a:t>
            </a:r>
            <a:endParaRPr lang="es-ES" sz="1200" dirty="0">
              <a:solidFill>
                <a:srgbClr val="E21A23"/>
              </a:solidFill>
              <a:latin typeface="Proxima Nova Medium" panose="02000506030000020004"/>
            </a:endParaRPr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783A4D44-C28B-34E3-6DE3-A708B8F67547}"/>
              </a:ext>
            </a:extLst>
          </p:cNvPr>
          <p:cNvSpPr txBox="1"/>
          <p:nvPr/>
        </p:nvSpPr>
        <p:spPr>
          <a:xfrm>
            <a:off x="7162003" y="5259627"/>
            <a:ext cx="169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Carece de verbo.</a:t>
            </a:r>
          </a:p>
        </p:txBody>
      </p:sp>
      <p:sp>
        <p:nvSpPr>
          <p:cNvPr id="20" name="Rectángulo: esquinas redondeadas 5">
            <a:extLst>
              <a:ext uri="{FF2B5EF4-FFF2-40B4-BE49-F238E27FC236}">
                <a16:creationId xmlns:a16="http://schemas.microsoft.com/office/drawing/2014/main" id="{FD6134CF-7563-A504-E290-E536537F5FA2}"/>
              </a:ext>
            </a:extLst>
          </p:cNvPr>
          <p:cNvSpPr/>
          <p:nvPr/>
        </p:nvSpPr>
        <p:spPr>
          <a:xfrm>
            <a:off x="6574187" y="4893826"/>
            <a:ext cx="2638310" cy="367992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E21A23"/>
                </a:solidFill>
                <a:latin typeface="Proxima Nova Medium" panose="02000506030000020004"/>
              </a:rPr>
              <a:t>Enunciado no oracional</a:t>
            </a:r>
            <a:endParaRPr lang="es-ES" sz="1200" dirty="0">
              <a:solidFill>
                <a:srgbClr val="E21A23"/>
              </a:solidFill>
              <a:latin typeface="Proxima Nova Medium" panose="020005060300000200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5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14" grpId="0"/>
      <p:bldP spid="15" grpId="0"/>
      <p:bldP spid="17" grpId="0" animBg="1"/>
      <p:bldP spid="1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Modalidades del enunciado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DB321-EBA4-4CB8-0BE7-D098F8C5C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t="5466" r="13704"/>
          <a:stretch>
            <a:fillRect/>
          </a:stretch>
        </p:blipFill>
        <p:spPr>
          <a:xfrm>
            <a:off x="7574280" y="374904"/>
            <a:ext cx="4617720" cy="6483096"/>
          </a:xfrm>
          <a:prstGeom prst="rect">
            <a:avLst/>
          </a:prstGeom>
        </p:spPr>
      </p:pic>
      <p:sp>
        <p:nvSpPr>
          <p:cNvPr id="10" name="CuadroTexto 18">
            <a:extLst>
              <a:ext uri="{FF2B5EF4-FFF2-40B4-BE49-F238E27FC236}">
                <a16:creationId xmlns:a16="http://schemas.microsoft.com/office/drawing/2014/main" id="{5C26C98D-7C0B-2F9E-558E-EF5FDD9B3CEF}"/>
              </a:ext>
            </a:extLst>
          </p:cNvPr>
          <p:cNvSpPr txBox="1"/>
          <p:nvPr/>
        </p:nvSpPr>
        <p:spPr>
          <a:xfrm>
            <a:off x="4989771" y="3697903"/>
            <a:ext cx="221245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Actitud o intención del hablante al comunicarse.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005A-0FF0-33D4-C4CC-9E152E16B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7EBADE-82CD-D95D-F0C7-8F06750CE7B8}"/>
              </a:ext>
            </a:extLst>
          </p:cNvPr>
          <p:cNvSpPr txBox="1"/>
          <p:nvPr/>
        </p:nvSpPr>
        <p:spPr>
          <a:xfrm>
            <a:off x="2684634" y="730917"/>
            <a:ext cx="5142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Tipos de modalidades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BA1071-265C-FC97-E1F6-B767FA97742E}"/>
              </a:ext>
            </a:extLst>
          </p:cNvPr>
          <p:cNvGrpSpPr/>
          <p:nvPr/>
        </p:nvGrpSpPr>
        <p:grpSpPr>
          <a:xfrm>
            <a:off x="92388" y="1576969"/>
            <a:ext cx="3830388" cy="1998335"/>
            <a:chOff x="398314" y="2061194"/>
            <a:chExt cx="4091977" cy="2154190"/>
          </a:xfrm>
        </p:grpSpPr>
        <p:sp>
          <p:nvSpPr>
            <p:cNvPr id="43" name="Rectángulo: una sola esquina redondeada 42">
              <a:extLst>
                <a:ext uri="{FF2B5EF4-FFF2-40B4-BE49-F238E27FC236}">
                  <a16:creationId xmlns:a16="http://schemas.microsoft.com/office/drawing/2014/main" id="{07AFD954-88AC-EEC0-9E60-71BF47F7DAF8}"/>
                </a:ext>
              </a:extLst>
            </p:cNvPr>
            <p:cNvSpPr/>
            <p:nvPr/>
          </p:nvSpPr>
          <p:spPr>
            <a:xfrm>
              <a:off x="429768" y="2061194"/>
              <a:ext cx="4060523" cy="215419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b="1" dirty="0">
                  <a:solidFill>
                    <a:schemeClr val="tx1"/>
                  </a:solidFill>
                </a:rPr>
                <a:t>ENUNCIATIVA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A8039704-C368-38BF-E236-3DB7061E2D78}"/>
                </a:ext>
              </a:extLst>
            </p:cNvPr>
            <p:cNvSpPr txBox="1"/>
            <p:nvPr/>
          </p:nvSpPr>
          <p:spPr>
            <a:xfrm>
              <a:off x="398314" y="2399502"/>
              <a:ext cx="402906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Expresa hechos como reales, sin opiniones ni sentimientos. </a:t>
              </a:r>
            </a:p>
            <a:p>
              <a:endParaRPr lang="es-E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/>
                <a:t>Afirmativa: </a:t>
              </a:r>
              <a:r>
                <a:rPr lang="es-ES" sz="1400" i="1" dirty="0"/>
                <a:t>"Ya se ha graduado."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400" dirty="0"/>
                <a:t>Negativa: </a:t>
              </a:r>
              <a:r>
                <a:rPr lang="es-ES" sz="1400" i="1" dirty="0"/>
                <a:t>"Nunca me has invitado a la ópera."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4FC431-E33A-8E14-4147-7F2EFA87E80F}"/>
              </a:ext>
            </a:extLst>
          </p:cNvPr>
          <p:cNvGrpSpPr/>
          <p:nvPr/>
        </p:nvGrpSpPr>
        <p:grpSpPr>
          <a:xfrm>
            <a:off x="4105657" y="1613297"/>
            <a:ext cx="4060523" cy="1962007"/>
            <a:chOff x="4265713" y="2061194"/>
            <a:chExt cx="4060523" cy="2154190"/>
          </a:xfrm>
        </p:grpSpPr>
        <p:sp>
          <p:nvSpPr>
            <p:cNvPr id="4" name="Rectángulo: una sola esquina redondeada 42">
              <a:extLst>
                <a:ext uri="{FF2B5EF4-FFF2-40B4-BE49-F238E27FC236}">
                  <a16:creationId xmlns:a16="http://schemas.microsoft.com/office/drawing/2014/main" id="{4217C3F7-DA8F-9E3F-4B3E-B341CB59F235}"/>
                </a:ext>
              </a:extLst>
            </p:cNvPr>
            <p:cNvSpPr/>
            <p:nvPr/>
          </p:nvSpPr>
          <p:spPr>
            <a:xfrm>
              <a:off x="4265713" y="2061194"/>
              <a:ext cx="4060523" cy="215419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b="1" dirty="0">
                  <a:solidFill>
                    <a:schemeClr val="tx1"/>
                  </a:solidFill>
                </a:rPr>
                <a:t>EXCLAMATIVA</a:t>
              </a:r>
              <a:endParaRPr lang="es-E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CuadroTexto 2">
              <a:extLst>
                <a:ext uri="{FF2B5EF4-FFF2-40B4-BE49-F238E27FC236}">
                  <a16:creationId xmlns:a16="http://schemas.microsoft.com/office/drawing/2014/main" id="{3AC6B6A1-04BF-D4AD-BEBB-E7578B4C9FD7}"/>
                </a:ext>
              </a:extLst>
            </p:cNvPr>
            <p:cNvSpPr txBox="1"/>
            <p:nvPr/>
          </p:nvSpPr>
          <p:spPr>
            <a:xfrm>
              <a:off x="4265714" y="2494190"/>
              <a:ext cx="3102864" cy="128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s-ES" dirty="0"/>
                <a:t>Expresa énfasis, emoción o </a:t>
              </a:r>
            </a:p>
            <a:p>
              <a:r>
                <a:rPr lang="es-ES" dirty="0"/>
                <a:t>sorpresa (entonación intensa, interjecciones). </a:t>
              </a:r>
            </a:p>
            <a:p>
              <a:endParaRPr lang="es-ES" dirty="0"/>
            </a:p>
            <a:p>
              <a:r>
                <a:rPr lang="es-ES" i="1" dirty="0"/>
                <a:t>"¡Cuántos pájaros hay en el cielo!"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C8431A-3EA5-0253-CB45-2EDBA6EF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545" y="2394847"/>
              <a:ext cx="1213691" cy="18205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B4AD97-D4E0-2BDC-6756-DDA3418940FB}"/>
              </a:ext>
            </a:extLst>
          </p:cNvPr>
          <p:cNvGrpSpPr/>
          <p:nvPr/>
        </p:nvGrpSpPr>
        <p:grpSpPr>
          <a:xfrm>
            <a:off x="4105656" y="3620053"/>
            <a:ext cx="4060523" cy="1560808"/>
            <a:chOff x="398314" y="2061194"/>
            <a:chExt cx="4091977" cy="2154190"/>
          </a:xfrm>
        </p:grpSpPr>
        <p:sp>
          <p:nvSpPr>
            <p:cNvPr id="18" name="Rectángulo: una sola esquina redondeada 42">
              <a:extLst>
                <a:ext uri="{FF2B5EF4-FFF2-40B4-BE49-F238E27FC236}">
                  <a16:creationId xmlns:a16="http://schemas.microsoft.com/office/drawing/2014/main" id="{6025AAB9-C260-CE7F-7988-D6276DD55093}"/>
                </a:ext>
              </a:extLst>
            </p:cNvPr>
            <p:cNvSpPr/>
            <p:nvPr/>
          </p:nvSpPr>
          <p:spPr>
            <a:xfrm>
              <a:off x="429768" y="2061194"/>
              <a:ext cx="4060523" cy="215419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b="1" dirty="0">
                  <a:solidFill>
                    <a:schemeClr val="tx1"/>
                  </a:solidFill>
                </a:rPr>
                <a:t>EXHORTATIVA</a:t>
              </a:r>
            </a:p>
          </p:txBody>
        </p:sp>
        <p:sp>
          <p:nvSpPr>
            <p:cNvPr id="19" name="CuadroTexto 2">
              <a:extLst>
                <a:ext uri="{FF2B5EF4-FFF2-40B4-BE49-F238E27FC236}">
                  <a16:creationId xmlns:a16="http://schemas.microsoft.com/office/drawing/2014/main" id="{44734322-397E-5D30-33B8-85A0FA4D8140}"/>
                </a:ext>
              </a:extLst>
            </p:cNvPr>
            <p:cNvSpPr txBox="1"/>
            <p:nvPr/>
          </p:nvSpPr>
          <p:spPr>
            <a:xfrm>
              <a:off x="398314" y="2399502"/>
              <a:ext cx="40290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Formula órdenes, ruegos o prohibiciones (imperativo, perífrasis de obligación, "que + subjuntivo", infinitivo). </a:t>
              </a:r>
            </a:p>
            <a:p>
              <a:endParaRPr lang="es-ES" sz="1400" dirty="0"/>
            </a:p>
            <a:p>
              <a:r>
                <a:rPr lang="es-ES" sz="1400" i="1" dirty="0"/>
                <a:t>"Enciende la chimenea."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F0BC9A-6FA2-5321-1A32-75B3A46A0A98}"/>
              </a:ext>
            </a:extLst>
          </p:cNvPr>
          <p:cNvGrpSpPr/>
          <p:nvPr/>
        </p:nvGrpSpPr>
        <p:grpSpPr>
          <a:xfrm>
            <a:off x="92388" y="3620052"/>
            <a:ext cx="3830388" cy="1565134"/>
            <a:chOff x="398314" y="2061194"/>
            <a:chExt cx="4091977" cy="2154190"/>
          </a:xfrm>
        </p:grpSpPr>
        <p:sp>
          <p:nvSpPr>
            <p:cNvPr id="22" name="Rectángulo: una sola esquina redondeada 42">
              <a:extLst>
                <a:ext uri="{FF2B5EF4-FFF2-40B4-BE49-F238E27FC236}">
                  <a16:creationId xmlns:a16="http://schemas.microsoft.com/office/drawing/2014/main" id="{0386CBB5-FA90-0981-A5D2-45E577BC058E}"/>
                </a:ext>
              </a:extLst>
            </p:cNvPr>
            <p:cNvSpPr/>
            <p:nvPr/>
          </p:nvSpPr>
          <p:spPr>
            <a:xfrm>
              <a:off x="429768" y="2061194"/>
              <a:ext cx="4060523" cy="215419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b="1" dirty="0">
                  <a:solidFill>
                    <a:schemeClr val="tx1"/>
                  </a:solidFill>
                </a:rPr>
                <a:t>DESIDERATIVA</a:t>
              </a:r>
            </a:p>
          </p:txBody>
        </p:sp>
        <p:sp>
          <p:nvSpPr>
            <p:cNvPr id="23" name="CuadroTexto 2">
              <a:extLst>
                <a:ext uri="{FF2B5EF4-FFF2-40B4-BE49-F238E27FC236}">
                  <a16:creationId xmlns:a16="http://schemas.microsoft.com/office/drawing/2014/main" id="{7C48CB88-98DE-8EA9-98BE-9BEF613FB430}"/>
                </a:ext>
              </a:extLst>
            </p:cNvPr>
            <p:cNvSpPr txBox="1"/>
            <p:nvPr/>
          </p:nvSpPr>
          <p:spPr>
            <a:xfrm>
              <a:off x="398314" y="2585229"/>
              <a:ext cx="4029069" cy="1365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Expresa deseos (expresiones con "ojalá", verbos de deseo, "que/si/quién + subjuntivo"). </a:t>
              </a:r>
            </a:p>
            <a:p>
              <a:endParaRPr lang="es-ES" sz="1400" dirty="0"/>
            </a:p>
            <a:p>
              <a:r>
                <a:rPr lang="es-ES" sz="1400" i="1" dirty="0"/>
                <a:t>"¡Ojalá que no!"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DC8B54-447B-8832-398F-E7FFC50E662E}"/>
              </a:ext>
            </a:extLst>
          </p:cNvPr>
          <p:cNvGrpSpPr/>
          <p:nvPr/>
        </p:nvGrpSpPr>
        <p:grpSpPr>
          <a:xfrm>
            <a:off x="91905" y="5391687"/>
            <a:ext cx="8074275" cy="1298793"/>
            <a:chOff x="406394" y="2061194"/>
            <a:chExt cx="4083897" cy="2154190"/>
          </a:xfrm>
        </p:grpSpPr>
        <p:sp>
          <p:nvSpPr>
            <p:cNvPr id="25" name="Rectángulo: una sola esquina redondeada 42">
              <a:extLst>
                <a:ext uri="{FF2B5EF4-FFF2-40B4-BE49-F238E27FC236}">
                  <a16:creationId xmlns:a16="http://schemas.microsoft.com/office/drawing/2014/main" id="{5C7BB767-E0A2-8532-1693-A83C710D70EE}"/>
                </a:ext>
              </a:extLst>
            </p:cNvPr>
            <p:cNvSpPr/>
            <p:nvPr/>
          </p:nvSpPr>
          <p:spPr>
            <a:xfrm>
              <a:off x="429768" y="2061194"/>
              <a:ext cx="4060523" cy="215419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b="1" dirty="0">
                  <a:solidFill>
                    <a:schemeClr val="tx1"/>
                  </a:solidFill>
                </a:rPr>
                <a:t>DUBITATIVA</a:t>
              </a:r>
            </a:p>
          </p:txBody>
        </p:sp>
        <p:sp>
          <p:nvSpPr>
            <p:cNvPr id="26" name="CuadroTexto 2">
              <a:extLst>
                <a:ext uri="{FF2B5EF4-FFF2-40B4-BE49-F238E27FC236}">
                  <a16:creationId xmlns:a16="http://schemas.microsoft.com/office/drawing/2014/main" id="{C6E8BEF6-FD39-D6AE-FC4D-BEABCE5FE4E7}"/>
                </a:ext>
              </a:extLst>
            </p:cNvPr>
            <p:cNvSpPr txBox="1"/>
            <p:nvPr/>
          </p:nvSpPr>
          <p:spPr>
            <a:xfrm>
              <a:off x="406394" y="2676130"/>
              <a:ext cx="4029069" cy="1169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/>
                <a:t>Expresa incertidumbre o probabilidad (condicional, "puede que", “debe de”, “es posible”, adverbios como "quizá"). </a:t>
              </a:r>
            </a:p>
            <a:p>
              <a:endParaRPr lang="es-ES" sz="1400" dirty="0"/>
            </a:p>
            <a:p>
              <a:r>
                <a:rPr lang="es-ES" sz="1400" i="1" dirty="0"/>
                <a:t>"Es posible que el bebé nazca hoy."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74C7C3-81C5-81EF-740E-11146D02B5AD}"/>
              </a:ext>
            </a:extLst>
          </p:cNvPr>
          <p:cNvGrpSpPr/>
          <p:nvPr/>
        </p:nvGrpSpPr>
        <p:grpSpPr>
          <a:xfrm>
            <a:off x="8299149" y="1559856"/>
            <a:ext cx="3824188" cy="5142696"/>
            <a:chOff x="2603799" y="-1048655"/>
            <a:chExt cx="2132585" cy="6636612"/>
          </a:xfrm>
        </p:grpSpPr>
        <p:sp>
          <p:nvSpPr>
            <p:cNvPr id="28" name="Rectángulo: una sola esquina redondeada 42">
              <a:extLst>
                <a:ext uri="{FF2B5EF4-FFF2-40B4-BE49-F238E27FC236}">
                  <a16:creationId xmlns:a16="http://schemas.microsoft.com/office/drawing/2014/main" id="{5ABC7029-880F-40E3-4A40-A9059115EBF5}"/>
                </a:ext>
              </a:extLst>
            </p:cNvPr>
            <p:cNvSpPr/>
            <p:nvPr/>
          </p:nvSpPr>
          <p:spPr>
            <a:xfrm>
              <a:off x="2603799" y="-1048655"/>
              <a:ext cx="2119624" cy="6636612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b="1" dirty="0">
                  <a:solidFill>
                    <a:schemeClr val="tx1"/>
                  </a:solidFill>
                </a:rPr>
                <a:t>INTERROGATIVA</a:t>
              </a:r>
              <a:endParaRPr lang="es-E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CuadroTexto 2">
              <a:extLst>
                <a:ext uri="{FF2B5EF4-FFF2-40B4-BE49-F238E27FC236}">
                  <a16:creationId xmlns:a16="http://schemas.microsoft.com/office/drawing/2014/main" id="{B3C876FA-8CD7-2053-CD12-A7A29101EE5F}"/>
                </a:ext>
              </a:extLst>
            </p:cNvPr>
            <p:cNvSpPr txBox="1"/>
            <p:nvPr/>
          </p:nvSpPr>
          <p:spPr>
            <a:xfrm>
              <a:off x="2633180" y="-323756"/>
              <a:ext cx="2103204" cy="460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/>
                <a:t>Solicita información del oyente. </a:t>
              </a:r>
            </a:p>
            <a:p>
              <a:endParaRPr lang="es-E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/>
                <a:t>Directa: Llevan signos de interrogación: "¿Cuándo llega tu padre?"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/>
                <a:t>Indirecta: No llevan signos de interrogación: "Me pregunto cuándo llegará tu padre."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/>
                <a:t>Total: Se contesta con sí/no.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/>
                <a:t>Parcial: Se contesta con un dato concreto. </a:t>
              </a:r>
              <a:endParaRPr lang="es-ES" sz="1600" i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80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CDE6F-D523-AFCC-10FE-36BE73630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AD5877E-1410-E86A-7A30-9D109E6D2296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Las unidades morfológicas 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AD787A61-5707-AB9D-4642-662FD30C0E4A}"/>
              </a:ext>
            </a:extLst>
          </p:cNvPr>
          <p:cNvSpPr txBox="1"/>
          <p:nvPr/>
        </p:nvSpPr>
        <p:spPr>
          <a:xfrm>
            <a:off x="4723237" y="3300692"/>
            <a:ext cx="30020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2000" b="0" dirty="0">
                <a:solidFill>
                  <a:schemeClr val="tx1"/>
                </a:solidFill>
              </a:rPr>
              <a:t>Estudio de la estructura interna de las palabras y los morfemas.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5E4143-E80B-5D46-73D7-881A2007D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" y="5577840"/>
            <a:ext cx="12192492" cy="1280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2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90C2F-45A4-C719-36B2-6C22D0C8C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98F1019-E58E-C442-A5A7-7E4995A6FB4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8802" y="496071"/>
            <a:ext cx="8979638" cy="948681"/>
          </a:xfrm>
        </p:spPr>
        <p:txBody>
          <a:bodyPr/>
          <a:lstStyle/>
          <a:p>
            <a:r>
              <a:rPr lang="es-ES" sz="2800" b="1" dirty="0"/>
              <a:t>Morfemas</a:t>
            </a:r>
          </a:p>
          <a:p>
            <a:r>
              <a:rPr lang="es-ES" sz="2800" dirty="0"/>
              <a:t>Unidades mínimas con significado.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1F4C32-E938-A013-166A-44CF6F984C24}"/>
              </a:ext>
            </a:extLst>
          </p:cNvPr>
          <p:cNvSpPr txBox="1"/>
          <p:nvPr/>
        </p:nvSpPr>
        <p:spPr>
          <a:xfrm>
            <a:off x="1261872" y="1338488"/>
            <a:ext cx="93451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Base léxica / raíz: </a:t>
            </a:r>
            <a:r>
              <a:rPr lang="es-ES" sz="1400" dirty="0">
                <a:solidFill>
                  <a:schemeClr val="bg1"/>
                </a:solidFill>
              </a:rPr>
              <a:t>palabra simple de la que proceden otras (ej. </a:t>
            </a:r>
            <a:r>
              <a:rPr lang="es-ES" sz="1400" dirty="0" err="1">
                <a:solidFill>
                  <a:schemeClr val="bg1"/>
                </a:solidFill>
              </a:rPr>
              <a:t>Diamant</a:t>
            </a:r>
            <a:r>
              <a:rPr lang="es-ES" sz="1400" dirty="0">
                <a:solidFill>
                  <a:schemeClr val="bg1"/>
                </a:solidFill>
              </a:rPr>
              <a:t>- de diamante).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</a:rPr>
              <a:t>Afijos: </a:t>
            </a:r>
            <a:r>
              <a:rPr lang="es-ES" sz="1400" dirty="0">
                <a:solidFill>
                  <a:schemeClr val="bg1"/>
                </a:solidFill>
              </a:rPr>
              <a:t>morfemas que se añaden a la raíz para variar o destacar su significado.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400" b="1" dirty="0">
                <a:solidFill>
                  <a:schemeClr val="bg1"/>
                </a:solidFill>
              </a:rPr>
              <a:t>Flexivos: </a:t>
            </a:r>
            <a:r>
              <a:rPr lang="es-ES" sz="1400" dirty="0">
                <a:solidFill>
                  <a:schemeClr val="bg1"/>
                </a:solidFill>
              </a:rPr>
              <a:t>indican género, número, persona, tiempo, modo (ej. </a:t>
            </a:r>
            <a:r>
              <a:rPr lang="es-ES" sz="1400" dirty="0" err="1">
                <a:solidFill>
                  <a:schemeClr val="bg1"/>
                </a:solidFill>
              </a:rPr>
              <a:t>Roj</a:t>
            </a:r>
            <a:r>
              <a:rPr lang="es-ES" sz="1400" dirty="0">
                <a:solidFill>
                  <a:schemeClr val="bg1"/>
                </a:solidFill>
              </a:rPr>
              <a:t>-a, at-</a:t>
            </a:r>
            <a:r>
              <a:rPr lang="es-ES" sz="1400" dirty="0" err="1">
                <a:solidFill>
                  <a:schemeClr val="bg1"/>
                </a:solidFill>
              </a:rPr>
              <a:t>aban</a:t>
            </a:r>
            <a:r>
              <a:rPr lang="es-ES" sz="1400" dirty="0">
                <a:solidFill>
                  <a:schemeClr val="bg1"/>
                </a:solidFill>
              </a:rPr>
              <a:t>).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s-ES" sz="1400" dirty="0">
              <a:solidFill>
                <a:schemeClr val="bg1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400" b="1" dirty="0">
                <a:solidFill>
                  <a:schemeClr val="bg1"/>
                </a:solidFill>
              </a:rPr>
              <a:t>Derivativos: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s-ES" sz="1400" b="1" i="1" dirty="0">
                <a:solidFill>
                  <a:schemeClr val="bg1"/>
                </a:solidFill>
              </a:rPr>
              <a:t>Prefijos: </a:t>
            </a:r>
            <a:r>
              <a:rPr lang="es-ES" sz="1400" dirty="0">
                <a:solidFill>
                  <a:schemeClr val="bg1"/>
                </a:solidFill>
              </a:rPr>
              <a:t>delante de la raíz (ej. </a:t>
            </a:r>
            <a:r>
              <a:rPr lang="es-ES" sz="1400" dirty="0" err="1">
                <a:solidFill>
                  <a:schemeClr val="bg1"/>
                </a:solidFill>
              </a:rPr>
              <a:t>pre-historia</a:t>
            </a:r>
            <a:r>
              <a:rPr lang="es-ES" sz="1400" dirty="0">
                <a:solidFill>
                  <a:schemeClr val="bg1"/>
                </a:solidFill>
              </a:rPr>
              <a:t>).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es-ES" sz="1400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s-ES" sz="1400" b="1" i="1" dirty="0">
                <a:solidFill>
                  <a:schemeClr val="bg1"/>
                </a:solidFill>
              </a:rPr>
              <a:t>Interfijos: </a:t>
            </a:r>
            <a:r>
              <a:rPr lang="es-ES" sz="1400" dirty="0">
                <a:solidFill>
                  <a:schemeClr val="bg1"/>
                </a:solidFill>
              </a:rPr>
              <a:t>posición intermedia, sin modificar significado (ej. mujer-c-</a:t>
            </a:r>
            <a:r>
              <a:rPr lang="es-ES" sz="1400" dirty="0" err="1">
                <a:solidFill>
                  <a:schemeClr val="bg1"/>
                </a:solidFill>
              </a:rPr>
              <a:t>ita</a:t>
            </a:r>
            <a:r>
              <a:rPr lang="es-ES" sz="1400" dirty="0">
                <a:solidFill>
                  <a:schemeClr val="bg1"/>
                </a:solidFill>
              </a:rPr>
              <a:t>). </a:t>
            </a:r>
          </a:p>
          <a:p>
            <a:pPr lvl="2"/>
            <a:endParaRPr lang="es-ES" sz="1400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s-ES" sz="1400" b="1" i="1" dirty="0">
                <a:solidFill>
                  <a:schemeClr val="bg1"/>
                </a:solidFill>
              </a:rPr>
              <a:t>Sufijos: </a:t>
            </a:r>
            <a:r>
              <a:rPr lang="es-ES" sz="1400" dirty="0">
                <a:solidFill>
                  <a:schemeClr val="bg1"/>
                </a:solidFill>
              </a:rPr>
              <a:t>detrás de la raíz.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</a:endParaRPr>
          </a:p>
          <a:p>
            <a:pPr marL="1554480" lvl="3" indent="-285750">
              <a:buFont typeface="Wingdings" panose="05000000000000000000" pitchFamily="2" charset="2"/>
              <a:buChar char="v"/>
            </a:pPr>
            <a:r>
              <a:rPr lang="es-ES" sz="1400" dirty="0">
                <a:solidFill>
                  <a:schemeClr val="bg1"/>
                </a:solidFill>
              </a:rPr>
              <a:t>No apreciativos (objetivos). </a:t>
            </a:r>
          </a:p>
          <a:p>
            <a:pPr marL="1554480" lvl="3" indent="-285750">
              <a:buFont typeface="Wingdings" panose="05000000000000000000" pitchFamily="2" charset="2"/>
              <a:buChar char="v"/>
            </a:pPr>
            <a:endParaRPr lang="es-ES" sz="1400" dirty="0">
              <a:solidFill>
                <a:schemeClr val="bg1"/>
              </a:solidFill>
            </a:endParaRPr>
          </a:p>
          <a:p>
            <a:pPr marL="1554480" lvl="3" indent="-285750">
              <a:buFont typeface="Wingdings" panose="05000000000000000000" pitchFamily="2" charset="2"/>
              <a:buChar char="v"/>
            </a:pPr>
            <a:r>
              <a:rPr lang="es-ES" sz="1400" dirty="0">
                <a:solidFill>
                  <a:schemeClr val="bg1"/>
                </a:solidFill>
              </a:rPr>
              <a:t>Apreciativos (subjetivos): Aumentativos (-</a:t>
            </a:r>
            <a:r>
              <a:rPr lang="es-ES" sz="1400" dirty="0" err="1">
                <a:solidFill>
                  <a:schemeClr val="bg1"/>
                </a:solidFill>
              </a:rPr>
              <a:t>ón</a:t>
            </a:r>
            <a:r>
              <a:rPr lang="es-ES" sz="1400" dirty="0">
                <a:solidFill>
                  <a:schemeClr val="bg1"/>
                </a:solidFill>
              </a:rPr>
              <a:t>), Diminutivos (-illo), Despectivos (-aco).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3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FF9D8-8557-6FEA-FE8F-1D6B135D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E2171E-B755-9972-A882-240AB942F7BE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Mecanismos de formación de palabras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0F7A582-3F61-EFAD-F028-78F2D3349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338294"/>
              </p:ext>
            </p:extLst>
          </p:nvPr>
        </p:nvGraphicFramePr>
        <p:xfrm>
          <a:off x="4334255" y="2791876"/>
          <a:ext cx="7644384" cy="288309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316737">
                  <a:extLst>
                    <a:ext uri="{9D8B030D-6E8A-4147-A177-3AD203B41FA5}">
                      <a16:colId xmlns:a16="http://schemas.microsoft.com/office/drawing/2014/main" val="3744906355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2438068845"/>
                    </a:ext>
                  </a:extLst>
                </a:gridCol>
                <a:gridCol w="2121407">
                  <a:extLst>
                    <a:ext uri="{9D8B030D-6E8A-4147-A177-3AD203B41FA5}">
                      <a16:colId xmlns:a16="http://schemas.microsoft.com/office/drawing/2014/main" val="1152002158"/>
                    </a:ext>
                  </a:extLst>
                </a:gridCol>
              </a:tblGrid>
              <a:tr h="33036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Mecanismo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Explicación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Ejemplos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945095"/>
                  </a:ext>
                </a:extLst>
              </a:tr>
              <a:tr h="47246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Derivación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>
                          <a:effectLst/>
                          <a:latin typeface="Cambria" panose="02040503050406030204" pitchFamily="18" charset="0"/>
                        </a:rPr>
                        <a:t>Añadir afijos derivativos a la raíz.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inútil, saxofonista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108993"/>
                  </a:ext>
                </a:extLst>
              </a:tr>
              <a:tr h="3955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Composición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>
                          <a:effectLst/>
                          <a:latin typeface="Cambria" panose="02040503050406030204" pitchFamily="18" charset="0"/>
                        </a:rPr>
                        <a:t>Unir dos o más raíces.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abrelatas, calidad-precio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016168"/>
                  </a:ext>
                </a:extLst>
              </a:tr>
              <a:tr h="25971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effectLst/>
                          <a:latin typeface="+mj-lt"/>
                        </a:rPr>
                        <a:t>Parasíntesis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 dirty="0">
                          <a:effectLst/>
                          <a:latin typeface="Cambria" panose="02040503050406030204" pitchFamily="18" charset="0"/>
                        </a:rPr>
                        <a:t>Por derivación: Prefijo + raíz + sufijo (simultáneo, no existen por separado). </a:t>
                      </a:r>
                    </a:p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endParaRPr lang="es-ES" sz="1400" b="0" i="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 dirty="0">
                          <a:effectLst/>
                          <a:latin typeface="Cambria" panose="02040503050406030204" pitchFamily="18" charset="0"/>
                        </a:rPr>
                        <a:t>Por composición: aplicación simultánea de  la composición y la derivación.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adinerado, enmarcado </a:t>
                      </a:r>
                    </a:p>
                    <a:p>
                      <a:pPr marL="0" indent="0"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  <a:p>
                      <a:pPr marL="0" indent="0"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Sietemesino </a:t>
                      </a:r>
                      <a:endParaRPr lang="en-US" sz="2000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  <a:p>
                      <a:pPr marL="0" indent="0"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Mileurista </a:t>
                      </a:r>
                      <a:endParaRPr lang="en-US" sz="2000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694332"/>
                  </a:ext>
                </a:extLst>
              </a:tr>
              <a:tr h="25971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Sigla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effectLst/>
                          <a:latin typeface="Cambria" panose="02040503050406030204" pitchFamily="18" charset="0"/>
                        </a:rPr>
                        <a:t>Unión de letras iniciales.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FEF, FM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946437"/>
                  </a:ext>
                </a:extLst>
              </a:tr>
              <a:tr h="25971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effectLst/>
                          <a:latin typeface="+mj-lt"/>
                        </a:rPr>
                        <a:t>Acrónimo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400" b="0" i="0" dirty="0">
                          <a:effectLst/>
                          <a:latin typeface="Cambria" panose="02040503050406030204" pitchFamily="18" charset="0"/>
                        </a:rPr>
                        <a:t>Unión de sílabas y/o letras iniciales.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Renfe, módem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50593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3642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205E-9819-91B7-4371-5CCC5438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421F2D9-2D4E-96A6-41C3-792A78B30F81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Reglas generales de acentuación</a:t>
            </a:r>
          </a:p>
        </p:txBody>
      </p:sp>
      <p:sp>
        <p:nvSpPr>
          <p:cNvPr id="2" name="CuadroTexto 18">
            <a:extLst>
              <a:ext uri="{FF2B5EF4-FFF2-40B4-BE49-F238E27FC236}">
                <a16:creationId xmlns:a16="http://schemas.microsoft.com/office/drawing/2014/main" id="{4EC905E6-D51D-EEE5-8E6C-0078FD5F824A}"/>
              </a:ext>
            </a:extLst>
          </p:cNvPr>
          <p:cNvSpPr txBox="1"/>
          <p:nvPr/>
        </p:nvSpPr>
        <p:spPr>
          <a:xfrm>
            <a:off x="6655957" y="2382329"/>
            <a:ext cx="46258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Tilde si terminan en vocal, -n o -s (</a:t>
            </a:r>
            <a:r>
              <a:rPr lang="es-ES" b="0" i="1" dirty="0">
                <a:solidFill>
                  <a:schemeClr val="tx1"/>
                </a:solidFill>
              </a:rPr>
              <a:t>sofá, salón</a:t>
            </a:r>
            <a:r>
              <a:rPr lang="es-ES" b="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E69308BB-7144-3908-D6F7-AC3A748A1784}"/>
              </a:ext>
            </a:extLst>
          </p:cNvPr>
          <p:cNvSpPr txBox="1"/>
          <p:nvPr/>
        </p:nvSpPr>
        <p:spPr>
          <a:xfrm>
            <a:off x="4399306" y="2382329"/>
            <a:ext cx="1959691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Agudas</a:t>
            </a:r>
          </a:p>
        </p:txBody>
      </p:sp>
      <p:sp>
        <p:nvSpPr>
          <p:cNvPr id="6" name="CuadroTexto 18">
            <a:extLst>
              <a:ext uri="{FF2B5EF4-FFF2-40B4-BE49-F238E27FC236}">
                <a16:creationId xmlns:a16="http://schemas.microsoft.com/office/drawing/2014/main" id="{4FEEBA84-4846-D5E9-3344-742BAA0B6EBA}"/>
              </a:ext>
            </a:extLst>
          </p:cNvPr>
          <p:cNvSpPr txBox="1"/>
          <p:nvPr/>
        </p:nvSpPr>
        <p:spPr>
          <a:xfrm>
            <a:off x="6655957" y="3087216"/>
            <a:ext cx="46258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Tilde si NO terminan en vocal, -n o -s (</a:t>
            </a:r>
            <a:r>
              <a:rPr lang="es-ES" b="0" i="1" dirty="0">
                <a:solidFill>
                  <a:schemeClr val="tx1"/>
                </a:solidFill>
              </a:rPr>
              <a:t>árbol, Óscar</a:t>
            </a:r>
            <a:r>
              <a:rPr lang="es-ES" b="0" dirty="0">
                <a:solidFill>
                  <a:schemeClr val="tx1"/>
                </a:solidFill>
              </a:rPr>
              <a:t>). Excepción: consonante + s (</a:t>
            </a:r>
            <a:r>
              <a:rPr lang="es-ES" b="0" i="1" dirty="0">
                <a:solidFill>
                  <a:schemeClr val="tx1"/>
                </a:solidFill>
              </a:rPr>
              <a:t>fórceps</a:t>
            </a:r>
            <a:r>
              <a:rPr lang="es-ES" b="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7" name="CuadroTexto 18">
            <a:extLst>
              <a:ext uri="{FF2B5EF4-FFF2-40B4-BE49-F238E27FC236}">
                <a16:creationId xmlns:a16="http://schemas.microsoft.com/office/drawing/2014/main" id="{004ED297-B4A4-795D-FDA5-CB3C7362F18C}"/>
              </a:ext>
            </a:extLst>
          </p:cNvPr>
          <p:cNvSpPr txBox="1"/>
          <p:nvPr/>
        </p:nvSpPr>
        <p:spPr>
          <a:xfrm>
            <a:off x="6655957" y="4038324"/>
            <a:ext cx="4655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Siempre llevan tilde (</a:t>
            </a:r>
            <a:r>
              <a:rPr lang="es-ES" b="0" i="1" dirty="0">
                <a:solidFill>
                  <a:schemeClr val="tx1"/>
                </a:solidFill>
              </a:rPr>
              <a:t>calígrafo, pídeselo</a:t>
            </a:r>
            <a:r>
              <a:rPr lang="es-ES" b="0" dirty="0">
                <a:solidFill>
                  <a:schemeClr val="tx1"/>
                </a:solidFill>
              </a:rPr>
              <a:t>).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CuadroTexto 18">
            <a:extLst>
              <a:ext uri="{FF2B5EF4-FFF2-40B4-BE49-F238E27FC236}">
                <a16:creationId xmlns:a16="http://schemas.microsoft.com/office/drawing/2014/main" id="{53961255-A76B-5348-0716-40010FE09D94}"/>
              </a:ext>
            </a:extLst>
          </p:cNvPr>
          <p:cNvSpPr txBox="1"/>
          <p:nvPr/>
        </p:nvSpPr>
        <p:spPr>
          <a:xfrm>
            <a:off x="6655957" y="4743211"/>
            <a:ext cx="46258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Se acentúan según las reglas generales (</a:t>
            </a:r>
            <a:r>
              <a:rPr lang="es-ES" b="0" i="1" dirty="0">
                <a:solidFill>
                  <a:schemeClr val="tx1"/>
                </a:solidFill>
              </a:rPr>
              <a:t>Índico</a:t>
            </a:r>
            <a:r>
              <a:rPr lang="es-ES" b="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B1A7551F-0937-1632-542C-3C2CFF789D3C}"/>
              </a:ext>
            </a:extLst>
          </p:cNvPr>
          <p:cNvSpPr txBox="1"/>
          <p:nvPr/>
        </p:nvSpPr>
        <p:spPr>
          <a:xfrm>
            <a:off x="4399306" y="3120093"/>
            <a:ext cx="1959691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Llanas</a:t>
            </a:r>
          </a:p>
        </p:txBody>
      </p:sp>
      <p:sp>
        <p:nvSpPr>
          <p:cNvPr id="12" name="CuadroTexto 5">
            <a:extLst>
              <a:ext uri="{FF2B5EF4-FFF2-40B4-BE49-F238E27FC236}">
                <a16:creationId xmlns:a16="http://schemas.microsoft.com/office/drawing/2014/main" id="{40BDE62A-71F5-E76E-6F28-579E50BBB657}"/>
              </a:ext>
            </a:extLst>
          </p:cNvPr>
          <p:cNvSpPr txBox="1"/>
          <p:nvPr/>
        </p:nvSpPr>
        <p:spPr>
          <a:xfrm>
            <a:off x="4399306" y="3857857"/>
            <a:ext cx="1959691" cy="584775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Esdrújulas y sobresdrújulas</a:t>
            </a: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id="{6E39027A-FA85-2AF8-700C-46A0E711FD83}"/>
              </a:ext>
            </a:extLst>
          </p:cNvPr>
          <p:cNvSpPr txBox="1"/>
          <p:nvPr/>
        </p:nvSpPr>
        <p:spPr>
          <a:xfrm>
            <a:off x="4399306" y="4676604"/>
            <a:ext cx="1959691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Mayúsculas</a:t>
            </a: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70575549-8579-4DFE-7ACB-688598BC9B19}"/>
              </a:ext>
            </a:extLst>
          </p:cNvPr>
          <p:cNvSpPr txBox="1"/>
          <p:nvPr/>
        </p:nvSpPr>
        <p:spPr>
          <a:xfrm>
            <a:off x="4399306" y="5414367"/>
            <a:ext cx="1959691" cy="584775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Doble acentuación</a:t>
            </a:r>
          </a:p>
        </p:txBody>
      </p:sp>
      <p:sp>
        <p:nvSpPr>
          <p:cNvPr id="15" name="CuadroTexto 18">
            <a:extLst>
              <a:ext uri="{FF2B5EF4-FFF2-40B4-BE49-F238E27FC236}">
                <a16:creationId xmlns:a16="http://schemas.microsoft.com/office/drawing/2014/main" id="{A3C81364-A83F-3B0A-A396-22A261FAD632}"/>
              </a:ext>
            </a:extLst>
          </p:cNvPr>
          <p:cNvSpPr txBox="1"/>
          <p:nvPr/>
        </p:nvSpPr>
        <p:spPr>
          <a:xfrm>
            <a:off x="6655957" y="5420665"/>
            <a:ext cx="46258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Algunas palabras admiten dos formas (</a:t>
            </a:r>
            <a:r>
              <a:rPr lang="es-ES" b="0" i="1" dirty="0">
                <a:solidFill>
                  <a:schemeClr val="tx1"/>
                </a:solidFill>
              </a:rPr>
              <a:t>olimpiada/olimpíada</a:t>
            </a:r>
            <a:r>
              <a:rPr lang="es-ES" b="0" dirty="0">
                <a:solidFill>
                  <a:schemeClr val="tx1"/>
                </a:solidFill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1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ED1FD-B7DD-CF3E-7483-982C30311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A84C0-FF4D-3DEC-B9CC-F32CFB9DEC1C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Diptongos, triptongos e hiatos </a:t>
            </a:r>
          </a:p>
        </p:txBody>
      </p:sp>
      <p:sp>
        <p:nvSpPr>
          <p:cNvPr id="2" name="CuadroTexto 18">
            <a:extLst>
              <a:ext uri="{FF2B5EF4-FFF2-40B4-BE49-F238E27FC236}">
                <a16:creationId xmlns:a16="http://schemas.microsoft.com/office/drawing/2014/main" id="{71FD2D3F-190E-39CA-9B22-42CCD08E7231}"/>
              </a:ext>
            </a:extLst>
          </p:cNvPr>
          <p:cNvSpPr txBox="1"/>
          <p:nvPr/>
        </p:nvSpPr>
        <p:spPr>
          <a:xfrm>
            <a:off x="4399306" y="3103984"/>
            <a:ext cx="35376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Dos vocales seguidas en la misma sílaba. Siguen reglas generales de acentuación.</a:t>
            </a: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520459D5-9697-6D08-AE2F-0800FC8B3B45}"/>
              </a:ext>
            </a:extLst>
          </p:cNvPr>
          <p:cNvSpPr txBox="1"/>
          <p:nvPr/>
        </p:nvSpPr>
        <p:spPr>
          <a:xfrm>
            <a:off x="4399306" y="2382329"/>
            <a:ext cx="3537686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Diptongo</a:t>
            </a:r>
          </a:p>
        </p:txBody>
      </p:sp>
      <p:sp>
        <p:nvSpPr>
          <p:cNvPr id="4" name="CuadroTexto 18">
            <a:extLst>
              <a:ext uri="{FF2B5EF4-FFF2-40B4-BE49-F238E27FC236}">
                <a16:creationId xmlns:a16="http://schemas.microsoft.com/office/drawing/2014/main" id="{98B17B6B-BAE5-91A0-A32C-1073DEF22EBD}"/>
              </a:ext>
            </a:extLst>
          </p:cNvPr>
          <p:cNvSpPr txBox="1"/>
          <p:nvPr/>
        </p:nvSpPr>
        <p:spPr>
          <a:xfrm>
            <a:off x="4399306" y="4113401"/>
            <a:ext cx="3537686" cy="181588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Vocal abierta tónica + cerrada átona </a:t>
            </a:r>
            <a:r>
              <a:rPr lang="es-ES" b="0" i="1" dirty="0">
                <a:solidFill>
                  <a:schemeClr val="tx1"/>
                </a:solidFill>
              </a:rPr>
              <a:t>(</a:t>
            </a:r>
            <a:r>
              <a:rPr lang="es-ES" b="0" i="1" dirty="0" err="1">
                <a:solidFill>
                  <a:schemeClr val="tx1"/>
                </a:solidFill>
              </a:rPr>
              <a:t>cau-sa</a:t>
            </a:r>
            <a:r>
              <a:rPr lang="es-ES" b="0" i="1" dirty="0">
                <a:solidFill>
                  <a:schemeClr val="tx1"/>
                </a:solidFill>
              </a:rPr>
              <a:t>)</a:t>
            </a:r>
            <a:r>
              <a:rPr lang="es-ES" b="0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Vocal cerrada átona + abierta tónica </a:t>
            </a:r>
            <a:r>
              <a:rPr lang="es-ES" b="0" i="1" dirty="0">
                <a:solidFill>
                  <a:schemeClr val="tx1"/>
                </a:solidFill>
              </a:rPr>
              <a:t>(o-</a:t>
            </a:r>
            <a:r>
              <a:rPr lang="es-ES" b="0" i="1" dirty="0" err="1">
                <a:solidFill>
                  <a:schemeClr val="tx1"/>
                </a:solidFill>
              </a:rPr>
              <a:t>diar</a:t>
            </a:r>
            <a:r>
              <a:rPr lang="es-ES" b="0" i="1" dirty="0">
                <a:solidFill>
                  <a:schemeClr val="tx1"/>
                </a:solidFill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Dos vocales cerradas </a:t>
            </a:r>
            <a:r>
              <a:rPr lang="es-ES" b="0" i="1" dirty="0">
                <a:solidFill>
                  <a:schemeClr val="tx1"/>
                </a:solidFill>
              </a:rPr>
              <a:t>(</a:t>
            </a:r>
            <a:r>
              <a:rPr lang="es-ES" b="0" i="1" dirty="0" err="1">
                <a:solidFill>
                  <a:schemeClr val="tx1"/>
                </a:solidFill>
              </a:rPr>
              <a:t>ciu</a:t>
            </a:r>
            <a:r>
              <a:rPr lang="es-ES" b="0" i="1" dirty="0">
                <a:solidFill>
                  <a:schemeClr val="tx1"/>
                </a:solidFill>
              </a:rPr>
              <a:t>-dad). 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B65E969-56F1-7B3B-DABF-B78D90A7DC3E}"/>
              </a:ext>
            </a:extLst>
          </p:cNvPr>
          <p:cNvSpPr txBox="1"/>
          <p:nvPr/>
        </p:nvSpPr>
        <p:spPr>
          <a:xfrm>
            <a:off x="8227594" y="2382329"/>
            <a:ext cx="3467582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Triptongo</a:t>
            </a:r>
          </a:p>
        </p:txBody>
      </p:sp>
      <p:sp>
        <p:nvSpPr>
          <p:cNvPr id="11" name="CuadroTexto 18">
            <a:extLst>
              <a:ext uri="{FF2B5EF4-FFF2-40B4-BE49-F238E27FC236}">
                <a16:creationId xmlns:a16="http://schemas.microsoft.com/office/drawing/2014/main" id="{7B501B64-733B-C838-0934-EA2F47626564}"/>
              </a:ext>
            </a:extLst>
          </p:cNvPr>
          <p:cNvSpPr txBox="1"/>
          <p:nvPr/>
        </p:nvSpPr>
        <p:spPr>
          <a:xfrm>
            <a:off x="8227594" y="3103984"/>
            <a:ext cx="346758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Tres vocales seguidas en una sola sílaba (cerrada + abierta tónica + cerrada). Siguen reglas generales </a:t>
            </a:r>
            <a:r>
              <a:rPr lang="es-ES" b="0" i="1" dirty="0">
                <a:solidFill>
                  <a:schemeClr val="tx1"/>
                </a:solidFill>
              </a:rPr>
              <a:t>(es-tu-</a:t>
            </a:r>
            <a:r>
              <a:rPr lang="es-ES" b="0" i="1" dirty="0" err="1">
                <a:solidFill>
                  <a:schemeClr val="tx1"/>
                </a:solidFill>
              </a:rPr>
              <a:t>diáis</a:t>
            </a:r>
            <a:r>
              <a:rPr lang="es-ES" b="0" i="1" dirty="0">
                <a:solidFill>
                  <a:schemeClr val="tx1"/>
                </a:solidFill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3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4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18B9B-B76C-9815-7E18-12E4305B7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BC97D0D-DF53-6594-FB55-6BD2FD466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62456" y="1508760"/>
            <a:ext cx="8257031" cy="4105656"/>
          </a:xfrm>
        </p:spPr>
        <p:txBody>
          <a:bodyPr/>
          <a:lstStyle/>
          <a:p>
            <a:r>
              <a:rPr lang="en-US" b="1" dirty="0"/>
              <a:t>Hiato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9A134A2-50B0-E818-E8B5-8CE047FAFE26}"/>
              </a:ext>
            </a:extLst>
          </p:cNvPr>
          <p:cNvSpPr/>
          <p:nvPr/>
        </p:nvSpPr>
        <p:spPr>
          <a:xfrm>
            <a:off x="1606557" y="2088649"/>
            <a:ext cx="7768828" cy="268070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tx1"/>
                </a:solidFill>
              </a:rPr>
              <a:t>Dos vocales seguidas en sílabas distintas. </a:t>
            </a:r>
          </a:p>
          <a:p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Dos vocales abiertas </a:t>
            </a:r>
            <a:r>
              <a:rPr lang="es-ES" sz="1600" i="1" dirty="0">
                <a:solidFill>
                  <a:schemeClr val="tx1"/>
                </a:solidFill>
              </a:rPr>
              <a:t>(ca-no-a). </a:t>
            </a:r>
            <a:r>
              <a:rPr lang="es-ES" sz="1600" dirty="0">
                <a:solidFill>
                  <a:schemeClr val="tx1"/>
                </a:solidFill>
              </a:rPr>
              <a:t>Siguen reglas generales.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Vocal abierta átona + cerrada tónica </a:t>
            </a:r>
            <a:r>
              <a:rPr lang="es-ES" sz="1600" i="1" dirty="0">
                <a:solidFill>
                  <a:schemeClr val="tx1"/>
                </a:solidFill>
              </a:rPr>
              <a:t>(o-</a:t>
            </a:r>
            <a:r>
              <a:rPr lang="es-ES" sz="1600" i="1" dirty="0" err="1">
                <a:solidFill>
                  <a:schemeClr val="tx1"/>
                </a:solidFill>
              </a:rPr>
              <a:t>ír</a:t>
            </a:r>
            <a:r>
              <a:rPr lang="es-ES" sz="1600" i="1" dirty="0">
                <a:solidFill>
                  <a:schemeClr val="tx1"/>
                </a:solidFill>
              </a:rPr>
              <a:t>). </a:t>
            </a:r>
            <a:r>
              <a:rPr lang="es-ES" sz="1600" dirty="0">
                <a:solidFill>
                  <a:schemeClr val="tx1"/>
                </a:solidFill>
              </a:rPr>
              <a:t>La vocal cerrada lleva tilde, no siguen reglas generales.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</a:rPr>
              <a:t>Vocal cerrada tónica + abierta átona </a:t>
            </a:r>
            <a:r>
              <a:rPr lang="es-ES" sz="1600" i="1" dirty="0">
                <a:solidFill>
                  <a:schemeClr val="tx1"/>
                </a:solidFill>
              </a:rPr>
              <a:t>(</a:t>
            </a:r>
            <a:r>
              <a:rPr lang="es-ES" sz="1600" i="1" dirty="0" err="1">
                <a:solidFill>
                  <a:schemeClr val="tx1"/>
                </a:solidFill>
              </a:rPr>
              <a:t>sa</a:t>
            </a:r>
            <a:r>
              <a:rPr lang="es-ES" sz="1600" i="1" dirty="0">
                <a:solidFill>
                  <a:schemeClr val="tx1"/>
                </a:solidFill>
              </a:rPr>
              <a:t>-</a:t>
            </a:r>
            <a:r>
              <a:rPr lang="es-ES" sz="1600" i="1" dirty="0" err="1">
                <a:solidFill>
                  <a:schemeClr val="tx1"/>
                </a:solidFill>
              </a:rPr>
              <a:t>lí</a:t>
            </a:r>
            <a:r>
              <a:rPr lang="es-ES" sz="1600" i="1" dirty="0">
                <a:solidFill>
                  <a:schemeClr val="tx1"/>
                </a:solidFill>
              </a:rPr>
              <a:t>-a). </a:t>
            </a:r>
            <a:r>
              <a:rPr lang="es-ES" sz="1600" dirty="0">
                <a:solidFill>
                  <a:schemeClr val="tx1"/>
                </a:solidFill>
              </a:rPr>
              <a:t>La vocal cerrada lleva tilde, no siguen reglas generales. </a:t>
            </a:r>
          </a:p>
        </p:txBody>
      </p:sp>
      <p:pic>
        <p:nvPicPr>
          <p:cNvPr id="8" name="Graphic 7" descr="Canoe outline">
            <a:extLst>
              <a:ext uri="{FF2B5EF4-FFF2-40B4-BE49-F238E27FC236}">
                <a16:creationId xmlns:a16="http://schemas.microsoft.com/office/drawing/2014/main" id="{4C053589-CE01-0239-7971-DEF8E4017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3036" y="466534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8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877D-F424-C48E-9CAB-9E27F928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D75099-2997-CFAC-8760-DC5E09E6F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>
            <a:fillRect/>
          </a:stretch>
        </p:blipFill>
        <p:spPr>
          <a:xfrm>
            <a:off x="1362456" y="1531620"/>
            <a:ext cx="8318931" cy="4082796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FA66326-337E-EACA-B9CF-2B705C2C5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62456" y="1508760"/>
            <a:ext cx="8257031" cy="410565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H-</a:t>
            </a:r>
            <a:r>
              <a:rPr lang="en-US" b="1" dirty="0" err="1">
                <a:solidFill>
                  <a:schemeClr val="bg1"/>
                </a:solidFill>
              </a:rPr>
              <a:t>intercalada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FB3ACE5-9BF8-DD35-6191-778F557EA9DB}"/>
              </a:ext>
            </a:extLst>
          </p:cNvPr>
          <p:cNvSpPr/>
          <p:nvPr/>
        </p:nvSpPr>
        <p:spPr>
          <a:xfrm>
            <a:off x="5859023" y="2416302"/>
            <a:ext cx="2940796" cy="231343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No impide la formación de diptongo o hiato. La tilde establece la diferencia (</a:t>
            </a:r>
            <a:r>
              <a:rPr lang="es-ES" sz="1600" i="1" dirty="0" err="1">
                <a:solidFill>
                  <a:schemeClr val="bg1"/>
                </a:solidFill>
              </a:rPr>
              <a:t>re-hén</a:t>
            </a:r>
            <a:r>
              <a:rPr lang="es-ES" sz="1600" dirty="0">
                <a:solidFill>
                  <a:schemeClr val="bg1"/>
                </a:solidFill>
              </a:rPr>
              <a:t> (hiato), </a:t>
            </a:r>
            <a:r>
              <a:rPr lang="es-ES" sz="1600" i="1" dirty="0" err="1">
                <a:solidFill>
                  <a:schemeClr val="bg1"/>
                </a:solidFill>
              </a:rPr>
              <a:t>de-sahu-cio</a:t>
            </a:r>
            <a:r>
              <a:rPr lang="es-ES" sz="1600" dirty="0">
                <a:solidFill>
                  <a:schemeClr val="bg1"/>
                </a:solidFill>
              </a:rPr>
              <a:t> (diptongo)).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5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E84EE-9AE5-14E8-863A-5512A04F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23CF88E-1358-E3B1-6888-0C3C8BB8117D}"/>
              </a:ext>
            </a:extLst>
          </p:cNvPr>
          <p:cNvSpPr txBox="1"/>
          <p:nvPr/>
        </p:nvSpPr>
        <p:spPr>
          <a:xfrm>
            <a:off x="362141" y="3797591"/>
            <a:ext cx="3505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El Texto y sus propiedades </a:t>
            </a:r>
          </a:p>
          <a:p>
            <a:endParaRPr lang="es-ES" sz="2400" b="1" dirty="0">
              <a:solidFill>
                <a:schemeClr val="bg1"/>
              </a:solidFill>
            </a:endParaRPr>
          </a:p>
          <a:p>
            <a:r>
              <a:rPr lang="es-ES" sz="1200" dirty="0">
                <a:solidFill>
                  <a:schemeClr val="bg1"/>
                </a:solidFill>
              </a:rPr>
              <a:t>Mensaje de extensión variable con significado lógico y sentido completo. </a:t>
            </a:r>
          </a:p>
          <a:p>
            <a:endParaRPr lang="es-ES" sz="1200" dirty="0">
              <a:solidFill>
                <a:schemeClr val="bg1"/>
              </a:solidFill>
            </a:endParaRPr>
          </a:p>
          <a:p>
            <a:r>
              <a:rPr lang="es-ES" sz="1200" dirty="0">
                <a:solidFill>
                  <a:schemeClr val="bg1"/>
                </a:solidFill>
              </a:rPr>
              <a:t>Conjunto de enunciados relacionados que manifiestan la intención comunicativa del emisor.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1D58E-6F73-BBD4-93A9-4A78198D1282}"/>
              </a:ext>
            </a:extLst>
          </p:cNvPr>
          <p:cNvSpPr txBox="1"/>
          <p:nvPr/>
        </p:nvSpPr>
        <p:spPr>
          <a:xfrm>
            <a:off x="6100741" y="1866521"/>
            <a:ext cx="4094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rgbClr val="000000"/>
                </a:solidFill>
                <a:effectLst/>
                <a:latin typeface="+mj-lt"/>
              </a:rPr>
              <a:t>Propiedades básicas de los textos</a:t>
            </a:r>
            <a:endParaRPr lang="en-US" dirty="0">
              <a:latin typeface="+mj-lt"/>
            </a:endParaRP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200065F4-E6A9-F367-9E75-E1DE2CFAC3D0}"/>
              </a:ext>
            </a:extLst>
          </p:cNvPr>
          <p:cNvSpPr txBox="1"/>
          <p:nvPr/>
        </p:nvSpPr>
        <p:spPr>
          <a:xfrm>
            <a:off x="4262790" y="2394769"/>
            <a:ext cx="2293458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Adecuación </a:t>
            </a:r>
          </a:p>
        </p:txBody>
      </p:sp>
      <p:sp>
        <p:nvSpPr>
          <p:cNvPr id="23" name="CuadroTexto 18">
            <a:extLst>
              <a:ext uri="{FF2B5EF4-FFF2-40B4-BE49-F238E27FC236}">
                <a16:creationId xmlns:a16="http://schemas.microsoft.com/office/drawing/2014/main" id="{3AC8AB0E-0638-BC20-986C-7F1B7A5E2236}"/>
              </a:ext>
            </a:extLst>
          </p:cNvPr>
          <p:cNvSpPr txBox="1"/>
          <p:nvPr/>
        </p:nvSpPr>
        <p:spPr>
          <a:xfrm>
            <a:off x="4262790" y="2954622"/>
            <a:ext cx="22934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Adaptación al contexto (emisor, receptor, conocimientos, ámbito, canal, registro). </a:t>
            </a:r>
          </a:p>
        </p:txBody>
      </p:sp>
      <p:sp>
        <p:nvSpPr>
          <p:cNvPr id="24" name="CuadroTexto 5">
            <a:extLst>
              <a:ext uri="{FF2B5EF4-FFF2-40B4-BE49-F238E27FC236}">
                <a16:creationId xmlns:a16="http://schemas.microsoft.com/office/drawing/2014/main" id="{30D49E83-D6C1-3DCE-DBA6-D18AB0CE5228}"/>
              </a:ext>
            </a:extLst>
          </p:cNvPr>
          <p:cNvSpPr txBox="1"/>
          <p:nvPr/>
        </p:nvSpPr>
        <p:spPr>
          <a:xfrm>
            <a:off x="6710334" y="2394769"/>
            <a:ext cx="2293458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Coherencia</a:t>
            </a:r>
          </a:p>
        </p:txBody>
      </p:sp>
      <p:sp>
        <p:nvSpPr>
          <p:cNvPr id="25" name="CuadroTexto 18">
            <a:extLst>
              <a:ext uri="{FF2B5EF4-FFF2-40B4-BE49-F238E27FC236}">
                <a16:creationId xmlns:a16="http://schemas.microsoft.com/office/drawing/2014/main" id="{320787D1-85D9-4556-F375-22F88A29840E}"/>
              </a:ext>
            </a:extLst>
          </p:cNvPr>
          <p:cNvSpPr txBox="1"/>
          <p:nvPr/>
        </p:nvSpPr>
        <p:spPr>
          <a:xfrm>
            <a:off x="6710334" y="2954622"/>
            <a:ext cx="22934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Tema claro y preciso, ideas organizadas, estructura interna lógica. </a:t>
            </a:r>
          </a:p>
        </p:txBody>
      </p:sp>
      <p:sp>
        <p:nvSpPr>
          <p:cNvPr id="26" name="CuadroTexto 5">
            <a:extLst>
              <a:ext uri="{FF2B5EF4-FFF2-40B4-BE49-F238E27FC236}">
                <a16:creationId xmlns:a16="http://schemas.microsoft.com/office/drawing/2014/main" id="{FEBAEDA5-84D4-1A33-A02F-3C6E31D1BB7B}"/>
              </a:ext>
            </a:extLst>
          </p:cNvPr>
          <p:cNvSpPr txBox="1"/>
          <p:nvPr/>
        </p:nvSpPr>
        <p:spPr>
          <a:xfrm>
            <a:off x="9157878" y="2394769"/>
            <a:ext cx="2939634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Cohesión </a:t>
            </a:r>
          </a:p>
        </p:txBody>
      </p:sp>
      <p:sp>
        <p:nvSpPr>
          <p:cNvPr id="27" name="CuadroTexto 18">
            <a:extLst>
              <a:ext uri="{FF2B5EF4-FFF2-40B4-BE49-F238E27FC236}">
                <a16:creationId xmlns:a16="http://schemas.microsoft.com/office/drawing/2014/main" id="{58F8DC29-4D20-A53C-53B1-57581992A5A6}"/>
              </a:ext>
            </a:extLst>
          </p:cNvPr>
          <p:cNvSpPr txBox="1"/>
          <p:nvPr/>
        </p:nvSpPr>
        <p:spPr>
          <a:xfrm>
            <a:off x="9157877" y="2954622"/>
            <a:ext cx="293963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Enunciados relacionados entre sí (concordancia, oraciones coordinadas/subordinadas, campo semántico, sinónimos/antónimos, conectores). </a:t>
            </a:r>
          </a:p>
        </p:txBody>
      </p:sp>
      <p:sp>
        <p:nvSpPr>
          <p:cNvPr id="28" name="CuadroTexto 5">
            <a:extLst>
              <a:ext uri="{FF2B5EF4-FFF2-40B4-BE49-F238E27FC236}">
                <a16:creationId xmlns:a16="http://schemas.microsoft.com/office/drawing/2014/main" id="{843B05B8-9FE1-5106-4931-E6E5CE89BAB8}"/>
              </a:ext>
            </a:extLst>
          </p:cNvPr>
          <p:cNvSpPr txBox="1"/>
          <p:nvPr/>
        </p:nvSpPr>
        <p:spPr>
          <a:xfrm>
            <a:off x="4271934" y="4303576"/>
            <a:ext cx="2293458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Corrección </a:t>
            </a:r>
          </a:p>
        </p:txBody>
      </p:sp>
      <p:sp>
        <p:nvSpPr>
          <p:cNvPr id="29" name="CuadroTexto 18">
            <a:extLst>
              <a:ext uri="{FF2B5EF4-FFF2-40B4-BE49-F238E27FC236}">
                <a16:creationId xmlns:a16="http://schemas.microsoft.com/office/drawing/2014/main" id="{2B20C27F-C54C-E55C-BF26-2AAD81612D9A}"/>
              </a:ext>
            </a:extLst>
          </p:cNvPr>
          <p:cNvSpPr txBox="1"/>
          <p:nvPr/>
        </p:nvSpPr>
        <p:spPr>
          <a:xfrm>
            <a:off x="4271934" y="4872573"/>
            <a:ext cx="22934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Adherencia a las normas ortográficas y gramaticales de la lengua. </a:t>
            </a:r>
          </a:p>
        </p:txBody>
      </p:sp>
      <p:sp>
        <p:nvSpPr>
          <p:cNvPr id="30" name="CuadroTexto 5">
            <a:extLst>
              <a:ext uri="{FF2B5EF4-FFF2-40B4-BE49-F238E27FC236}">
                <a16:creationId xmlns:a16="http://schemas.microsoft.com/office/drawing/2014/main" id="{E356824D-E940-3B2B-A7D3-9E1BB4B07E73}"/>
              </a:ext>
            </a:extLst>
          </p:cNvPr>
          <p:cNvSpPr txBox="1"/>
          <p:nvPr/>
        </p:nvSpPr>
        <p:spPr>
          <a:xfrm>
            <a:off x="6719477" y="4303576"/>
            <a:ext cx="2293458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Propiedad </a:t>
            </a:r>
          </a:p>
        </p:txBody>
      </p:sp>
      <p:sp>
        <p:nvSpPr>
          <p:cNvPr id="31" name="CuadroTexto 18">
            <a:extLst>
              <a:ext uri="{FF2B5EF4-FFF2-40B4-BE49-F238E27FC236}">
                <a16:creationId xmlns:a16="http://schemas.microsoft.com/office/drawing/2014/main" id="{EA4F2A1B-C843-582D-9BEC-D315FF465ACC}"/>
              </a:ext>
            </a:extLst>
          </p:cNvPr>
          <p:cNvSpPr txBox="1"/>
          <p:nvPr/>
        </p:nvSpPr>
        <p:spPr>
          <a:xfrm>
            <a:off x="6719477" y="4872573"/>
            <a:ext cx="22934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Adaptación al contexto (emisor, receptor, conocimientos, ámbito, canal, registro).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16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762A9-CB24-75B4-9B69-63A534D96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87A23F2-E357-670A-619F-42C098F66E9C}"/>
              </a:ext>
            </a:extLst>
          </p:cNvPr>
          <p:cNvSpPr txBox="1"/>
          <p:nvPr/>
        </p:nvSpPr>
        <p:spPr>
          <a:xfrm>
            <a:off x="362141" y="4010586"/>
            <a:ext cx="373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Tipos de textos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91F991D-9EA2-BE20-3ACD-AFCCAB624F7A}"/>
              </a:ext>
            </a:extLst>
          </p:cNvPr>
          <p:cNvSpPr txBox="1"/>
          <p:nvPr/>
        </p:nvSpPr>
        <p:spPr>
          <a:xfrm>
            <a:off x="8426992" y="4442031"/>
            <a:ext cx="3679665" cy="5037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200000"/>
              </a:lnSpc>
            </a:pPr>
            <a:r>
              <a:rPr lang="es-ES" b="0" dirty="0">
                <a:solidFill>
                  <a:schemeClr val="tx1"/>
                </a:solidFill>
              </a:rPr>
              <a:t>Cuenta hechos o sucesos.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45010-EE41-AC5A-51C9-DBFE68001EC8}"/>
              </a:ext>
            </a:extLst>
          </p:cNvPr>
          <p:cNvSpPr txBox="1"/>
          <p:nvPr/>
        </p:nvSpPr>
        <p:spPr>
          <a:xfrm>
            <a:off x="4100945" y="3461327"/>
            <a:ext cx="15064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s-ES" sz="1400" b="1" dirty="0"/>
              <a:t>Según la forma (modalidades textuales)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95FD797F-D8F5-0339-B3B2-39EED95931E7}"/>
              </a:ext>
            </a:extLst>
          </p:cNvPr>
          <p:cNvSpPr txBox="1"/>
          <p:nvPr/>
        </p:nvSpPr>
        <p:spPr>
          <a:xfrm>
            <a:off x="8426993" y="2334881"/>
            <a:ext cx="36796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Ofrece información sobre rasgos y cualidades.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6D5F318A-337D-4424-6324-1DBF227CB81E}"/>
              </a:ext>
            </a:extLst>
          </p:cNvPr>
          <p:cNvSpPr txBox="1"/>
          <p:nvPr/>
        </p:nvSpPr>
        <p:spPr>
          <a:xfrm>
            <a:off x="6560526" y="4442031"/>
            <a:ext cx="1804880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Narración</a:t>
            </a: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FDB19F2B-A7CD-DB3B-CA31-706D68A433B0}"/>
              </a:ext>
            </a:extLst>
          </p:cNvPr>
          <p:cNvSpPr txBox="1"/>
          <p:nvPr/>
        </p:nvSpPr>
        <p:spPr>
          <a:xfrm>
            <a:off x="6560526" y="2354237"/>
            <a:ext cx="1804880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Descripción</a:t>
            </a:r>
          </a:p>
        </p:txBody>
      </p:sp>
      <p:sp>
        <p:nvSpPr>
          <p:cNvPr id="6" name="CuadroTexto 18">
            <a:extLst>
              <a:ext uri="{FF2B5EF4-FFF2-40B4-BE49-F238E27FC236}">
                <a16:creationId xmlns:a16="http://schemas.microsoft.com/office/drawing/2014/main" id="{E8CE692A-EABE-42A8-9CF2-A7888A8A08D1}"/>
              </a:ext>
            </a:extLst>
          </p:cNvPr>
          <p:cNvSpPr txBox="1"/>
          <p:nvPr/>
        </p:nvSpPr>
        <p:spPr>
          <a:xfrm>
            <a:off x="8426992" y="3673491"/>
            <a:ext cx="36796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Varias personas comparten información, respetando turnos. </a:t>
            </a: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9D7AEF38-3D06-8993-7177-A87F0353C9CD}"/>
              </a:ext>
            </a:extLst>
          </p:cNvPr>
          <p:cNvSpPr txBox="1"/>
          <p:nvPr/>
        </p:nvSpPr>
        <p:spPr>
          <a:xfrm>
            <a:off x="6560526" y="3719317"/>
            <a:ext cx="1804880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Diálogo</a:t>
            </a: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08B90F02-8F8D-849D-3598-788318D29C4C}"/>
              </a:ext>
            </a:extLst>
          </p:cNvPr>
          <p:cNvSpPr txBox="1"/>
          <p:nvPr/>
        </p:nvSpPr>
        <p:spPr>
          <a:xfrm>
            <a:off x="8426992" y="3100223"/>
            <a:ext cx="3679665" cy="5037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>
              <a:lnSpc>
                <a:spcPct val="200000"/>
              </a:lnSpc>
            </a:pPr>
            <a:r>
              <a:rPr lang="es-ES" b="0" dirty="0">
                <a:solidFill>
                  <a:schemeClr val="tx1"/>
                </a:solidFill>
              </a:rPr>
              <a:t>Desarrolla ideas e intenta convencer. </a:t>
            </a:r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E1A1C782-78E8-4C32-2244-2C224911C0D9}"/>
              </a:ext>
            </a:extLst>
          </p:cNvPr>
          <p:cNvSpPr txBox="1"/>
          <p:nvPr/>
        </p:nvSpPr>
        <p:spPr>
          <a:xfrm>
            <a:off x="6560526" y="3076951"/>
            <a:ext cx="1804880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Argumentación</a:t>
            </a: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EB747A2B-BCCF-01C2-FCB9-6654F3A14A9D}"/>
              </a:ext>
            </a:extLst>
          </p:cNvPr>
          <p:cNvSpPr txBox="1"/>
          <p:nvPr/>
        </p:nvSpPr>
        <p:spPr>
          <a:xfrm>
            <a:off x="8426992" y="5054769"/>
            <a:ext cx="36796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Texto informativo o didáctico, explica contenidos de forma clara. </a:t>
            </a: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id="{B6D3E6A5-6304-BD38-52B9-6A2DBC0488C6}"/>
              </a:ext>
            </a:extLst>
          </p:cNvPr>
          <p:cNvSpPr txBox="1"/>
          <p:nvPr/>
        </p:nvSpPr>
        <p:spPr>
          <a:xfrm>
            <a:off x="6560527" y="5095261"/>
            <a:ext cx="1804880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Exposición</a:t>
            </a:r>
          </a:p>
        </p:txBody>
      </p:sp>
      <p:sp>
        <p:nvSpPr>
          <p:cNvPr id="12" name="Abrir llave 6">
            <a:extLst>
              <a:ext uri="{FF2B5EF4-FFF2-40B4-BE49-F238E27FC236}">
                <a16:creationId xmlns:a16="http://schemas.microsoft.com/office/drawing/2014/main" id="{EDFD54B5-26ED-C536-B4E3-938D0A4780D1}"/>
              </a:ext>
            </a:extLst>
          </p:cNvPr>
          <p:cNvSpPr/>
          <p:nvPr/>
        </p:nvSpPr>
        <p:spPr>
          <a:xfrm rot="10800000" flipH="1">
            <a:off x="5453185" y="2492354"/>
            <a:ext cx="1076548" cy="2947047"/>
          </a:xfrm>
          <a:prstGeom prst="leftBrace">
            <a:avLst>
              <a:gd name="adj1" fmla="val 0"/>
              <a:gd name="adj2" fmla="val 53032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65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3" grpId="0"/>
      <p:bldP spid="14" grpId="0" animBg="1"/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591C-AC86-FC6C-F397-91BBC386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E20EB76-7C5F-1426-41F0-44142BE3FCC1}"/>
              </a:ext>
            </a:extLst>
          </p:cNvPr>
          <p:cNvGrpSpPr/>
          <p:nvPr/>
        </p:nvGrpSpPr>
        <p:grpSpPr>
          <a:xfrm>
            <a:off x="9795213" y="1122037"/>
            <a:ext cx="1602130" cy="1946517"/>
            <a:chOff x="9424752" y="860426"/>
            <a:chExt cx="1602130" cy="1946517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28C6498-02A0-5BF5-178A-CD0C47F386A1}"/>
                </a:ext>
              </a:extLst>
            </p:cNvPr>
            <p:cNvSpPr txBox="1"/>
            <p:nvPr/>
          </p:nvSpPr>
          <p:spPr>
            <a:xfrm>
              <a:off x="9424752" y="1975946"/>
              <a:ext cx="1602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Otros criterios de clasificación</a:t>
              </a:r>
            </a:p>
          </p:txBody>
        </p:sp>
        <p:pic>
          <p:nvPicPr>
            <p:cNvPr id="27" name="Gráfico 26" descr="Bombilla y lápiz contorno">
              <a:extLst>
                <a:ext uri="{FF2B5EF4-FFF2-40B4-BE49-F238E27FC236}">
                  <a16:creationId xmlns:a16="http://schemas.microsoft.com/office/drawing/2014/main" id="{5E9835A7-9856-E02E-566E-3453D9B2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424752" y="860426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8F5057-C40E-4B57-9E58-FF393EDF8B56}"/>
              </a:ext>
            </a:extLst>
          </p:cNvPr>
          <p:cNvGrpSpPr/>
          <p:nvPr/>
        </p:nvGrpSpPr>
        <p:grpSpPr>
          <a:xfrm>
            <a:off x="2581819" y="2036437"/>
            <a:ext cx="2730846" cy="1361581"/>
            <a:chOff x="1694851" y="1847963"/>
            <a:chExt cx="2730846" cy="1361581"/>
          </a:xfrm>
        </p:grpSpPr>
        <p:sp>
          <p:nvSpPr>
            <p:cNvPr id="4" name="Rectángulo: una sola esquina redondeada 13">
              <a:extLst>
                <a:ext uri="{FF2B5EF4-FFF2-40B4-BE49-F238E27FC236}">
                  <a16:creationId xmlns:a16="http://schemas.microsoft.com/office/drawing/2014/main" id="{2D185644-5B36-FB94-F4D4-6D4062A0B306}"/>
                </a:ext>
              </a:extLst>
            </p:cNvPr>
            <p:cNvSpPr/>
            <p:nvPr/>
          </p:nvSpPr>
          <p:spPr>
            <a:xfrm>
              <a:off x="1694851" y="1847963"/>
              <a:ext cx="2730846" cy="1361581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INTENCIÓN COMUNICATIVA</a:t>
              </a:r>
            </a:p>
          </p:txBody>
        </p:sp>
        <p:sp>
          <p:nvSpPr>
            <p:cNvPr id="13" name="CuadroTexto 14">
              <a:extLst>
                <a:ext uri="{FF2B5EF4-FFF2-40B4-BE49-F238E27FC236}">
                  <a16:creationId xmlns:a16="http://schemas.microsoft.com/office/drawing/2014/main" id="{807FFEE0-A599-C940-BC53-ED2A96D8C7A3}"/>
                </a:ext>
              </a:extLst>
            </p:cNvPr>
            <p:cNvSpPr txBox="1"/>
            <p:nvPr/>
          </p:nvSpPr>
          <p:spPr>
            <a:xfrm>
              <a:off x="1761243" y="2606889"/>
              <a:ext cx="2477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Informativos, persuasivos, explicativos.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941680-26CE-B0E7-DA87-D93DCC3A8084}"/>
              </a:ext>
            </a:extLst>
          </p:cNvPr>
          <p:cNvGrpSpPr/>
          <p:nvPr/>
        </p:nvGrpSpPr>
        <p:grpSpPr>
          <a:xfrm>
            <a:off x="5617545" y="2036437"/>
            <a:ext cx="2730846" cy="1361580"/>
            <a:chOff x="4730577" y="1847964"/>
            <a:chExt cx="2730846" cy="1361580"/>
          </a:xfrm>
        </p:grpSpPr>
        <p:sp>
          <p:nvSpPr>
            <p:cNvPr id="3" name="Rectángulo: una sola esquina redondeada 13">
              <a:extLst>
                <a:ext uri="{FF2B5EF4-FFF2-40B4-BE49-F238E27FC236}">
                  <a16:creationId xmlns:a16="http://schemas.microsoft.com/office/drawing/2014/main" id="{5B014E06-B000-EB02-784B-BA24E677AB9D}"/>
                </a:ext>
              </a:extLst>
            </p:cNvPr>
            <p:cNvSpPr/>
            <p:nvPr/>
          </p:nvSpPr>
          <p:spPr>
            <a:xfrm>
              <a:off x="4730577" y="1847964"/>
              <a:ext cx="2730846" cy="136158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ÁMBITO DE USO</a:t>
              </a:r>
            </a:p>
          </p:txBody>
        </p:sp>
        <p:sp>
          <p:nvSpPr>
            <p:cNvPr id="5" name="CuadroTexto 14">
              <a:extLst>
                <a:ext uri="{FF2B5EF4-FFF2-40B4-BE49-F238E27FC236}">
                  <a16:creationId xmlns:a16="http://schemas.microsoft.com/office/drawing/2014/main" id="{ED6D9893-6B8A-7909-170E-17BCA5D5DA02}"/>
                </a:ext>
              </a:extLst>
            </p:cNvPr>
            <p:cNvSpPr txBox="1"/>
            <p:nvPr/>
          </p:nvSpPr>
          <p:spPr>
            <a:xfrm>
              <a:off x="4730577" y="2514555"/>
              <a:ext cx="2730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Periodísticos, publicitarios, científicos y técnicos, humanísticos, literarios, jurídicos, administrativos.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A54F8-DFD5-BC0F-94A1-707A6CC65638}"/>
              </a:ext>
            </a:extLst>
          </p:cNvPr>
          <p:cNvGrpSpPr/>
          <p:nvPr/>
        </p:nvGrpSpPr>
        <p:grpSpPr>
          <a:xfrm>
            <a:off x="3648618" y="3611881"/>
            <a:ext cx="3517229" cy="1361581"/>
            <a:chOff x="2971962" y="3648457"/>
            <a:chExt cx="3517229" cy="1361581"/>
          </a:xfrm>
        </p:grpSpPr>
        <p:sp>
          <p:nvSpPr>
            <p:cNvPr id="10" name="Rectángulo: una sola esquina redondeada 13">
              <a:extLst>
                <a:ext uri="{FF2B5EF4-FFF2-40B4-BE49-F238E27FC236}">
                  <a16:creationId xmlns:a16="http://schemas.microsoft.com/office/drawing/2014/main" id="{822323D8-0D71-A58A-7155-81BFC90195F4}"/>
                </a:ext>
              </a:extLst>
            </p:cNvPr>
            <p:cNvSpPr/>
            <p:nvPr/>
          </p:nvSpPr>
          <p:spPr>
            <a:xfrm>
              <a:off x="2971962" y="3648457"/>
              <a:ext cx="3517229" cy="1361581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CANAL DE TRANSMISIÓN</a:t>
              </a:r>
            </a:p>
          </p:txBody>
        </p:sp>
        <p:sp>
          <p:nvSpPr>
            <p:cNvPr id="14" name="CuadroTexto 14">
              <a:extLst>
                <a:ext uri="{FF2B5EF4-FFF2-40B4-BE49-F238E27FC236}">
                  <a16:creationId xmlns:a16="http://schemas.microsoft.com/office/drawing/2014/main" id="{6237750B-E6C7-F4ED-D964-FE3A4E8CBA84}"/>
                </a:ext>
              </a:extLst>
            </p:cNvPr>
            <p:cNvSpPr txBox="1"/>
            <p:nvPr/>
          </p:nvSpPr>
          <p:spPr>
            <a:xfrm>
              <a:off x="3060274" y="4329247"/>
              <a:ext cx="3428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Orales (efímeros, espontáneos, códigos paralingüísticos) y escritos (elaborados, perdurables).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78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3F12-557C-627C-2239-758D6B34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FE31BA-2ED6-CBA6-60C6-4415880EF73D}"/>
              </a:ext>
            </a:extLst>
          </p:cNvPr>
          <p:cNvSpPr txBox="1"/>
          <p:nvPr/>
        </p:nvSpPr>
        <p:spPr>
          <a:xfrm>
            <a:off x="362141" y="3687421"/>
            <a:ext cx="333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comunicación humana: lengua y habla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D0BD0F-AFB4-F0CD-7DD2-648C97C8F35F}"/>
              </a:ext>
            </a:extLst>
          </p:cNvPr>
          <p:cNvSpPr txBox="1"/>
          <p:nvPr/>
        </p:nvSpPr>
        <p:spPr>
          <a:xfrm>
            <a:off x="4262790" y="2394769"/>
            <a:ext cx="2293458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Lenguaje humano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CE600C2-8BE1-E931-A7AB-BAAF2F8948D1}"/>
              </a:ext>
            </a:extLst>
          </p:cNvPr>
          <p:cNvSpPr txBox="1"/>
          <p:nvPr/>
        </p:nvSpPr>
        <p:spPr>
          <a:xfrm>
            <a:off x="4262790" y="3073494"/>
            <a:ext cx="229345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Capacidad de comunicarse mediante un código de signos estructurado.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679F8320-6B9C-68A5-B39F-EED8A6ABADFF}"/>
              </a:ext>
            </a:extLst>
          </p:cNvPr>
          <p:cNvSpPr txBox="1"/>
          <p:nvPr/>
        </p:nvSpPr>
        <p:spPr>
          <a:xfrm>
            <a:off x="6677141" y="2394769"/>
            <a:ext cx="2370845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s-ES" dirty="0"/>
              <a:t>Lengua</a:t>
            </a: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C5AEAF34-514E-2D71-F849-8F5C11F331D0}"/>
              </a:ext>
            </a:extLst>
          </p:cNvPr>
          <p:cNvSpPr txBox="1"/>
          <p:nvPr/>
        </p:nvSpPr>
        <p:spPr>
          <a:xfrm>
            <a:off x="9150593" y="2402432"/>
            <a:ext cx="2398275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s-ES" dirty="0"/>
              <a:t>Habla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2A54F-F966-CC7B-C8C3-DE471E23A165}"/>
              </a:ext>
            </a:extLst>
          </p:cNvPr>
          <p:cNvSpPr txBox="1"/>
          <p:nvPr/>
        </p:nvSpPr>
        <p:spPr>
          <a:xfrm>
            <a:off x="5894150" y="178256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900"/>
              </a:spcBef>
              <a:spcAft>
                <a:spcPts val="900"/>
              </a:spcAft>
              <a:buNone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DAE05C72-314E-878E-4D9A-FF355EE372A6}"/>
              </a:ext>
            </a:extLst>
          </p:cNvPr>
          <p:cNvSpPr txBox="1"/>
          <p:nvPr/>
        </p:nvSpPr>
        <p:spPr>
          <a:xfrm>
            <a:off x="6677141" y="3079508"/>
            <a:ext cx="2370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Conjunto de signos lingüísticos y reglas que regulan su combinación (idioma concreto).</a:t>
            </a:r>
          </a:p>
        </p:txBody>
      </p:sp>
      <p:sp>
        <p:nvSpPr>
          <p:cNvPr id="17" name="CuadroTexto 18">
            <a:extLst>
              <a:ext uri="{FF2B5EF4-FFF2-40B4-BE49-F238E27FC236}">
                <a16:creationId xmlns:a16="http://schemas.microsoft.com/office/drawing/2014/main" id="{2112CE2F-AB7F-A9C4-B92E-072E210004AC}"/>
              </a:ext>
            </a:extLst>
          </p:cNvPr>
          <p:cNvSpPr txBox="1"/>
          <p:nvPr/>
        </p:nvSpPr>
        <p:spPr>
          <a:xfrm>
            <a:off x="9178024" y="3073494"/>
            <a:ext cx="23708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Uso individual de la lengua por cada persona al construir un mensaje.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193485-6B71-D82F-42DF-A8507AB26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19" y="4305300"/>
            <a:ext cx="5105400" cy="2552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8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9" grpId="0" animBg="1"/>
      <p:bldP spid="4" grpId="0" animBg="1"/>
      <p:bldP spid="10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C3C3F-567A-EEC0-C8EC-62E5B2EF2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E20A73A-60BF-84D8-DD3E-1F308A8F87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62456" y="1508760"/>
            <a:ext cx="8257031" cy="4105656"/>
          </a:xfrm>
        </p:spPr>
        <p:txBody>
          <a:bodyPr/>
          <a:lstStyle/>
          <a:p>
            <a:r>
              <a:rPr lang="en-US" b="1" dirty="0"/>
              <a:t>Signos </a:t>
            </a:r>
            <a:r>
              <a:rPr lang="en-US" b="1" dirty="0" err="1"/>
              <a:t>lingüísticos</a:t>
            </a:r>
            <a:endParaRPr lang="en-US" b="1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E272632-973A-98E8-AC1C-843F2E99E59E}"/>
              </a:ext>
            </a:extLst>
          </p:cNvPr>
          <p:cNvSpPr/>
          <p:nvPr/>
        </p:nvSpPr>
        <p:spPr>
          <a:xfrm>
            <a:off x="1512332" y="2147331"/>
            <a:ext cx="2474452" cy="129232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Arbitrarios</a:t>
            </a:r>
          </a:p>
          <a:p>
            <a:pPr algn="ctr"/>
            <a:r>
              <a:rPr lang="es-ES" sz="1600" dirty="0">
                <a:solidFill>
                  <a:schemeClr val="tx1"/>
                </a:solidFill>
              </a:rPr>
              <a:t>No hay semejanza entre palabra y realidad (ej. "sol" en diferentes idiomas). </a:t>
            </a:r>
          </a:p>
        </p:txBody>
      </p:sp>
      <p:sp>
        <p:nvSpPr>
          <p:cNvPr id="4" name="Rectángulo: esquinas redondeadas 18">
            <a:extLst>
              <a:ext uri="{FF2B5EF4-FFF2-40B4-BE49-F238E27FC236}">
                <a16:creationId xmlns:a16="http://schemas.microsoft.com/office/drawing/2014/main" id="{B793CCFF-27BB-0BE1-1A98-508CD525E5AE}"/>
              </a:ext>
            </a:extLst>
          </p:cNvPr>
          <p:cNvSpPr/>
          <p:nvPr/>
        </p:nvSpPr>
        <p:spPr>
          <a:xfrm>
            <a:off x="4070866" y="2147331"/>
            <a:ext cx="2474453" cy="129232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Convencionales </a:t>
            </a:r>
            <a:r>
              <a:rPr lang="es-ES" sz="1600" dirty="0">
                <a:solidFill>
                  <a:schemeClr val="tx1"/>
                </a:solidFill>
              </a:rPr>
              <a:t>Asociación por acuerdo social. </a:t>
            </a:r>
          </a:p>
        </p:txBody>
      </p:sp>
      <p:sp>
        <p:nvSpPr>
          <p:cNvPr id="6" name="Rectángulo: esquinas redondeadas 18">
            <a:extLst>
              <a:ext uri="{FF2B5EF4-FFF2-40B4-BE49-F238E27FC236}">
                <a16:creationId xmlns:a16="http://schemas.microsoft.com/office/drawing/2014/main" id="{B187DCD7-F3FB-95B0-0636-147972B6EE73}"/>
              </a:ext>
            </a:extLst>
          </p:cNvPr>
          <p:cNvSpPr/>
          <p:nvPr/>
        </p:nvSpPr>
        <p:spPr>
          <a:xfrm>
            <a:off x="6629401" y="2147331"/>
            <a:ext cx="2907791" cy="129232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Dos partes inseparables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</a:rPr>
              <a:t>Significado (concepto) y significante (sonidos/grafías). </a:t>
            </a:r>
          </a:p>
        </p:txBody>
      </p:sp>
      <p:sp>
        <p:nvSpPr>
          <p:cNvPr id="3" name="Rectángulo: esquinas redondeadas 18">
            <a:extLst>
              <a:ext uri="{FF2B5EF4-FFF2-40B4-BE49-F238E27FC236}">
                <a16:creationId xmlns:a16="http://schemas.microsoft.com/office/drawing/2014/main" id="{A9A7E1AF-E111-55D9-BEA9-D445AC890542}"/>
              </a:ext>
            </a:extLst>
          </p:cNvPr>
          <p:cNvSpPr/>
          <p:nvPr/>
        </p:nvSpPr>
        <p:spPr>
          <a:xfrm>
            <a:off x="2655332" y="3561588"/>
            <a:ext cx="5994892" cy="182639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Doble articulación</a:t>
            </a: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Primera articulación: </a:t>
            </a:r>
            <a:r>
              <a:rPr lang="es-ES" sz="1600" dirty="0">
                <a:solidFill>
                  <a:schemeClr val="tx1"/>
                </a:solidFill>
              </a:rPr>
              <a:t>morfemas (unidades con significado).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Segunda articulación: </a:t>
            </a:r>
            <a:r>
              <a:rPr lang="es-ES" sz="1600" dirty="0">
                <a:solidFill>
                  <a:schemeClr val="tx1"/>
                </a:solidFill>
              </a:rPr>
              <a:t>fonemas (unidades sin significado, se combinan para crear morfemas).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9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  <p:bldP spid="4" grpId="0" animBg="1"/>
      <p:bldP spid="6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14F7-E9B3-5E99-B0B9-853DE1B2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9DEE95-1F97-35A3-8257-207A0F4EAB09}"/>
              </a:ext>
            </a:extLst>
          </p:cNvPr>
          <p:cNvSpPr txBox="1"/>
          <p:nvPr/>
        </p:nvSpPr>
        <p:spPr>
          <a:xfrm>
            <a:off x="283166" y="4302036"/>
            <a:ext cx="37734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Estructura de la lengua</a:t>
            </a:r>
          </a:p>
          <a:p>
            <a:pPr lvl="0">
              <a:spcAft>
                <a:spcPts val="1200"/>
              </a:spcAft>
              <a:defRPr/>
            </a:pPr>
            <a:endParaRPr lang="es-ES" sz="2400" b="1" dirty="0">
              <a:solidFill>
                <a:schemeClr val="bg1"/>
              </a:solidFill>
            </a:endParaRPr>
          </a:p>
          <a:p>
            <a:pPr lvl="0"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</a:rPr>
              <a:t>La lengua es un sistema de elementos interrelacionados. 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3" name="CuadroTexto 18">
            <a:extLst>
              <a:ext uri="{FF2B5EF4-FFF2-40B4-BE49-F238E27FC236}">
                <a16:creationId xmlns:a16="http://schemas.microsoft.com/office/drawing/2014/main" id="{EDB3B08A-CCDA-5973-5D81-6E154AA90506}"/>
              </a:ext>
            </a:extLst>
          </p:cNvPr>
          <p:cNvSpPr txBox="1"/>
          <p:nvPr/>
        </p:nvSpPr>
        <p:spPr>
          <a:xfrm>
            <a:off x="4207282" y="2978598"/>
            <a:ext cx="269643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De menor a mayor: fonema, sílaba, morfema, palabra, sintagma, enunciado, oración, texto.</a:t>
            </a: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4CA41504-AFCC-7CA8-B7BC-C6C6991F2482}"/>
              </a:ext>
            </a:extLst>
          </p:cNvPr>
          <p:cNvSpPr txBox="1"/>
          <p:nvPr/>
        </p:nvSpPr>
        <p:spPr>
          <a:xfrm>
            <a:off x="4198138" y="2375373"/>
            <a:ext cx="2705582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Unidades lingüísticas</a:t>
            </a: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17A50FF2-6B61-B36B-B9E6-EE8B8FEF8548}"/>
              </a:ext>
            </a:extLst>
          </p:cNvPr>
          <p:cNvSpPr txBox="1"/>
          <p:nvPr/>
        </p:nvSpPr>
        <p:spPr>
          <a:xfrm>
            <a:off x="7038874" y="2978598"/>
            <a:ext cx="24434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Fónico, morfológico, sintáctico, léxico-semántico, textual.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8C2CD0C0-D1C3-4277-D8EA-09D8E78A7306}"/>
              </a:ext>
            </a:extLst>
          </p:cNvPr>
          <p:cNvSpPr txBox="1"/>
          <p:nvPr/>
        </p:nvSpPr>
        <p:spPr>
          <a:xfrm>
            <a:off x="7038874" y="2375373"/>
            <a:ext cx="2443454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Niveles de estudio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FBCB7B-7412-8331-D97B-63637061A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0"/>
          <a:stretch>
            <a:fillRect/>
          </a:stretch>
        </p:blipFill>
        <p:spPr>
          <a:xfrm>
            <a:off x="8759180" y="3621024"/>
            <a:ext cx="3432819" cy="3204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6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887A3-6D54-458B-DDF9-FE18EE953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F8B4A9E-A342-781E-CEE8-C888BBBBD6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35024" y="1600200"/>
            <a:ext cx="8366589" cy="3934325"/>
          </a:xfrm>
        </p:spPr>
        <p:txBody>
          <a:bodyPr/>
          <a:lstStyle/>
          <a:p>
            <a:r>
              <a:rPr lang="es-ES" dirty="0"/>
              <a:t>Nivel fónico: unidades sin significado </a:t>
            </a:r>
            <a:endParaRPr lang="en-US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DCCA73E-51D4-6822-6947-B29C91C9DA19}"/>
              </a:ext>
            </a:extLst>
          </p:cNvPr>
          <p:cNvSpPr/>
          <p:nvPr/>
        </p:nvSpPr>
        <p:spPr>
          <a:xfrm>
            <a:off x="2122604" y="2578341"/>
            <a:ext cx="1443556" cy="578746"/>
          </a:xfrm>
          <a:prstGeom prst="roundRect">
            <a:avLst/>
          </a:prstGeom>
          <a:solidFill>
            <a:srgbClr val="06235B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Fonemas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3C6CE4E-AB7B-9CA2-2BEA-6D1F2DE9A91E}"/>
              </a:ext>
            </a:extLst>
          </p:cNvPr>
          <p:cNvSpPr/>
          <p:nvPr/>
        </p:nvSpPr>
        <p:spPr>
          <a:xfrm>
            <a:off x="1602947" y="3267295"/>
            <a:ext cx="2482870" cy="175276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Unidades más pequeñas de la lengua, sin significado propio, pero pueden cambiarlo (ej. /k/ en "copa" vs. /s/ en "sopa").</a:t>
            </a:r>
          </a:p>
        </p:txBody>
      </p:sp>
      <p:sp>
        <p:nvSpPr>
          <p:cNvPr id="3" name="Rectángulo: esquinas redondeadas 17">
            <a:extLst>
              <a:ext uri="{FF2B5EF4-FFF2-40B4-BE49-F238E27FC236}">
                <a16:creationId xmlns:a16="http://schemas.microsoft.com/office/drawing/2014/main" id="{23FB975E-B027-7825-2E7C-BE68B5D0A606}"/>
              </a:ext>
            </a:extLst>
          </p:cNvPr>
          <p:cNvSpPr/>
          <p:nvPr/>
        </p:nvSpPr>
        <p:spPr>
          <a:xfrm>
            <a:off x="4748158" y="2578341"/>
            <a:ext cx="1443556" cy="578746"/>
          </a:xfrm>
          <a:prstGeom prst="roundRect">
            <a:avLst/>
          </a:prstGeom>
          <a:solidFill>
            <a:srgbClr val="06235B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Sonido</a:t>
            </a:r>
          </a:p>
        </p:txBody>
      </p:sp>
      <p:sp>
        <p:nvSpPr>
          <p:cNvPr id="4" name="Rectángulo: esquinas redondeadas 18">
            <a:extLst>
              <a:ext uri="{FF2B5EF4-FFF2-40B4-BE49-F238E27FC236}">
                <a16:creationId xmlns:a16="http://schemas.microsoft.com/office/drawing/2014/main" id="{C6910F94-28C4-9F71-491E-874DFC27B114}"/>
              </a:ext>
            </a:extLst>
          </p:cNvPr>
          <p:cNvSpPr/>
          <p:nvPr/>
        </p:nvSpPr>
        <p:spPr>
          <a:xfrm>
            <a:off x="4228499" y="3267295"/>
            <a:ext cx="2482872" cy="175276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Uso individual y concreto de un fonema al hablar.</a:t>
            </a:r>
          </a:p>
        </p:txBody>
      </p:sp>
      <p:sp>
        <p:nvSpPr>
          <p:cNvPr id="5" name="Rectángulo: esquinas redondeadas 17">
            <a:extLst>
              <a:ext uri="{FF2B5EF4-FFF2-40B4-BE49-F238E27FC236}">
                <a16:creationId xmlns:a16="http://schemas.microsoft.com/office/drawing/2014/main" id="{7A634C80-F871-149D-E4F7-EED311F2FFD6}"/>
              </a:ext>
            </a:extLst>
          </p:cNvPr>
          <p:cNvSpPr/>
          <p:nvPr/>
        </p:nvSpPr>
        <p:spPr>
          <a:xfrm>
            <a:off x="7373712" y="2578341"/>
            <a:ext cx="1443556" cy="578746"/>
          </a:xfrm>
          <a:prstGeom prst="roundRect">
            <a:avLst/>
          </a:prstGeom>
          <a:solidFill>
            <a:srgbClr val="06235B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Sílaba</a:t>
            </a:r>
          </a:p>
        </p:txBody>
      </p:sp>
      <p:sp>
        <p:nvSpPr>
          <p:cNvPr id="6" name="Rectángulo: esquinas redondeadas 18">
            <a:extLst>
              <a:ext uri="{FF2B5EF4-FFF2-40B4-BE49-F238E27FC236}">
                <a16:creationId xmlns:a16="http://schemas.microsoft.com/office/drawing/2014/main" id="{07290C8D-A297-B573-8EA9-1EC8ADF26B7B}"/>
              </a:ext>
            </a:extLst>
          </p:cNvPr>
          <p:cNvSpPr/>
          <p:nvPr/>
        </p:nvSpPr>
        <p:spPr>
          <a:xfrm>
            <a:off x="6854054" y="3267295"/>
            <a:ext cx="2482872" cy="175276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Grupo mínimo de sonidos con estructura interna (al menos una vocal), pronunciado en una sola emisión de voz.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7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8" grpId="0" animBg="1"/>
      <p:bldP spid="19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029D-E155-5DC1-B392-35AD3F1E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C88253-62A1-4FE2-3742-F103572758EF}"/>
              </a:ext>
            </a:extLst>
          </p:cNvPr>
          <p:cNvSpPr txBox="1"/>
          <p:nvPr/>
        </p:nvSpPr>
        <p:spPr>
          <a:xfrm>
            <a:off x="2901950" y="670795"/>
            <a:ext cx="8756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Nivel morfológico: unidades con significado</a:t>
            </a:r>
            <a:endParaRPr lang="es-ES" sz="1600" dirty="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6E2DA4-EEBF-763C-C8A0-FAE2CA4F9351}"/>
              </a:ext>
            </a:extLst>
          </p:cNvPr>
          <p:cNvGrpSpPr/>
          <p:nvPr/>
        </p:nvGrpSpPr>
        <p:grpSpPr>
          <a:xfrm>
            <a:off x="402336" y="1981163"/>
            <a:ext cx="3371951" cy="900528"/>
            <a:chOff x="4447602" y="1424364"/>
            <a:chExt cx="3511696" cy="3798348"/>
          </a:xfrm>
        </p:grpSpPr>
        <p:sp>
          <p:nvSpPr>
            <p:cNvPr id="14" name="Rectángulo: una sola esquina redondeada 13">
              <a:extLst>
                <a:ext uri="{FF2B5EF4-FFF2-40B4-BE49-F238E27FC236}">
                  <a16:creationId xmlns:a16="http://schemas.microsoft.com/office/drawing/2014/main" id="{B9E34B35-95D2-4862-4475-CB09CC333159}"/>
                </a:ext>
              </a:extLst>
            </p:cNvPr>
            <p:cNvSpPr/>
            <p:nvPr/>
          </p:nvSpPr>
          <p:spPr>
            <a:xfrm>
              <a:off x="4447602" y="1424364"/>
              <a:ext cx="3511696" cy="3798348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MORFEMAS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4E890F6-C349-14CE-5ED3-74EE8E29D4CF}"/>
                </a:ext>
              </a:extLst>
            </p:cNvPr>
            <p:cNvSpPr txBox="1"/>
            <p:nvPr/>
          </p:nvSpPr>
          <p:spPr>
            <a:xfrm>
              <a:off x="4483469" y="2886081"/>
              <a:ext cx="3402168" cy="874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Unidades mínimas aislables con significado.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674DC5-5889-8775-8F0A-49E08BB26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517570"/>
              </p:ext>
            </p:extLst>
          </p:nvPr>
        </p:nvGraphicFramePr>
        <p:xfrm>
          <a:off x="4175298" y="2064731"/>
          <a:ext cx="7894782" cy="387896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301958">
                  <a:extLst>
                    <a:ext uri="{9D8B030D-6E8A-4147-A177-3AD203B41FA5}">
                      <a16:colId xmlns:a16="http://schemas.microsoft.com/office/drawing/2014/main" val="152200997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194621151"/>
                    </a:ext>
                  </a:extLst>
                </a:gridCol>
                <a:gridCol w="5358384">
                  <a:extLst>
                    <a:ext uri="{9D8B030D-6E8A-4147-A177-3AD203B41FA5}">
                      <a16:colId xmlns:a16="http://schemas.microsoft.com/office/drawing/2014/main" val="17245652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1" i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Clase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1" i="0" dirty="0" err="1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Función</a:t>
                      </a:r>
                      <a:r>
                        <a:rPr lang="en-US" sz="12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 Principal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41524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0" indent="0" algn="ctr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1" i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Variables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Sustantivos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Nombran personas, animales, objetos, conceptos.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629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Determinantes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Presentan y concretan al sustantivo y añaden matices de cantidad, proximidad o posesión.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2327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 dirty="0">
                          <a:effectLst/>
                          <a:latin typeface="+mj-lt"/>
                        </a:rPr>
                        <a:t>Adjetivos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Expresan cualidades del sustantivo.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838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 dirty="0" err="1">
                          <a:effectLst/>
                          <a:latin typeface="+mj-lt"/>
                        </a:rPr>
                        <a:t>Pronombres</a:t>
                      </a:r>
                      <a:endParaRPr lang="en-US" sz="1200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Sustituyen al sustantivo y evitan su repetición.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1629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 dirty="0">
                          <a:effectLst/>
                          <a:latin typeface="+mj-lt"/>
                        </a:rPr>
                        <a:t>Verbos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 dirty="0" err="1">
                          <a:effectLst/>
                          <a:latin typeface="+mj-lt"/>
                        </a:rPr>
                        <a:t>Expresan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dirty="0" err="1">
                          <a:effectLst/>
                          <a:latin typeface="+mj-lt"/>
                        </a:rPr>
                        <a:t>acciones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y </a:t>
                      </a:r>
                      <a:r>
                        <a:rPr lang="en-US" sz="1200" b="0" i="0" dirty="0" err="1">
                          <a:effectLst/>
                          <a:latin typeface="+mj-lt"/>
                        </a:rPr>
                        <a:t>procesos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. 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62616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indent="0" algn="ctr" defTabSz="914400" rtl="0" eaLnBrk="1" fontAlgn="base" latinLnBrk="0" hangingPunct="1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1" i="0" kern="1200" dirty="0" err="1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Invariables</a:t>
                      </a:r>
                      <a:endParaRPr lang="en-US" sz="1200" b="1" i="0" kern="1200" dirty="0">
                        <a:solidFill>
                          <a:schemeClr val="tx2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AD7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Adverbios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 dirty="0">
                          <a:effectLst/>
                          <a:latin typeface="+mj-lt"/>
                        </a:rPr>
                        <a:t>Complementan al verbo, adjetivo u otro adverbio. 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094974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 dirty="0" err="1">
                          <a:effectLst/>
                          <a:latin typeface="+mj-lt"/>
                        </a:rPr>
                        <a:t>Preposiciones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Elementos relacionantes.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5761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Conjunciones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Establecen relaciones entre palabras, sintagmas u oraciones.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1046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200" b="0" i="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 dirty="0">
                          <a:effectLst/>
                          <a:latin typeface="+mj-lt"/>
                        </a:rPr>
                        <a:t>Interjecciones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ES" sz="1200" b="0" i="0" dirty="0">
                          <a:effectLst/>
                          <a:latin typeface="+mj-lt"/>
                        </a:rPr>
                        <a:t>Pueden constituir enunciados por sí mismas, expresan diversos contenidos y comunican impresiones o sentimientos.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378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0A6BECF-2442-8AF4-8EC5-A77DE49D4A72}"/>
              </a:ext>
            </a:extLst>
          </p:cNvPr>
          <p:cNvGrpSpPr/>
          <p:nvPr/>
        </p:nvGrpSpPr>
        <p:grpSpPr>
          <a:xfrm>
            <a:off x="367526" y="4693319"/>
            <a:ext cx="3406761" cy="1521760"/>
            <a:chOff x="248654" y="4481798"/>
            <a:chExt cx="3406761" cy="1521760"/>
          </a:xfrm>
        </p:grpSpPr>
        <p:sp>
          <p:nvSpPr>
            <p:cNvPr id="11" name="Rectángulo: una sola esquina redondeada 13">
              <a:extLst>
                <a:ext uri="{FF2B5EF4-FFF2-40B4-BE49-F238E27FC236}">
                  <a16:creationId xmlns:a16="http://schemas.microsoft.com/office/drawing/2014/main" id="{B26329EF-1D74-9311-218F-6A23FF480958}"/>
                </a:ext>
              </a:extLst>
            </p:cNvPr>
            <p:cNvSpPr/>
            <p:nvPr/>
          </p:nvSpPr>
          <p:spPr>
            <a:xfrm>
              <a:off x="248654" y="4481798"/>
              <a:ext cx="3406761" cy="1521760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CLASES DE PALABRAS</a:t>
              </a:r>
            </a:p>
          </p:txBody>
        </p:sp>
        <p:sp>
          <p:nvSpPr>
            <p:cNvPr id="12" name="CuadroTexto 14">
              <a:extLst>
                <a:ext uri="{FF2B5EF4-FFF2-40B4-BE49-F238E27FC236}">
                  <a16:creationId xmlns:a16="http://schemas.microsoft.com/office/drawing/2014/main" id="{E3957585-B79F-220F-2E17-38F8E1B18513}"/>
                </a:ext>
              </a:extLst>
            </p:cNvPr>
            <p:cNvSpPr txBox="1"/>
            <p:nvPr/>
          </p:nvSpPr>
          <p:spPr>
            <a:xfrm>
              <a:off x="322807" y="4899785"/>
              <a:ext cx="33326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b="1" dirty="0"/>
                <a:t>Variables: </a:t>
              </a:r>
              <a:r>
                <a:rPr lang="es-ES" sz="1200" dirty="0"/>
                <a:t>sustantivos, determinantes, adjetivos, pronombres, verbos.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2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200" b="1" dirty="0"/>
                <a:t>Invariables: </a:t>
              </a:r>
              <a:r>
                <a:rPr lang="es-ES" sz="1200" dirty="0"/>
                <a:t>adverbios, preposiciones, conjunciones, interjecciones.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02F1F56-0DBC-B059-17F8-D106C192BA75}"/>
              </a:ext>
            </a:extLst>
          </p:cNvPr>
          <p:cNvGrpSpPr/>
          <p:nvPr/>
        </p:nvGrpSpPr>
        <p:grpSpPr>
          <a:xfrm>
            <a:off x="402338" y="3337241"/>
            <a:ext cx="3371950" cy="900528"/>
            <a:chOff x="283466" y="3060033"/>
            <a:chExt cx="3371950" cy="900528"/>
          </a:xfrm>
        </p:grpSpPr>
        <p:sp>
          <p:nvSpPr>
            <p:cNvPr id="22" name="Rectángulo: una sola esquina redondeada 13">
              <a:extLst>
                <a:ext uri="{FF2B5EF4-FFF2-40B4-BE49-F238E27FC236}">
                  <a16:creationId xmlns:a16="http://schemas.microsoft.com/office/drawing/2014/main" id="{2DCF75DC-5467-4F4C-8CA6-09AFD10029F8}"/>
                </a:ext>
              </a:extLst>
            </p:cNvPr>
            <p:cNvSpPr/>
            <p:nvPr/>
          </p:nvSpPr>
          <p:spPr>
            <a:xfrm>
              <a:off x="283466" y="3060033"/>
              <a:ext cx="3371950" cy="900528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PALABRAS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1EC919-C90C-F585-D79E-224A2E4340E6}"/>
                </a:ext>
              </a:extLst>
            </p:cNvPr>
            <p:cNvSpPr txBox="1"/>
            <p:nvPr/>
          </p:nvSpPr>
          <p:spPr>
            <a:xfrm>
              <a:off x="340098" y="3450005"/>
              <a:ext cx="33153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000000"/>
                  </a:solidFill>
                  <a:latin typeface="+mj-lt"/>
                </a:rPr>
                <a:t>Unidades formadas por morfemas.</a:t>
              </a:r>
              <a:endParaRPr lang="en-US" sz="1200" dirty="0">
                <a:latin typeface="+mj-lt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C8CE9A-10BB-8AB4-8650-A34DD8F40659}"/>
              </a:ext>
            </a:extLst>
          </p:cNvPr>
          <p:cNvCxnSpPr>
            <a:stCxn id="12" idx="3"/>
            <a:endCxn id="8" idx="1"/>
          </p:cNvCxnSpPr>
          <p:nvPr/>
        </p:nvCxnSpPr>
        <p:spPr>
          <a:xfrm flipV="1">
            <a:off x="3774287" y="4004212"/>
            <a:ext cx="401011" cy="1614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THUMBNAIL_REFRESH" val="1"/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9DC63A4553A418906A18C0D3D74E3" ma:contentTypeVersion="18" ma:contentTypeDescription="Create a new document." ma:contentTypeScope="" ma:versionID="ae5daf3268c140ad8544d146b7bb5e72">
  <xsd:schema xmlns:xsd="http://www.w3.org/2001/XMLSchema" xmlns:xs="http://www.w3.org/2001/XMLSchema" xmlns:p="http://schemas.microsoft.com/office/2006/metadata/properties" xmlns:ns2="effbffe7-cb5a-47bc-b032-c654c741b7d3" xmlns:ns3="c086f5f7-6078-45dd-b7d3-5942f08186e9" targetNamespace="http://schemas.microsoft.com/office/2006/metadata/properties" ma:root="true" ma:fieldsID="ec6f0a6c6d8f797895286121783ef2fd" ns2:_="" ns3:_="">
    <xsd:import namespace="effbffe7-cb5a-47bc-b032-c654c741b7d3"/>
    <xsd:import namespace="c086f5f7-6078-45dd-b7d3-5942f08186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bffe7-cb5a-47bc-b032-c654c741b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6f5f7-6078-45dd-b7d3-5942f08186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497ff77-3ba0-4d71-a642-2f682707911b}" ma:internalName="TaxCatchAll" ma:showField="CatchAllData" ma:web="c086f5f7-6078-45dd-b7d3-5942f08186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86f5f7-6078-45dd-b7d3-5942f08186e9" xsi:nil="true"/>
    <lcf76f155ced4ddcb4097134ff3c332f xmlns="effbffe7-cb5a-47bc-b032-c654c741b7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6DD281B-DB79-489A-BCE0-7B8E6EF022F2}">
  <ds:schemaRefs>
    <ds:schemaRef ds:uri="c086f5f7-6078-45dd-b7d3-5942f08186e9"/>
    <ds:schemaRef ds:uri="effbffe7-cb5a-47bc-b032-c654c741b7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6B783B-E1BB-4C47-9FD9-2C31B90FD8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2A9417-E116-4D69-8B77-BB1FA5D58806}">
  <ds:schemaRefs>
    <ds:schemaRef ds:uri="c086f5f7-6078-45dd-b7d3-5942f08186e9"/>
    <ds:schemaRef ds:uri="effbffe7-cb5a-47bc-b032-c654c741b7d3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1370</Words>
  <Application>Microsoft Office PowerPoint</Application>
  <PresentationFormat>Widescreen</PresentationFormat>
  <Paragraphs>245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Cambria</vt:lpstr>
      <vt:lpstr>Courier New</vt:lpstr>
      <vt:lpstr>Proxima Nova Extrabold</vt:lpstr>
      <vt:lpstr>Proxima Nova Medium</vt:lpstr>
      <vt:lpstr>Proxima Nova Semibold</vt:lpstr>
      <vt:lpstr>Wingdings</vt:lpstr>
      <vt:lpstr>Tema de Office</vt:lpstr>
      <vt:lpstr>Con la mente abierta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Stefanova, Cristina</cp:lastModifiedBy>
  <cp:revision>21</cp:revision>
  <dcterms:created xsi:type="dcterms:W3CDTF">2025-07-04T09:40:43Z</dcterms:created>
  <dcterms:modified xsi:type="dcterms:W3CDTF">2026-02-20T15:20:47Z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  <property fmtid="{D5CDD505-2E9C-101B-9397-08002B2CF9AE}" pid="4" name="ContentTypeId">
    <vt:lpwstr>0x0101000C69DC63A4553A418906A18C0D3D74E3</vt:lpwstr>
  </property>
</Properties>
</file>