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256" r:id="rId5"/>
    <p:sldId id="281" r:id="rId6"/>
    <p:sldId id="345" r:id="rId7"/>
    <p:sldId id="339" r:id="rId8"/>
    <p:sldId id="282" r:id="rId9"/>
    <p:sldId id="340" r:id="rId10"/>
    <p:sldId id="311" r:id="rId11"/>
    <p:sldId id="275" r:id="rId12"/>
    <p:sldId id="330" r:id="rId13"/>
    <p:sldId id="294" r:id="rId14"/>
    <p:sldId id="338" r:id="rId15"/>
    <p:sldId id="341" r:id="rId16"/>
    <p:sldId id="342" r:id="rId17"/>
    <p:sldId id="343" r:id="rId18"/>
    <p:sldId id="344" r:id="rId19"/>
    <p:sldId id="305" r:id="rId20"/>
    <p:sldId id="333" r:id="rId21"/>
    <p:sldId id="323" r:id="rId22"/>
    <p:sldId id="271" r:id="rId23"/>
    <p:sldId id="268" r:id="rId24"/>
  </p:sldIdLst>
  <p:sldSz cx="12192000" cy="6858000"/>
  <p:notesSz cx="6858000" cy="9144000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E21A23"/>
    <a:srgbClr val="BAD7E2"/>
    <a:srgbClr val="E5E5E5"/>
    <a:srgbClr val="06235B"/>
    <a:srgbClr val="D0333A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45FFF5-278F-460A-9DF2-F6E8956713D0}" v="25" dt="2026-02-19T09:26:39.2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2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gs" Target="tags/tag1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unozGarcia, Elena" userId="baf6b194-d2b8-4984-861d-88878e596d18" providerId="ADAL" clId="{0E6A8584-0455-4E49-B02C-8D45AB0DE6D4}"/>
    <pc:docChg chg="undo custSel modSld">
      <pc:chgData name="MunozGarcia, Elena" userId="baf6b194-d2b8-4984-861d-88878e596d18" providerId="ADAL" clId="{0E6A8584-0455-4E49-B02C-8D45AB0DE6D4}" dt="2026-02-19T09:26:39.208" v="101"/>
      <pc:docMkLst>
        <pc:docMk/>
      </pc:docMkLst>
      <pc:sldChg chg="modSp mod">
        <pc:chgData name="MunozGarcia, Elena" userId="baf6b194-d2b8-4984-861d-88878e596d18" providerId="ADAL" clId="{0E6A8584-0455-4E49-B02C-8D45AB0DE6D4}" dt="2026-02-17T08:42:08.937" v="32" actId="1076"/>
        <pc:sldMkLst>
          <pc:docMk/>
          <pc:sldMk cId="2217788274" sldId="273"/>
        </pc:sldMkLst>
        <pc:picChg chg="mod">
          <ac:chgData name="MunozGarcia, Elena" userId="baf6b194-d2b8-4984-861d-88878e596d18" providerId="ADAL" clId="{0E6A8584-0455-4E49-B02C-8D45AB0DE6D4}" dt="2026-02-17T08:42:08.937" v="32" actId="1076"/>
          <ac:picMkLst>
            <pc:docMk/>
            <pc:sldMk cId="2217788274" sldId="273"/>
            <ac:picMk id="6" creationId="{D2CAFEC3-38E1-0F60-6BD8-7532EE9CFCAB}"/>
          </ac:picMkLst>
        </pc:picChg>
      </pc:sldChg>
      <pc:sldChg chg="modSp mod modAnim">
        <pc:chgData name="MunozGarcia, Elena" userId="baf6b194-d2b8-4984-861d-88878e596d18" providerId="ADAL" clId="{0E6A8584-0455-4E49-B02C-8D45AB0DE6D4}" dt="2026-02-19T09:24:37.014" v="81"/>
        <pc:sldMkLst>
          <pc:docMk/>
          <pc:sldMk cId="3191560927" sldId="274"/>
        </pc:sldMkLst>
        <pc:spChg chg="mod">
          <ac:chgData name="MunozGarcia, Elena" userId="baf6b194-d2b8-4984-861d-88878e596d18" providerId="ADAL" clId="{0E6A8584-0455-4E49-B02C-8D45AB0DE6D4}" dt="2026-02-19T09:24:24.330" v="78" actId="1076"/>
          <ac:spMkLst>
            <pc:docMk/>
            <pc:sldMk cId="3191560927" sldId="274"/>
            <ac:spMk id="2" creationId="{D4E48EA2-5EA6-7BAF-1671-11BC0A5E125D}"/>
          </ac:spMkLst>
        </pc:spChg>
        <pc:spChg chg="mod">
          <ac:chgData name="MunozGarcia, Elena" userId="baf6b194-d2b8-4984-861d-88878e596d18" providerId="ADAL" clId="{0E6A8584-0455-4E49-B02C-8D45AB0DE6D4}" dt="2026-02-17T08:39:59.515" v="23" actId="20577"/>
          <ac:spMkLst>
            <pc:docMk/>
            <pc:sldMk cId="3191560927" sldId="274"/>
            <ac:spMk id="3" creationId="{EDC93707-4A0A-9253-17E5-6B34A4F96A8F}"/>
          </ac:spMkLst>
        </pc:spChg>
        <pc:spChg chg="mod">
          <ac:chgData name="MunozGarcia, Elena" userId="baf6b194-d2b8-4984-861d-88878e596d18" providerId="ADAL" clId="{0E6A8584-0455-4E49-B02C-8D45AB0DE6D4}" dt="2026-02-17T08:40:16.728" v="31" actId="20577"/>
          <ac:spMkLst>
            <pc:docMk/>
            <pc:sldMk cId="3191560927" sldId="274"/>
            <ac:spMk id="15" creationId="{7A8812B9-D9F2-D4BE-FDEC-A786207E2A09}"/>
          </ac:spMkLst>
        </pc:spChg>
        <pc:spChg chg="mod">
          <ac:chgData name="MunozGarcia, Elena" userId="baf6b194-d2b8-4984-861d-88878e596d18" providerId="ADAL" clId="{0E6A8584-0455-4E49-B02C-8D45AB0DE6D4}" dt="2026-02-19T09:23:19.665" v="72" actId="1076"/>
          <ac:spMkLst>
            <pc:docMk/>
            <pc:sldMk cId="3191560927" sldId="274"/>
            <ac:spMk id="43" creationId="{76B4767D-8CD9-9A7E-32D3-8AEBC89C1EB5}"/>
          </ac:spMkLst>
        </pc:spChg>
        <pc:grpChg chg="mod">
          <ac:chgData name="MunozGarcia, Elena" userId="baf6b194-d2b8-4984-861d-88878e596d18" providerId="ADAL" clId="{0E6A8584-0455-4E49-B02C-8D45AB0DE6D4}" dt="2026-02-19T09:24:24.330" v="78" actId="1076"/>
          <ac:grpSpMkLst>
            <pc:docMk/>
            <pc:sldMk cId="3191560927" sldId="274"/>
            <ac:grpSpMk id="20" creationId="{5B4E8CB7-33C8-7B59-DC9B-7023F7B595B1}"/>
          </ac:grpSpMkLst>
        </pc:grpChg>
        <pc:grpChg chg="mod">
          <ac:chgData name="MunozGarcia, Elena" userId="baf6b194-d2b8-4984-861d-88878e596d18" providerId="ADAL" clId="{0E6A8584-0455-4E49-B02C-8D45AB0DE6D4}" dt="2026-02-19T09:24:24.330" v="78" actId="1076"/>
          <ac:grpSpMkLst>
            <pc:docMk/>
            <pc:sldMk cId="3191560927" sldId="274"/>
            <ac:grpSpMk id="21" creationId="{8844EC6B-93D8-03AE-F20D-DB8F282575A7}"/>
          </ac:grpSpMkLst>
        </pc:grpChg>
        <pc:picChg chg="mod">
          <ac:chgData name="MunozGarcia, Elena" userId="baf6b194-d2b8-4984-861d-88878e596d18" providerId="ADAL" clId="{0E6A8584-0455-4E49-B02C-8D45AB0DE6D4}" dt="2026-02-19T09:24:24.330" v="78" actId="1076"/>
          <ac:picMkLst>
            <pc:docMk/>
            <pc:sldMk cId="3191560927" sldId="274"/>
            <ac:picMk id="19" creationId="{EF5531D6-7390-A836-BED3-602CA7B73C20}"/>
          </ac:picMkLst>
        </pc:picChg>
      </pc:sldChg>
      <pc:sldChg chg="modAnim">
        <pc:chgData name="MunozGarcia, Elena" userId="baf6b194-d2b8-4984-861d-88878e596d18" providerId="ADAL" clId="{0E6A8584-0455-4E49-B02C-8D45AB0DE6D4}" dt="2026-02-19T09:21:45.448" v="70"/>
        <pc:sldMkLst>
          <pc:docMk/>
          <pc:sldMk cId="1080167701" sldId="281"/>
        </pc:sldMkLst>
      </pc:sldChg>
      <pc:sldChg chg="modSp mod modAnim">
        <pc:chgData name="MunozGarcia, Elena" userId="baf6b194-d2b8-4984-861d-88878e596d18" providerId="ADAL" clId="{0E6A8584-0455-4E49-B02C-8D45AB0DE6D4}" dt="2026-02-19T09:25:35.804" v="90"/>
        <pc:sldMkLst>
          <pc:docMk/>
          <pc:sldMk cId="1895893097" sldId="282"/>
        </pc:sldMkLst>
        <pc:spChg chg="mod">
          <ac:chgData name="MunozGarcia, Elena" userId="baf6b194-d2b8-4984-861d-88878e596d18" providerId="ADAL" clId="{0E6A8584-0455-4E49-B02C-8D45AB0DE6D4}" dt="2026-02-19T09:24:53.674" v="85" actId="1076"/>
          <ac:spMkLst>
            <pc:docMk/>
            <pc:sldMk cId="1895893097" sldId="282"/>
            <ac:spMk id="4" creationId="{679F8320-6B9C-68A5-B39F-EED8A6ABADFF}"/>
          </ac:spMkLst>
        </pc:spChg>
        <pc:spChg chg="mod">
          <ac:chgData name="MunozGarcia, Elena" userId="baf6b194-d2b8-4984-861d-88878e596d18" providerId="ADAL" clId="{0E6A8584-0455-4E49-B02C-8D45AB0DE6D4}" dt="2026-02-19T09:24:53.674" v="85" actId="1076"/>
          <ac:spMkLst>
            <pc:docMk/>
            <pc:sldMk cId="1895893097" sldId="282"/>
            <ac:spMk id="5" creationId="{02FE31BA-2ED6-CBA6-60C6-4415880EF73D}"/>
          </ac:spMkLst>
        </pc:spChg>
        <pc:spChg chg="mod">
          <ac:chgData name="MunozGarcia, Elena" userId="baf6b194-d2b8-4984-861d-88878e596d18" providerId="ADAL" clId="{0E6A8584-0455-4E49-B02C-8D45AB0DE6D4}" dt="2026-02-19T09:24:53.674" v="85" actId="1076"/>
          <ac:spMkLst>
            <pc:docMk/>
            <pc:sldMk cId="1895893097" sldId="282"/>
            <ac:spMk id="6" creationId="{D9D0BD0F-AFB4-F0CD-7DD2-648C97C8F35F}"/>
          </ac:spMkLst>
        </pc:spChg>
        <pc:spChg chg="mod">
          <ac:chgData name="MunozGarcia, Elena" userId="baf6b194-d2b8-4984-861d-88878e596d18" providerId="ADAL" clId="{0E6A8584-0455-4E49-B02C-8D45AB0DE6D4}" dt="2026-02-19T09:24:53.674" v="85" actId="1076"/>
          <ac:spMkLst>
            <pc:docMk/>
            <pc:sldMk cId="1895893097" sldId="282"/>
            <ac:spMk id="7" creationId="{97249D03-5445-3DE7-57EB-C7773545C295}"/>
          </ac:spMkLst>
        </pc:spChg>
        <pc:spChg chg="mod">
          <ac:chgData name="MunozGarcia, Elena" userId="baf6b194-d2b8-4984-861d-88878e596d18" providerId="ADAL" clId="{0E6A8584-0455-4E49-B02C-8D45AB0DE6D4}" dt="2026-02-19T09:24:53.674" v="85" actId="1076"/>
          <ac:spMkLst>
            <pc:docMk/>
            <pc:sldMk cId="1895893097" sldId="282"/>
            <ac:spMk id="11" creationId="{D10CAB94-7505-2F5D-4B5D-0D49587D51DE}"/>
          </ac:spMkLst>
        </pc:spChg>
        <pc:spChg chg="mod">
          <ac:chgData name="MunozGarcia, Elena" userId="baf6b194-d2b8-4984-861d-88878e596d18" providerId="ADAL" clId="{0E6A8584-0455-4E49-B02C-8D45AB0DE6D4}" dt="2026-02-19T09:24:53.674" v="85" actId="1076"/>
          <ac:spMkLst>
            <pc:docMk/>
            <pc:sldMk cId="1895893097" sldId="282"/>
            <ac:spMk id="14" creationId="{DAE05C72-314E-878E-4D9A-FF355EE372A6}"/>
          </ac:spMkLst>
        </pc:spChg>
        <pc:spChg chg="mod">
          <ac:chgData name="MunozGarcia, Elena" userId="baf6b194-d2b8-4984-861d-88878e596d18" providerId="ADAL" clId="{0E6A8584-0455-4E49-B02C-8D45AB0DE6D4}" dt="2026-02-19T09:24:53.674" v="85" actId="1076"/>
          <ac:spMkLst>
            <pc:docMk/>
            <pc:sldMk cId="1895893097" sldId="282"/>
            <ac:spMk id="15" creationId="{3DC031AA-DCE2-47D9-5543-AD59B95FEA58}"/>
          </ac:spMkLst>
        </pc:spChg>
        <pc:spChg chg="mod">
          <ac:chgData name="MunozGarcia, Elena" userId="baf6b194-d2b8-4984-861d-88878e596d18" providerId="ADAL" clId="{0E6A8584-0455-4E49-B02C-8D45AB0DE6D4}" dt="2026-02-19T09:24:53.674" v="85" actId="1076"/>
          <ac:spMkLst>
            <pc:docMk/>
            <pc:sldMk cId="1895893097" sldId="282"/>
            <ac:spMk id="19" creationId="{6CE600C2-8BE1-E931-A7AB-BAAF2F8948D1}"/>
          </ac:spMkLst>
        </pc:spChg>
      </pc:sldChg>
      <pc:sldChg chg="modSp mod">
        <pc:chgData name="MunozGarcia, Elena" userId="baf6b194-d2b8-4984-861d-88878e596d18" providerId="ADAL" clId="{0E6A8584-0455-4E49-B02C-8D45AB0DE6D4}" dt="2026-02-17T17:18:12.663" v="62" actId="1076"/>
        <pc:sldMkLst>
          <pc:docMk/>
          <pc:sldMk cId="2831920434" sldId="294"/>
        </pc:sldMkLst>
        <pc:spChg chg="mod">
          <ac:chgData name="MunozGarcia, Elena" userId="baf6b194-d2b8-4984-861d-88878e596d18" providerId="ADAL" clId="{0E6A8584-0455-4E49-B02C-8D45AB0DE6D4}" dt="2026-02-17T17:18:12.663" v="62" actId="1076"/>
          <ac:spMkLst>
            <pc:docMk/>
            <pc:sldMk cId="2831920434" sldId="294"/>
            <ac:spMk id="4" creationId="{B793CCFF-27BB-0BE1-1A98-508CD525E5AE}"/>
          </ac:spMkLst>
        </pc:spChg>
        <pc:spChg chg="mod">
          <ac:chgData name="MunozGarcia, Elena" userId="baf6b194-d2b8-4984-861d-88878e596d18" providerId="ADAL" clId="{0E6A8584-0455-4E49-B02C-8D45AB0DE6D4}" dt="2026-02-17T17:18:05.140" v="61" actId="1076"/>
          <ac:spMkLst>
            <pc:docMk/>
            <pc:sldMk cId="2831920434" sldId="294"/>
            <ac:spMk id="6" creationId="{B187DCD7-F3FB-95B0-0636-147972B6EE73}"/>
          </ac:spMkLst>
        </pc:spChg>
        <pc:spChg chg="mod">
          <ac:chgData name="MunozGarcia, Elena" userId="baf6b194-d2b8-4984-861d-88878e596d18" providerId="ADAL" clId="{0E6A8584-0455-4E49-B02C-8D45AB0DE6D4}" dt="2026-02-17T17:17:51.397" v="58" actId="14100"/>
          <ac:spMkLst>
            <pc:docMk/>
            <pc:sldMk cId="2831920434" sldId="294"/>
            <ac:spMk id="19" creationId="{0E272632-973A-98E8-AC1C-843F2E99E59E}"/>
          </ac:spMkLst>
        </pc:spChg>
      </pc:sldChg>
      <pc:sldChg chg="modSp mod">
        <pc:chgData name="MunozGarcia, Elena" userId="baf6b194-d2b8-4984-861d-88878e596d18" providerId="ADAL" clId="{0E6A8584-0455-4E49-B02C-8D45AB0DE6D4}" dt="2026-02-17T17:17:28.442" v="56" actId="2085"/>
        <pc:sldMkLst>
          <pc:docMk/>
          <pc:sldMk cId="618739026" sldId="301"/>
        </pc:sldMkLst>
        <pc:spChg chg="mod">
          <ac:chgData name="MunozGarcia, Elena" userId="baf6b194-d2b8-4984-861d-88878e596d18" providerId="ADAL" clId="{0E6A8584-0455-4E49-B02C-8D45AB0DE6D4}" dt="2026-02-17T17:17:28.442" v="56" actId="2085"/>
          <ac:spMkLst>
            <pc:docMk/>
            <pc:sldMk cId="618739026" sldId="301"/>
            <ac:spMk id="3" creationId="{23FB975E-B027-7825-2E7C-BE68B5D0A606}"/>
          </ac:spMkLst>
        </pc:spChg>
        <pc:spChg chg="mod">
          <ac:chgData name="MunozGarcia, Elena" userId="baf6b194-d2b8-4984-861d-88878e596d18" providerId="ADAL" clId="{0E6A8584-0455-4E49-B02C-8D45AB0DE6D4}" dt="2026-02-17T17:17:22.607" v="55" actId="2085"/>
          <ac:spMkLst>
            <pc:docMk/>
            <pc:sldMk cId="618739026" sldId="301"/>
            <ac:spMk id="18" creationId="{DDCCA73E-51D4-6822-6947-B29C91C9DA19}"/>
          </ac:spMkLst>
        </pc:spChg>
      </pc:sldChg>
      <pc:sldChg chg="modSp mod modAnim">
        <pc:chgData name="MunozGarcia, Elena" userId="baf6b194-d2b8-4984-861d-88878e596d18" providerId="ADAL" clId="{0E6A8584-0455-4E49-B02C-8D45AB0DE6D4}" dt="2026-02-19T09:26:39.208" v="101"/>
        <pc:sldMkLst>
          <pc:docMk/>
          <pc:sldMk cId="3971651902" sldId="303"/>
        </pc:sldMkLst>
        <pc:picChg chg="mod">
          <ac:chgData name="MunozGarcia, Elena" userId="baf6b194-d2b8-4984-861d-88878e596d18" providerId="ADAL" clId="{0E6A8584-0455-4E49-B02C-8D45AB0DE6D4}" dt="2026-02-17T17:20:29.458" v="63" actId="14100"/>
          <ac:picMkLst>
            <pc:docMk/>
            <pc:sldMk cId="3971651902" sldId="303"/>
            <ac:picMk id="10" creationId="{D5F7D549-7435-FA5E-B672-69AAA0E80AC9}"/>
          </ac:picMkLst>
        </pc:picChg>
      </pc:sldChg>
      <pc:sldChg chg="modSp mod">
        <pc:chgData name="MunozGarcia, Elena" userId="baf6b194-d2b8-4984-861d-88878e596d18" providerId="ADAL" clId="{0E6A8584-0455-4E49-B02C-8D45AB0DE6D4}" dt="2026-02-17T17:14:37.710" v="34" actId="1076"/>
        <pc:sldMkLst>
          <pc:docMk/>
          <pc:sldMk cId="482648959" sldId="305"/>
        </pc:sldMkLst>
        <pc:picChg chg="mod">
          <ac:chgData name="MunozGarcia, Elena" userId="baf6b194-d2b8-4984-861d-88878e596d18" providerId="ADAL" clId="{0E6A8584-0455-4E49-B02C-8D45AB0DE6D4}" dt="2026-02-17T17:14:37.710" v="34" actId="1076"/>
          <ac:picMkLst>
            <pc:docMk/>
            <pc:sldMk cId="482648959" sldId="305"/>
            <ac:picMk id="6" creationId="{4169AFAD-3A36-5290-41ED-A62453887766}"/>
          </ac:picMkLst>
        </pc:picChg>
      </pc:sldChg>
      <pc:sldChg chg="modSp mod">
        <pc:chgData name="MunozGarcia, Elena" userId="baf6b194-d2b8-4984-861d-88878e596d18" providerId="ADAL" clId="{0E6A8584-0455-4E49-B02C-8D45AB0DE6D4}" dt="2026-02-17T17:15:16.657" v="38" actId="1076"/>
        <pc:sldMkLst>
          <pc:docMk/>
          <pc:sldMk cId="3863107606" sldId="306"/>
        </pc:sldMkLst>
        <pc:spChg chg="mod">
          <ac:chgData name="MunozGarcia, Elena" userId="baf6b194-d2b8-4984-861d-88878e596d18" providerId="ADAL" clId="{0E6A8584-0455-4E49-B02C-8D45AB0DE6D4}" dt="2026-02-17T17:15:13.079" v="37" actId="14100"/>
          <ac:spMkLst>
            <pc:docMk/>
            <pc:sldMk cId="3863107606" sldId="306"/>
            <ac:spMk id="2" creationId="{4EC905E6-D51D-EEE5-8E6C-0078FD5F824A}"/>
          </ac:spMkLst>
        </pc:spChg>
        <pc:spChg chg="mod">
          <ac:chgData name="MunozGarcia, Elena" userId="baf6b194-d2b8-4984-861d-88878e596d18" providerId="ADAL" clId="{0E6A8584-0455-4E49-B02C-8D45AB0DE6D4}" dt="2026-02-17T17:15:16.657" v="38" actId="1076"/>
          <ac:spMkLst>
            <pc:docMk/>
            <pc:sldMk cId="3863107606" sldId="306"/>
            <ac:spMk id="4" creationId="{A60BCF1F-5FBA-32FF-F23D-B7A022C2CDE4}"/>
          </ac:spMkLst>
        </pc:spChg>
      </pc:sldChg>
      <pc:sldChg chg="modSp mod modAnim">
        <pc:chgData name="MunozGarcia, Elena" userId="baf6b194-d2b8-4984-861d-88878e596d18" providerId="ADAL" clId="{0E6A8584-0455-4E49-B02C-8D45AB0DE6D4}" dt="2026-02-19T09:26:14.190" v="97"/>
        <pc:sldMkLst>
          <pc:docMk/>
          <pc:sldMk cId="38460571" sldId="311"/>
        </pc:sldMkLst>
        <pc:spChg chg="mod">
          <ac:chgData name="MunozGarcia, Elena" userId="baf6b194-d2b8-4984-861d-88878e596d18" providerId="ADAL" clId="{0E6A8584-0455-4E49-B02C-8D45AB0DE6D4}" dt="2026-02-19T09:25:54.426" v="92" actId="1076"/>
          <ac:spMkLst>
            <pc:docMk/>
            <pc:sldMk cId="38460571" sldId="311"/>
            <ac:spMk id="2" creationId="{05C88253-62A1-4FE2-3742-F103572758EF}"/>
          </ac:spMkLst>
        </pc:spChg>
        <pc:grpChg chg="mod">
          <ac:chgData name="MunozGarcia, Elena" userId="baf6b194-d2b8-4984-861d-88878e596d18" providerId="ADAL" clId="{0E6A8584-0455-4E49-B02C-8D45AB0DE6D4}" dt="2026-02-19T09:25:54.426" v="92" actId="1076"/>
          <ac:grpSpMkLst>
            <pc:docMk/>
            <pc:sldMk cId="38460571" sldId="311"/>
            <ac:grpSpMk id="20" creationId="{BF6E2DA4-EEBF-763C-C8A0-FAE2CA4F9351}"/>
          </ac:grpSpMkLst>
        </pc:grpChg>
        <pc:grpChg chg="mod">
          <ac:chgData name="MunozGarcia, Elena" userId="baf6b194-d2b8-4984-861d-88878e596d18" providerId="ADAL" clId="{0E6A8584-0455-4E49-B02C-8D45AB0DE6D4}" dt="2026-02-19T09:25:54.426" v="92" actId="1076"/>
          <ac:grpSpMkLst>
            <pc:docMk/>
            <pc:sldMk cId="38460571" sldId="311"/>
            <ac:grpSpMk id="21" creationId="{991329BF-2A1D-BB2E-AD51-B63623C755D6}"/>
          </ac:grpSpMkLst>
        </pc:grpChg>
      </pc:sldChg>
      <pc:sldChg chg="modSp mod">
        <pc:chgData name="MunozGarcia, Elena" userId="baf6b194-d2b8-4984-861d-88878e596d18" providerId="ADAL" clId="{0E6A8584-0455-4E49-B02C-8D45AB0DE6D4}" dt="2026-02-17T17:15:41.726" v="41" actId="14100"/>
        <pc:sldMkLst>
          <pc:docMk/>
          <pc:sldMk cId="2489405079" sldId="312"/>
        </pc:sldMkLst>
        <pc:spChg chg="mod">
          <ac:chgData name="MunozGarcia, Elena" userId="baf6b194-d2b8-4984-861d-88878e596d18" providerId="ADAL" clId="{0E6A8584-0455-4E49-B02C-8D45AB0DE6D4}" dt="2026-02-17T17:15:41.726" v="41" actId="14100"/>
          <ac:spMkLst>
            <pc:docMk/>
            <pc:sldMk cId="2489405079" sldId="312"/>
            <ac:spMk id="35" creationId="{B93D0410-712B-1995-68E2-38FD41B6E260}"/>
          </ac:spMkLst>
        </pc:spChg>
      </pc:sldChg>
      <pc:sldChg chg="modSp mod">
        <pc:chgData name="MunozGarcia, Elena" userId="baf6b194-d2b8-4984-861d-88878e596d18" providerId="ADAL" clId="{0E6A8584-0455-4E49-B02C-8D45AB0DE6D4}" dt="2026-02-17T17:20:52.244" v="64" actId="1076"/>
        <pc:sldMkLst>
          <pc:docMk/>
          <pc:sldMk cId="2650134622" sldId="313"/>
        </pc:sldMkLst>
        <pc:spChg chg="mod">
          <ac:chgData name="MunozGarcia, Elena" userId="baf6b194-d2b8-4984-861d-88878e596d18" providerId="ADAL" clId="{0E6A8584-0455-4E49-B02C-8D45AB0DE6D4}" dt="2026-02-17T17:20:52.244" v="64" actId="1076"/>
          <ac:spMkLst>
            <pc:docMk/>
            <pc:sldMk cId="2650134622" sldId="313"/>
            <ac:spMk id="4" creationId="{A59AA438-0105-6754-6AFA-3E740BCF0A3B}"/>
          </ac:spMkLst>
        </pc:spChg>
        <pc:spChg chg="mod">
          <ac:chgData name="MunozGarcia, Elena" userId="baf6b194-d2b8-4984-861d-88878e596d18" providerId="ADAL" clId="{0E6A8584-0455-4E49-B02C-8D45AB0DE6D4}" dt="2026-02-17T17:20:52.244" v="64" actId="1076"/>
          <ac:spMkLst>
            <pc:docMk/>
            <pc:sldMk cId="2650134622" sldId="313"/>
            <ac:spMk id="6" creationId="{5184A240-6A19-E4E7-B6CA-4BEC7265190D}"/>
          </ac:spMkLst>
        </pc:spChg>
        <pc:spChg chg="mod">
          <ac:chgData name="MunozGarcia, Elena" userId="baf6b194-d2b8-4984-861d-88878e596d18" providerId="ADAL" clId="{0E6A8584-0455-4E49-B02C-8D45AB0DE6D4}" dt="2026-02-17T17:20:52.244" v="64" actId="1076"/>
          <ac:spMkLst>
            <pc:docMk/>
            <pc:sldMk cId="2650134622" sldId="313"/>
            <ac:spMk id="8" creationId="{874CE272-2D3D-B43E-5DB7-A09776154815}"/>
          </ac:spMkLst>
        </pc:spChg>
        <pc:spChg chg="mod">
          <ac:chgData name="MunozGarcia, Elena" userId="baf6b194-d2b8-4984-861d-88878e596d18" providerId="ADAL" clId="{0E6A8584-0455-4E49-B02C-8D45AB0DE6D4}" dt="2026-02-17T17:20:52.244" v="64" actId="1076"/>
          <ac:spMkLst>
            <pc:docMk/>
            <pc:sldMk cId="2650134622" sldId="313"/>
            <ac:spMk id="15" creationId="{4430F325-9E13-2762-5EC7-FCD2CAD4AB66}"/>
          </ac:spMkLst>
        </pc:spChg>
      </pc:sldChg>
    </pc:docChg>
  </pc:docChgLst>
  <pc:docChgLst>
    <pc:chgData name="cristinasg322@gmail.com" userId="S::urn:spo:guest#cristinasg322@gmail.com::" providerId="AD" clId="Web-{F4BE80C4-0DD1-FCA7-870D-5A669217754C}"/>
    <pc:docChg chg="modSld">
      <pc:chgData name="cristinasg322@gmail.com" userId="S::urn:spo:guest#cristinasg322@gmail.com::" providerId="AD" clId="Web-{F4BE80C4-0DD1-FCA7-870D-5A669217754C}" dt="2026-02-17T08:50:29.643" v="1" actId="20577"/>
      <pc:docMkLst>
        <pc:docMk/>
      </pc:docMkLst>
      <pc:sldChg chg="modSp">
        <pc:chgData name="cristinasg322@gmail.com" userId="S::urn:spo:guest#cristinasg322@gmail.com::" providerId="AD" clId="Web-{F4BE80C4-0DD1-FCA7-870D-5A669217754C}" dt="2026-02-17T08:50:29.643" v="1" actId="20577"/>
        <pc:sldMkLst>
          <pc:docMk/>
          <pc:sldMk cId="2791928627" sldId="309"/>
        </pc:sldMkLst>
        <pc:spChg chg="mod">
          <ac:chgData name="cristinasg322@gmail.com" userId="S::urn:spo:guest#cristinasg322@gmail.com::" providerId="AD" clId="Web-{F4BE80C4-0DD1-FCA7-870D-5A669217754C}" dt="2026-02-17T08:50:29.643" v="1" actId="20577"/>
          <ac:spMkLst>
            <pc:docMk/>
            <pc:sldMk cId="2791928627" sldId="309"/>
            <ac:spMk id="5" creationId="{859FA8DD-46A6-60BE-CD31-E8BFECD5D363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tags" Target="../tags/tag12.xm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A293A2C5-6936-3081-AA0B-E11629ED0EF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49434B8-3092-083E-B798-13164495341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2E988E-2331-4B84-803A-E48C2F4BC14D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A4B54BB-DE15-1158-BBFE-9A037D2BAED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0BAD46B-6EDF-0C29-3159-DC6D2563375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0437E5-2FAD-4F80-8941-4CB137FD552F}" type="slidenum">
              <a:rPr lang="en-US" smtClean="0"/>
              <a:t>‹#›</a:t>
            </a:fld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094247260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7F67A1-22F2-45AB-924C-7BED75AB63FA}" type="datetimeFigureOut">
              <a:rPr lang="es-ES" smtClean="0"/>
              <a:t>24/02/2026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FE96EC-7D3A-45A7-9E74-3B164BCD1E8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5561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FE96EC-7D3A-45A7-9E74-3B164BCD1E89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9516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Patrón de fondo&#10;&#10;El contenido generado por IA puede ser incorrecto.">
            <a:extLst>
              <a:ext uri="{FF2B5EF4-FFF2-40B4-BE49-F238E27FC236}">
                <a16:creationId xmlns:a16="http://schemas.microsoft.com/office/drawing/2014/main" id="{563B7FB3-C63C-EAC8-75C7-2F61B71A80A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46" y="0"/>
            <a:ext cx="12180854" cy="6858000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B7A53FAE-E43D-97F3-DA65-AE31E801C858}"/>
              </a:ext>
            </a:extLst>
          </p:cNvPr>
          <p:cNvSpPr/>
          <p:nvPr userDrawn="1"/>
        </p:nvSpPr>
        <p:spPr>
          <a:xfrm>
            <a:off x="1325573" y="1509681"/>
            <a:ext cx="9291286" cy="411173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rgbClr val="06235B"/>
              </a:solidFill>
            </a:endParaRPr>
          </a:p>
        </p:txBody>
      </p:sp>
      <p:pic>
        <p:nvPicPr>
          <p:cNvPr id="11" name="Imagen 10" descr="Forma, Rectángulo&#10;&#10;El contenido generado por IA puede ser incorrecto.">
            <a:extLst>
              <a:ext uri="{FF2B5EF4-FFF2-40B4-BE49-F238E27FC236}">
                <a16:creationId xmlns:a16="http://schemas.microsoft.com/office/drawing/2014/main" id="{5F85FD57-78EF-6E7E-6DE5-C1FA40D432B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46" y="0"/>
            <a:ext cx="12192000" cy="685628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EC5B517-AD46-3807-20A4-47F509FB2C8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365449"/>
            <a:ext cx="9144000" cy="1144513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s-ES"/>
              <a:t>Título presentación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2CC94DC-DCA9-2C24-020C-05AF809E704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Subtítulo presentación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1709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952426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exterior, elefante, naranja, decorado&#10;&#10;El contenido generado por IA puede ser incorrecto.">
            <a:extLst>
              <a:ext uri="{FF2B5EF4-FFF2-40B4-BE49-F238E27FC236}">
                <a16:creationId xmlns:a16="http://schemas.microsoft.com/office/drawing/2014/main" id="{FA5A2B00-3E59-2A51-34BA-CEBE7525C3E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3" y="0"/>
            <a:ext cx="12180854" cy="6858000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00319A74-6065-E425-E9E3-8001AAFF02A7}"/>
              </a:ext>
            </a:extLst>
          </p:cNvPr>
          <p:cNvSpPr/>
          <p:nvPr userDrawn="1"/>
        </p:nvSpPr>
        <p:spPr>
          <a:xfrm>
            <a:off x="1337847" y="1503544"/>
            <a:ext cx="9248327" cy="4148553"/>
          </a:xfrm>
          <a:prstGeom prst="rect">
            <a:avLst/>
          </a:prstGeom>
          <a:solidFill>
            <a:srgbClr val="E21A2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Imagen 10" descr="Imagen que contiene Forma&#10;&#10;El contenido generado por IA puede ser incorrecto.">
            <a:extLst>
              <a:ext uri="{FF2B5EF4-FFF2-40B4-BE49-F238E27FC236}">
                <a16:creationId xmlns:a16="http://schemas.microsoft.com/office/drawing/2014/main" id="{2BB17398-C344-74BB-F01D-94B4A8F6C63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9" y="0"/>
            <a:ext cx="12189631" cy="6858000"/>
          </a:xfrm>
          <a:prstGeom prst="rect">
            <a:avLst/>
          </a:prstGeom>
        </p:spPr>
      </p:pic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1296DF91-C238-A023-8FBB-A532D1A38851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715085" y="2971800"/>
            <a:ext cx="5422191" cy="14572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7848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agen que contiene interior, naranja, con baldosas, foto&#10;&#10;El contenido generado por IA puede ser incorrecto.">
            <a:extLst>
              <a:ext uri="{FF2B5EF4-FFF2-40B4-BE49-F238E27FC236}">
                <a16:creationId xmlns:a16="http://schemas.microsoft.com/office/drawing/2014/main" id="{D19B03F3-EF47-1D0D-DF4A-F15ABFBCCB5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4" y="0"/>
            <a:ext cx="12196355" cy="6858000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3D2D86A1-A603-907D-4A89-95DD8B45F556}"/>
              </a:ext>
            </a:extLst>
          </p:cNvPr>
          <p:cNvSpPr/>
          <p:nvPr userDrawn="1"/>
        </p:nvSpPr>
        <p:spPr>
          <a:xfrm>
            <a:off x="1355371" y="1509681"/>
            <a:ext cx="8283388" cy="4142416"/>
          </a:xfrm>
          <a:prstGeom prst="rect">
            <a:avLst/>
          </a:prstGeom>
          <a:solidFill>
            <a:srgbClr val="E5E5E5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rgbClr val="E5E5E5"/>
              </a:solidFill>
            </a:endParaRPr>
          </a:p>
        </p:txBody>
      </p:sp>
      <p:pic>
        <p:nvPicPr>
          <p:cNvPr id="12" name="Imagen 11" descr="Forma, Rectángulo&#10;&#10;El contenido generado por IA puede ser incorrecto.">
            <a:extLst>
              <a:ext uri="{FF2B5EF4-FFF2-40B4-BE49-F238E27FC236}">
                <a16:creationId xmlns:a16="http://schemas.microsoft.com/office/drawing/2014/main" id="{7E229C65-510A-980C-4903-5A572DADFB6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208"/>
          <a:stretch>
            <a:fillRect/>
          </a:stretch>
        </p:blipFill>
        <p:spPr>
          <a:xfrm>
            <a:off x="-1380" y="270025"/>
            <a:ext cx="12189631" cy="6363688"/>
          </a:xfrm>
          <a:prstGeom prst="rect">
            <a:avLst/>
          </a:prstGeom>
        </p:spPr>
      </p:pic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196A0411-CC45-B654-FBEA-C6B249E862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613641" y="2034291"/>
            <a:ext cx="7617765" cy="3093196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600"/>
              </a:spcAft>
              <a:buNone/>
              <a:defRPr>
                <a:solidFill>
                  <a:schemeClr val="tx1"/>
                </a:solidFill>
                <a:latin typeface="Proxima Nova Medium" panose="02000506030000020004" pitchFamily="50" charset="0"/>
              </a:defRPr>
            </a:lvl1pPr>
            <a:lvl2pPr marL="685800" indent="-228600">
              <a:lnSpc>
                <a:spcPct val="100000"/>
              </a:lnSpc>
              <a:buFont typeface="Wingdings" panose="05000000000000000000" pitchFamily="2" charset="2"/>
              <a:buChar char=""/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s-ES"/>
              <a:t>Texto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8724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interior, naranja, con baldosas, foto&#10;&#10;El contenido generado por IA puede ser incorrecto.">
            <a:extLst>
              <a:ext uri="{FF2B5EF4-FFF2-40B4-BE49-F238E27FC236}">
                <a16:creationId xmlns:a16="http://schemas.microsoft.com/office/drawing/2014/main" id="{681A7153-C84B-6F59-1AED-56B72FFDA6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4" y="0"/>
            <a:ext cx="12196355" cy="6858000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3D2D86A1-A603-907D-4A89-95DD8B45F556}"/>
              </a:ext>
            </a:extLst>
          </p:cNvPr>
          <p:cNvSpPr/>
          <p:nvPr userDrawn="1"/>
        </p:nvSpPr>
        <p:spPr>
          <a:xfrm>
            <a:off x="1586746" y="1509681"/>
            <a:ext cx="9100304" cy="4142416"/>
          </a:xfrm>
          <a:prstGeom prst="rect">
            <a:avLst/>
          </a:prstGeom>
          <a:solidFill>
            <a:srgbClr val="E5E5E5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rgbClr val="E5E5E5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E229C65-510A-980C-4903-5A572DADFB6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1228"/>
          <a:stretch>
            <a:fillRect/>
          </a:stretch>
        </p:blipFill>
        <p:spPr>
          <a:xfrm>
            <a:off x="38100" y="261058"/>
            <a:ext cx="12189630" cy="608798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41884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interior, naranja, con baldosas, foto&#10;&#10;El contenido generado por IA puede ser incorrecto.">
            <a:extLst>
              <a:ext uri="{FF2B5EF4-FFF2-40B4-BE49-F238E27FC236}">
                <a16:creationId xmlns:a16="http://schemas.microsoft.com/office/drawing/2014/main" id="{681A7153-C84B-6F59-1AED-56B72FFDA6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4" y="0"/>
            <a:ext cx="12196355" cy="6858000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3D2D86A1-A603-907D-4A89-95DD8B45F556}"/>
              </a:ext>
            </a:extLst>
          </p:cNvPr>
          <p:cNvSpPr>
            <a:spLocks/>
          </p:cNvSpPr>
          <p:nvPr userDrawn="1"/>
        </p:nvSpPr>
        <p:spPr>
          <a:xfrm>
            <a:off x="9565342" y="471488"/>
            <a:ext cx="2150408" cy="6189288"/>
          </a:xfrm>
          <a:prstGeom prst="rect">
            <a:avLst/>
          </a:prstGeom>
          <a:solidFill>
            <a:srgbClr val="E21A23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rgbClr val="E5E5E5"/>
              </a:solidFill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AD231DC6-4A4F-5AB1-49C4-2B94588F1018}"/>
              </a:ext>
            </a:extLst>
          </p:cNvPr>
          <p:cNvSpPr>
            <a:spLocks/>
          </p:cNvSpPr>
          <p:nvPr userDrawn="1"/>
        </p:nvSpPr>
        <p:spPr>
          <a:xfrm>
            <a:off x="1371600" y="471488"/>
            <a:ext cx="8193742" cy="6189288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rgbClr val="E5E5E5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6529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3D2D86A1-A603-907D-4A89-95DD8B45F556}"/>
              </a:ext>
            </a:extLst>
          </p:cNvPr>
          <p:cNvSpPr/>
          <p:nvPr userDrawn="1"/>
        </p:nvSpPr>
        <p:spPr>
          <a:xfrm>
            <a:off x="0" y="1508159"/>
            <a:ext cx="12192000" cy="5349839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rgbClr val="E5E5E5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D9986E0-C4BE-54A3-A699-D95CCA86F69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0953" y="473619"/>
            <a:ext cx="1037583" cy="1034540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7F6CD881-850D-DB62-C366-8BAC13F1C91D}"/>
              </a:ext>
            </a:extLst>
          </p:cNvPr>
          <p:cNvSpPr/>
          <p:nvPr userDrawn="1"/>
        </p:nvSpPr>
        <p:spPr>
          <a:xfrm>
            <a:off x="0" y="2366256"/>
            <a:ext cx="4151044" cy="3633644"/>
          </a:xfrm>
          <a:prstGeom prst="rect">
            <a:avLst/>
          </a:prstGeom>
          <a:solidFill>
            <a:srgbClr val="E21A2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rgbClr val="E5E5E5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13106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3D2D86A1-A603-907D-4A89-95DD8B45F556}"/>
              </a:ext>
            </a:extLst>
          </p:cNvPr>
          <p:cNvSpPr/>
          <p:nvPr userDrawn="1"/>
        </p:nvSpPr>
        <p:spPr>
          <a:xfrm>
            <a:off x="0" y="1508159"/>
            <a:ext cx="12192000" cy="5349839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rgbClr val="E5E5E5"/>
              </a:solidFill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3A23A1C0-64A7-5B58-AEE9-1C8E06BE2FFF}"/>
              </a:ext>
            </a:extLst>
          </p:cNvPr>
          <p:cNvSpPr/>
          <p:nvPr userDrawn="1"/>
        </p:nvSpPr>
        <p:spPr>
          <a:xfrm>
            <a:off x="2466975" y="473619"/>
            <a:ext cx="9725024" cy="1034540"/>
          </a:xfrm>
          <a:prstGeom prst="rect">
            <a:avLst/>
          </a:prstGeom>
          <a:solidFill>
            <a:srgbClr val="D033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rgbClr val="E5E5E5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D9986E0-C4BE-54A3-A699-D95CCA86F69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0953" y="473619"/>
            <a:ext cx="1037583" cy="10345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39140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FA5A2B00-3E59-2A51-34BA-CEBE7525C3E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73" y="0"/>
            <a:ext cx="12180853" cy="6858000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00319A74-6065-E425-E9E3-8001AAFF02A7}"/>
              </a:ext>
            </a:extLst>
          </p:cNvPr>
          <p:cNvSpPr/>
          <p:nvPr userDrawn="1"/>
        </p:nvSpPr>
        <p:spPr>
          <a:xfrm>
            <a:off x="1318260" y="1485900"/>
            <a:ext cx="9290545" cy="4131443"/>
          </a:xfrm>
          <a:prstGeom prst="rect">
            <a:avLst/>
          </a:prstGeom>
          <a:solidFill>
            <a:srgbClr val="E21A2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AF58900-6A6C-D5FB-FBC1-5302F7FF6DD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070" y="19050"/>
            <a:ext cx="12189630" cy="6858000"/>
          </a:xfrm>
          <a:prstGeom prst="rect">
            <a:avLst/>
          </a:prstGeom>
        </p:spPr>
      </p:pic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1296DF91-C238-A023-8FBB-A532D1A38851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736748" y="3441025"/>
            <a:ext cx="5919733" cy="14572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8437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1"/>
    </p:custDataLst>
    <p:extLst>
      <p:ext uri="{BB962C8B-B14F-4D97-AF65-F5344CB8AC3E}">
        <p14:creationId xmlns:p14="http://schemas.microsoft.com/office/powerpoint/2010/main" val="56537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0" r:id="rId3"/>
    <p:sldLayoutId id="2147483651" r:id="rId4"/>
    <p:sldLayoutId id="2147483663" r:id="rId5"/>
    <p:sldLayoutId id="2147483664" r:id="rId6"/>
    <p:sldLayoutId id="2147483661" r:id="rId7"/>
    <p:sldLayoutId id="2147483666" r:id="rId8"/>
    <p:sldLayoutId id="2147483662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Proxima Nova Extrabold" panose="02000506030000020004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2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0.xml"/><Relationship Id="rId4" Type="http://schemas.openxmlformats.org/officeDocument/2006/relationships/image" Target="../media/image17.sv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0.xml"/><Relationship Id="rId4" Type="http://schemas.openxmlformats.org/officeDocument/2006/relationships/image" Target="../media/image17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2152F9-5885-FCBC-575A-2350D8A7A8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94074"/>
            <a:ext cx="9828944" cy="1144513"/>
          </a:xfrm>
        </p:spPr>
        <p:txBody>
          <a:bodyPr/>
          <a:lstStyle/>
          <a:p>
            <a:pPr algn="l"/>
            <a:r>
              <a:rPr lang="es-ES" sz="4800" dirty="0"/>
              <a:t>La realidad plurilingüe de España</a:t>
            </a:r>
            <a:br>
              <a:rPr lang="es-ES" sz="4800" dirty="0"/>
            </a:br>
            <a:r>
              <a:rPr lang="es-ES" sz="4800" dirty="0"/>
              <a:t>y el español en el mundo </a:t>
            </a:r>
            <a:endParaRPr lang="en-US" sz="48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11125AC-FA3D-EAA4-914E-7877974862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40188"/>
            <a:ext cx="6400801" cy="1655762"/>
          </a:xfrm>
        </p:spPr>
        <p:txBody>
          <a:bodyPr/>
          <a:lstStyle/>
          <a:p>
            <a:pPr algn="l"/>
            <a:r>
              <a:rPr lang="en-US" sz="3000" dirty="0">
                <a:latin typeface="Proxima Nova Semibold" panose="02000506030000020004" pitchFamily="50" charset="0"/>
              </a:rPr>
              <a:t>Lengua Castellana y </a:t>
            </a:r>
            <a:r>
              <a:rPr lang="en-US" sz="3000" dirty="0" err="1">
                <a:latin typeface="Proxima Nova Semibold" panose="02000506030000020004" pitchFamily="50" charset="0"/>
              </a:rPr>
              <a:t>Literatura</a:t>
            </a:r>
            <a:br>
              <a:rPr lang="en-US" sz="3000" dirty="0">
                <a:latin typeface="Proxima Nova Semibold" panose="02000506030000020004" pitchFamily="50" charset="0"/>
              </a:rPr>
            </a:br>
            <a:r>
              <a:rPr lang="en-US" sz="3000" dirty="0">
                <a:latin typeface="Proxima Nova Semibold" panose="02000506030000020004" pitchFamily="50" charset="0"/>
              </a:rPr>
              <a:t>1 </a:t>
            </a:r>
            <a:r>
              <a:rPr lang="en-US" sz="3000" dirty="0" err="1">
                <a:latin typeface="Proxima Nova Semibold" panose="02000506030000020004" pitchFamily="50" charset="0"/>
              </a:rPr>
              <a:t>Bachillerato</a:t>
            </a:r>
            <a:endParaRPr lang="en-US" sz="3000" dirty="0">
              <a:latin typeface="Proxima Nova Semibold" panose="02000506030000020004" pitchFamily="50" charset="0"/>
            </a:endParaRP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CE066DB7-3625-F6AE-3001-7939FB8F8ED2}"/>
              </a:ext>
            </a:extLst>
          </p:cNvPr>
          <p:cNvSpPr txBox="1">
            <a:spLocks/>
          </p:cNvSpPr>
          <p:nvPr/>
        </p:nvSpPr>
        <p:spPr>
          <a:xfrm>
            <a:off x="1524000" y="1611249"/>
            <a:ext cx="2457451" cy="53035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000" dirty="0">
                <a:latin typeface="Proxima Nova Semibold" panose="02000506030000020004" pitchFamily="50" charset="0"/>
              </a:rPr>
              <a:t>Unidad 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00270F-7F6E-07F0-CD41-F2A7C1F348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7" t="15730" r="17541" b="20899"/>
          <a:stretch>
            <a:fillRect/>
          </a:stretch>
        </p:blipFill>
        <p:spPr>
          <a:xfrm>
            <a:off x="8342616" y="3339907"/>
            <a:ext cx="3513761" cy="351809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13274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BC3C3F-567A-EEC0-C8EC-62E5B2EF21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0E272632-973A-98E8-AC1C-843F2E99E59E}"/>
              </a:ext>
            </a:extLst>
          </p:cNvPr>
          <p:cNvSpPr/>
          <p:nvPr/>
        </p:nvSpPr>
        <p:spPr>
          <a:xfrm>
            <a:off x="1442080" y="1539581"/>
            <a:ext cx="8110317" cy="4105655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b="1" dirty="0">
                <a:solidFill>
                  <a:schemeClr val="tx1"/>
                </a:solidFill>
              </a:rPr>
              <a:t>Pérdida de la -m final del latín y de la -e final átona: </a:t>
            </a:r>
            <a:r>
              <a:rPr lang="es-ES" sz="1400" dirty="0" err="1">
                <a:solidFill>
                  <a:schemeClr val="tx1"/>
                </a:solidFill>
              </a:rPr>
              <a:t>rosam</a:t>
            </a:r>
            <a:r>
              <a:rPr lang="es-ES" sz="1400" dirty="0">
                <a:solidFill>
                  <a:schemeClr val="tx1"/>
                </a:solidFill>
              </a:rPr>
              <a:t> &gt; rosa; </a:t>
            </a:r>
            <a:r>
              <a:rPr lang="es-ES" sz="1400" dirty="0" err="1">
                <a:solidFill>
                  <a:schemeClr val="tx1"/>
                </a:solidFill>
              </a:rPr>
              <a:t>amorem</a:t>
            </a:r>
            <a:r>
              <a:rPr lang="es-ES" sz="1400" dirty="0">
                <a:solidFill>
                  <a:schemeClr val="tx1"/>
                </a:solidFill>
              </a:rPr>
              <a:t> &gt; amor.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b="1" dirty="0">
                <a:solidFill>
                  <a:schemeClr val="tx1"/>
                </a:solidFill>
              </a:rPr>
              <a:t>Sonorización de consonantes sordas intervocálicas (p&gt;b, t&gt;d, c&gt;g): </a:t>
            </a:r>
            <a:r>
              <a:rPr lang="es-ES" sz="1400" dirty="0">
                <a:solidFill>
                  <a:schemeClr val="tx1"/>
                </a:solidFill>
              </a:rPr>
              <a:t>sapere &gt; saber; mutare &gt; mudar.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b="1" dirty="0">
                <a:solidFill>
                  <a:schemeClr val="tx1"/>
                </a:solidFill>
              </a:rPr>
              <a:t>Aspiración y pérdida de la f- inicial latina: </a:t>
            </a:r>
            <a:r>
              <a:rPr lang="es-ES" sz="1400" dirty="0" err="1">
                <a:solidFill>
                  <a:schemeClr val="tx1"/>
                </a:solidFill>
              </a:rPr>
              <a:t>farinam</a:t>
            </a:r>
            <a:r>
              <a:rPr lang="es-ES" sz="1400" dirty="0">
                <a:solidFill>
                  <a:schemeClr val="tx1"/>
                </a:solidFill>
              </a:rPr>
              <a:t> &gt; harina.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b="1" dirty="0">
                <a:solidFill>
                  <a:schemeClr val="tx1"/>
                </a:solidFill>
              </a:rPr>
              <a:t>Grupos </a:t>
            </a:r>
            <a:r>
              <a:rPr lang="es-ES" sz="1400" b="1" dirty="0" err="1">
                <a:solidFill>
                  <a:schemeClr val="tx1"/>
                </a:solidFill>
              </a:rPr>
              <a:t>pl</a:t>
            </a:r>
            <a:r>
              <a:rPr lang="es-ES" sz="1400" b="1" dirty="0">
                <a:solidFill>
                  <a:schemeClr val="tx1"/>
                </a:solidFill>
              </a:rPr>
              <a:t>-, </a:t>
            </a:r>
            <a:r>
              <a:rPr lang="es-ES" sz="1400" b="1" dirty="0" err="1">
                <a:solidFill>
                  <a:schemeClr val="tx1"/>
                </a:solidFill>
              </a:rPr>
              <a:t>fl</a:t>
            </a:r>
            <a:r>
              <a:rPr lang="es-ES" sz="1400" b="1" dirty="0">
                <a:solidFill>
                  <a:schemeClr val="tx1"/>
                </a:solidFill>
              </a:rPr>
              <a:t>- y </a:t>
            </a:r>
            <a:r>
              <a:rPr lang="es-ES" sz="1400" b="1" dirty="0" err="1">
                <a:solidFill>
                  <a:schemeClr val="tx1"/>
                </a:solidFill>
              </a:rPr>
              <a:t>cl</a:t>
            </a:r>
            <a:r>
              <a:rPr lang="es-ES" sz="1400" b="1" dirty="0">
                <a:solidFill>
                  <a:schemeClr val="tx1"/>
                </a:solidFill>
              </a:rPr>
              <a:t>- a principio de palabra: derivan en ll: </a:t>
            </a:r>
            <a:r>
              <a:rPr lang="es-ES" sz="1400" dirty="0">
                <a:solidFill>
                  <a:schemeClr val="tx1"/>
                </a:solidFill>
              </a:rPr>
              <a:t>plorare &gt; llorar; </a:t>
            </a:r>
            <a:r>
              <a:rPr lang="es-ES" sz="1400" dirty="0" err="1">
                <a:solidFill>
                  <a:schemeClr val="tx1"/>
                </a:solidFill>
              </a:rPr>
              <a:t>flammam</a:t>
            </a:r>
            <a:r>
              <a:rPr lang="es-ES" sz="1400" dirty="0">
                <a:solidFill>
                  <a:schemeClr val="tx1"/>
                </a:solidFill>
              </a:rPr>
              <a:t> &gt; llama.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b="1" dirty="0">
                <a:solidFill>
                  <a:schemeClr val="tx1"/>
                </a:solidFill>
              </a:rPr>
              <a:t>Grupo </a:t>
            </a:r>
            <a:r>
              <a:rPr lang="es-ES" sz="1400" b="1" dirty="0" err="1">
                <a:solidFill>
                  <a:schemeClr val="tx1"/>
                </a:solidFill>
              </a:rPr>
              <a:t>li</a:t>
            </a:r>
            <a:r>
              <a:rPr lang="es-ES" sz="1400" b="1" dirty="0">
                <a:solidFill>
                  <a:schemeClr val="tx1"/>
                </a:solidFill>
              </a:rPr>
              <a:t>, seguido de vocal: </a:t>
            </a:r>
            <a:r>
              <a:rPr lang="es-ES" sz="1400" dirty="0">
                <a:solidFill>
                  <a:schemeClr val="tx1"/>
                </a:solidFill>
              </a:rPr>
              <a:t>deriva en j: </a:t>
            </a:r>
            <a:r>
              <a:rPr lang="es-ES" sz="1400" dirty="0" err="1">
                <a:solidFill>
                  <a:schemeClr val="tx1"/>
                </a:solidFill>
              </a:rPr>
              <a:t>alienum</a:t>
            </a:r>
            <a:r>
              <a:rPr lang="es-ES" sz="1400" dirty="0">
                <a:solidFill>
                  <a:schemeClr val="tx1"/>
                </a:solidFill>
              </a:rPr>
              <a:t> &gt; ajeno.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b="1" dirty="0">
                <a:solidFill>
                  <a:schemeClr val="tx1"/>
                </a:solidFill>
              </a:rPr>
              <a:t>Vocales largas del latín, o y e: </a:t>
            </a:r>
            <a:r>
              <a:rPr lang="es-ES" sz="1400" dirty="0">
                <a:solidFill>
                  <a:schemeClr val="tx1"/>
                </a:solidFill>
              </a:rPr>
              <a:t>diptongan en </a:t>
            </a:r>
            <a:r>
              <a:rPr lang="es-ES" sz="1400" dirty="0" err="1">
                <a:solidFill>
                  <a:schemeClr val="tx1"/>
                </a:solidFill>
              </a:rPr>
              <a:t>ue</a:t>
            </a:r>
            <a:r>
              <a:rPr lang="es-ES" sz="1400" dirty="0">
                <a:solidFill>
                  <a:schemeClr val="tx1"/>
                </a:solidFill>
              </a:rPr>
              <a:t> e </a:t>
            </a:r>
            <a:r>
              <a:rPr lang="es-ES" sz="1400" dirty="0" err="1">
                <a:solidFill>
                  <a:schemeClr val="tx1"/>
                </a:solidFill>
              </a:rPr>
              <a:t>ie</a:t>
            </a:r>
            <a:r>
              <a:rPr lang="es-ES" sz="1400" dirty="0">
                <a:solidFill>
                  <a:schemeClr val="tx1"/>
                </a:solidFill>
              </a:rPr>
              <a:t> respectivamente: </a:t>
            </a:r>
            <a:r>
              <a:rPr lang="es-ES" sz="1400" dirty="0" err="1">
                <a:solidFill>
                  <a:schemeClr val="tx1"/>
                </a:solidFill>
              </a:rPr>
              <a:t>portam</a:t>
            </a:r>
            <a:r>
              <a:rPr lang="es-ES" sz="1400" dirty="0">
                <a:solidFill>
                  <a:schemeClr val="tx1"/>
                </a:solidFill>
              </a:rPr>
              <a:t> &gt; puerta, </a:t>
            </a:r>
            <a:r>
              <a:rPr lang="es-ES" sz="1400" dirty="0" err="1">
                <a:solidFill>
                  <a:schemeClr val="tx1"/>
                </a:solidFill>
              </a:rPr>
              <a:t>terram</a:t>
            </a:r>
            <a:r>
              <a:rPr lang="es-ES" sz="1400" dirty="0">
                <a:solidFill>
                  <a:schemeClr val="tx1"/>
                </a:solidFill>
              </a:rPr>
              <a:t> &gt; tierra.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b="1" dirty="0">
                <a:solidFill>
                  <a:schemeClr val="tx1"/>
                </a:solidFill>
              </a:rPr>
              <a:t>Pérdida de la vocal cerrada postónica (i, u): </a:t>
            </a:r>
            <a:r>
              <a:rPr lang="es-ES" sz="1400" dirty="0" err="1">
                <a:solidFill>
                  <a:schemeClr val="tx1"/>
                </a:solidFill>
              </a:rPr>
              <a:t>nobilem</a:t>
            </a:r>
            <a:r>
              <a:rPr lang="es-ES" sz="1400" dirty="0">
                <a:solidFill>
                  <a:schemeClr val="tx1"/>
                </a:solidFill>
              </a:rPr>
              <a:t> &gt; noble.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b="1" dirty="0">
                <a:solidFill>
                  <a:schemeClr val="tx1"/>
                </a:solidFill>
              </a:rPr>
              <a:t>Vocal final de la terminación -</a:t>
            </a:r>
            <a:r>
              <a:rPr lang="es-ES" sz="1400" b="1" dirty="0" err="1">
                <a:solidFill>
                  <a:schemeClr val="tx1"/>
                </a:solidFill>
              </a:rPr>
              <a:t>um</a:t>
            </a:r>
            <a:r>
              <a:rPr lang="es-ES" sz="1400" b="1" dirty="0">
                <a:solidFill>
                  <a:schemeClr val="tx1"/>
                </a:solidFill>
              </a:rPr>
              <a:t>: </a:t>
            </a:r>
            <a:r>
              <a:rPr lang="es-ES" sz="1400" dirty="0">
                <a:solidFill>
                  <a:schemeClr val="tx1"/>
                </a:solidFill>
              </a:rPr>
              <a:t>cambia a -o: </a:t>
            </a:r>
            <a:r>
              <a:rPr lang="es-ES" sz="1400" dirty="0" err="1">
                <a:solidFill>
                  <a:schemeClr val="tx1"/>
                </a:solidFill>
              </a:rPr>
              <a:t>futurum</a:t>
            </a:r>
            <a:r>
              <a:rPr lang="es-ES" sz="1400" dirty="0">
                <a:solidFill>
                  <a:schemeClr val="tx1"/>
                </a:solidFill>
              </a:rPr>
              <a:t> &gt; futuro.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1E14AA-2E9C-C183-5D01-4EB6AC68F1F0}"/>
              </a:ext>
            </a:extLst>
          </p:cNvPr>
          <p:cNvSpPr txBox="1"/>
          <p:nvPr/>
        </p:nvSpPr>
        <p:spPr>
          <a:xfrm>
            <a:off x="1442080" y="781919"/>
            <a:ext cx="81040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b="1" dirty="0"/>
              <a:t>Tendencias evolutivas del latín al castellano </a:t>
            </a:r>
            <a:endParaRPr lang="en-US" sz="24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31920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492AAD-4E8F-278B-7AF8-0FB496235B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61E2662-AB01-0212-717C-59355C30223C}"/>
              </a:ext>
            </a:extLst>
          </p:cNvPr>
          <p:cNvGrpSpPr/>
          <p:nvPr/>
        </p:nvGrpSpPr>
        <p:grpSpPr>
          <a:xfrm>
            <a:off x="415109" y="1632895"/>
            <a:ext cx="4665649" cy="2312382"/>
            <a:chOff x="415109" y="1632895"/>
            <a:chExt cx="4665649" cy="2312382"/>
          </a:xfrm>
        </p:grpSpPr>
        <p:sp>
          <p:nvSpPr>
            <p:cNvPr id="43" name="Rectángulo: una sola esquina redondeada 42">
              <a:extLst>
                <a:ext uri="{FF2B5EF4-FFF2-40B4-BE49-F238E27FC236}">
                  <a16:creationId xmlns:a16="http://schemas.microsoft.com/office/drawing/2014/main" id="{CCFE6719-2068-5D60-93D0-572DF67CAD6D}"/>
                </a:ext>
              </a:extLst>
            </p:cNvPr>
            <p:cNvSpPr/>
            <p:nvPr/>
          </p:nvSpPr>
          <p:spPr>
            <a:xfrm>
              <a:off x="415109" y="1632895"/>
              <a:ext cx="4665649" cy="2312382"/>
            </a:xfrm>
            <a:prstGeom prst="round1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s-ES" sz="2000" b="1" dirty="0">
                  <a:solidFill>
                    <a:schemeClr val="tx1"/>
                  </a:solidFill>
                </a:rPr>
                <a:t>PRINCIPALES DIALECTOS MERIDIONALES</a:t>
              </a:r>
            </a:p>
          </p:txBody>
        </p:sp>
        <p:sp>
          <p:nvSpPr>
            <p:cNvPr id="3" name="CuadroTexto 2">
              <a:extLst>
                <a:ext uri="{FF2B5EF4-FFF2-40B4-BE49-F238E27FC236}">
                  <a16:creationId xmlns:a16="http://schemas.microsoft.com/office/drawing/2014/main" id="{540885AA-5E69-94F3-FB50-CB6B87F79694}"/>
                </a:ext>
              </a:extLst>
            </p:cNvPr>
            <p:cNvSpPr txBox="1"/>
            <p:nvPr/>
          </p:nvSpPr>
          <p:spPr>
            <a:xfrm>
              <a:off x="415109" y="2341642"/>
              <a:ext cx="4506211" cy="1384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ES" sz="1400" b="1" dirty="0"/>
                <a:t>Andaluz</a:t>
              </a:r>
              <a:r>
                <a:rPr lang="es-ES" sz="1400" dirty="0"/>
                <a:t>: mayor número de hablantes. Influencias árabes.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s-ES" sz="1400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ES" sz="1400" b="1" dirty="0"/>
                <a:t>Rasgos fonéticos</a:t>
              </a:r>
              <a:r>
                <a:rPr lang="es-ES" sz="1400" dirty="0"/>
                <a:t>: seseo/ceceo, yeísmo, aspiración de -s final, confusión r/l, pérdida de -d intervocálica. </a:t>
              </a:r>
              <a:endParaRPr lang="es-ES" sz="1400" i="1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8192A58-8214-C803-4FEA-483DE67079BD}"/>
              </a:ext>
            </a:extLst>
          </p:cNvPr>
          <p:cNvGrpSpPr/>
          <p:nvPr/>
        </p:nvGrpSpPr>
        <p:grpSpPr>
          <a:xfrm>
            <a:off x="5876307" y="1632895"/>
            <a:ext cx="4665649" cy="2312382"/>
            <a:chOff x="5876307" y="1632895"/>
            <a:chExt cx="4665649" cy="2312382"/>
          </a:xfrm>
        </p:grpSpPr>
        <p:sp>
          <p:nvSpPr>
            <p:cNvPr id="14" name="Rectángulo: una sola esquina redondeada 13">
              <a:extLst>
                <a:ext uri="{FF2B5EF4-FFF2-40B4-BE49-F238E27FC236}">
                  <a16:creationId xmlns:a16="http://schemas.microsoft.com/office/drawing/2014/main" id="{7B56244C-7567-12F1-5BEC-D68BC7C307A2}"/>
                </a:ext>
              </a:extLst>
            </p:cNvPr>
            <p:cNvSpPr/>
            <p:nvPr/>
          </p:nvSpPr>
          <p:spPr>
            <a:xfrm>
              <a:off x="5876307" y="1632895"/>
              <a:ext cx="4665649" cy="2312382"/>
            </a:xfrm>
            <a:prstGeom prst="round1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s-ES" sz="2000" b="1" dirty="0">
                  <a:solidFill>
                    <a:schemeClr val="tx1"/>
                  </a:solidFill>
                </a:rPr>
                <a:t>EXTREMEÑO</a:t>
              </a:r>
            </a:p>
          </p:txBody>
        </p: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DAECB31C-2E78-0452-D657-92F87E2CF9B1}"/>
                </a:ext>
              </a:extLst>
            </p:cNvPr>
            <p:cNvSpPr txBox="1"/>
            <p:nvPr/>
          </p:nvSpPr>
          <p:spPr>
            <a:xfrm>
              <a:off x="6032507" y="2252506"/>
              <a:ext cx="4365609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285750" indent="-285750">
                <a:buFont typeface="Arial" panose="020B0604020202020204" pitchFamily="34" charset="0"/>
                <a:buChar char="•"/>
                <a:defRPr sz="1400"/>
              </a:lvl1pPr>
            </a:lstStyle>
            <a:p>
              <a:r>
                <a:rPr lang="es-ES" sz="1300" dirty="0"/>
                <a:t>Rasgos asturleoneses y andaluces. </a:t>
              </a:r>
            </a:p>
            <a:p>
              <a:endParaRPr lang="es-ES" sz="1300" dirty="0"/>
            </a:p>
            <a:p>
              <a:r>
                <a:rPr lang="es-ES" sz="1300" b="1" dirty="0"/>
                <a:t>Rasgos fonéticos: </a:t>
              </a:r>
              <a:r>
                <a:rPr lang="es-ES" sz="1300" dirty="0"/>
                <a:t>yeísmo, aspiración/pérdida de -s final, aspiración de -j, relajación/pérdida de -r final. </a:t>
              </a:r>
            </a:p>
            <a:p>
              <a:endParaRPr lang="es-ES" sz="1300" dirty="0"/>
            </a:p>
            <a:p>
              <a:r>
                <a:rPr lang="es-ES" sz="1300" b="1" dirty="0"/>
                <a:t>Rasgos morfológicos: </a:t>
              </a:r>
              <a:r>
                <a:rPr lang="es-ES" sz="1300" dirty="0"/>
                <a:t>diminutivos en -</a:t>
              </a:r>
              <a:r>
                <a:rPr lang="es-ES" sz="1300" dirty="0" err="1"/>
                <a:t>ino</a:t>
              </a:r>
              <a:r>
                <a:rPr lang="es-ES" sz="1300" dirty="0"/>
                <a:t>, -</a:t>
              </a:r>
              <a:r>
                <a:rPr lang="es-ES" sz="1300" dirty="0" err="1"/>
                <a:t>ina</a:t>
              </a:r>
              <a:r>
                <a:rPr lang="es-ES" sz="1300" dirty="0"/>
                <a:t>. </a:t>
              </a:r>
              <a:endParaRPr lang="es-ES" sz="1700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C442A0B-AB9D-760B-E4F6-868AAB6D1883}"/>
              </a:ext>
            </a:extLst>
          </p:cNvPr>
          <p:cNvGrpSpPr/>
          <p:nvPr/>
        </p:nvGrpSpPr>
        <p:grpSpPr>
          <a:xfrm>
            <a:off x="7613151" y="4271849"/>
            <a:ext cx="4448711" cy="2497013"/>
            <a:chOff x="7613151" y="4271849"/>
            <a:chExt cx="4448711" cy="2497013"/>
          </a:xfrm>
        </p:grpSpPr>
        <p:sp>
          <p:nvSpPr>
            <p:cNvPr id="11" name="Rectángulo: una sola esquina redondeada 13">
              <a:extLst>
                <a:ext uri="{FF2B5EF4-FFF2-40B4-BE49-F238E27FC236}">
                  <a16:creationId xmlns:a16="http://schemas.microsoft.com/office/drawing/2014/main" id="{009FDD3B-D74B-DE95-7025-8C293069BE19}"/>
                </a:ext>
              </a:extLst>
            </p:cNvPr>
            <p:cNvSpPr/>
            <p:nvPr/>
          </p:nvSpPr>
          <p:spPr>
            <a:xfrm>
              <a:off x="7613151" y="4271849"/>
              <a:ext cx="4448711" cy="2497013"/>
            </a:xfrm>
            <a:prstGeom prst="round1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s-ES" sz="2000" b="1" dirty="0">
                  <a:solidFill>
                    <a:schemeClr val="tx1"/>
                  </a:solidFill>
                </a:rPr>
                <a:t>MURCIANO</a:t>
              </a:r>
            </a:p>
          </p:txBody>
        </p:sp>
        <p:sp>
          <p:nvSpPr>
            <p:cNvPr id="12" name="CuadroTexto 14">
              <a:extLst>
                <a:ext uri="{FF2B5EF4-FFF2-40B4-BE49-F238E27FC236}">
                  <a16:creationId xmlns:a16="http://schemas.microsoft.com/office/drawing/2014/main" id="{2A375E25-5F3E-ED7E-C7A1-DAE7100EA0A2}"/>
                </a:ext>
              </a:extLst>
            </p:cNvPr>
            <p:cNvSpPr txBox="1"/>
            <p:nvPr/>
          </p:nvSpPr>
          <p:spPr>
            <a:xfrm>
              <a:off x="7685070" y="4703387"/>
              <a:ext cx="4376792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285750" indent="-285750">
                <a:buFont typeface="Arial" panose="020B0604020202020204" pitchFamily="34" charset="0"/>
                <a:buChar char="•"/>
                <a:defRPr sz="1400"/>
              </a:lvl1pPr>
            </a:lstStyle>
            <a:p>
              <a:pPr fontAlgn="base"/>
              <a:r>
                <a:rPr lang="es-ES" dirty="0"/>
                <a:t>Influencias aragonesas, valencianas y andaluzas. </a:t>
              </a:r>
            </a:p>
            <a:p>
              <a:pPr marL="0" indent="0" fontAlgn="base">
                <a:buNone/>
              </a:pPr>
              <a:endParaRPr lang="es-ES" dirty="0"/>
            </a:p>
            <a:p>
              <a:pPr fontAlgn="base"/>
              <a:r>
                <a:rPr lang="es-ES" b="1" dirty="0"/>
                <a:t>Rasgos fonéticos: </a:t>
              </a:r>
              <a:r>
                <a:rPr lang="es-ES" dirty="0"/>
                <a:t>aspiración de -s final y -j, relajación de consonantes intervocálicas, yeísmo. </a:t>
              </a:r>
            </a:p>
            <a:p>
              <a:pPr marL="0" indent="0" fontAlgn="base">
                <a:buNone/>
              </a:pPr>
              <a:endParaRPr lang="es-ES" dirty="0"/>
            </a:p>
            <a:p>
              <a:pPr fontAlgn="base"/>
              <a:r>
                <a:rPr lang="es-ES" b="1" dirty="0"/>
                <a:t>Rasgos morfológicos: </a:t>
              </a:r>
              <a:r>
                <a:rPr lang="es-ES" dirty="0"/>
                <a:t>diminutivos en -</a:t>
              </a:r>
              <a:r>
                <a:rPr lang="es-ES" dirty="0" err="1"/>
                <a:t>ico</a:t>
              </a:r>
              <a:r>
                <a:rPr lang="es-ES" dirty="0"/>
                <a:t>, -</a:t>
              </a:r>
              <a:r>
                <a:rPr lang="es-ES" dirty="0" err="1"/>
                <a:t>ica</a:t>
              </a:r>
              <a:r>
                <a:rPr lang="es-ES" dirty="0"/>
                <a:t>. 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FB5E1BEB-AFAE-FC5B-3F47-B3CD90C94E2F}"/>
              </a:ext>
            </a:extLst>
          </p:cNvPr>
          <p:cNvSpPr txBox="1"/>
          <p:nvPr/>
        </p:nvSpPr>
        <p:spPr>
          <a:xfrm>
            <a:off x="2496620" y="499710"/>
            <a:ext cx="9565242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b="1" dirty="0">
                <a:solidFill>
                  <a:schemeClr val="bg1"/>
                </a:solidFill>
              </a:rPr>
              <a:t>Dialectos del Castellano</a:t>
            </a:r>
          </a:p>
          <a:p>
            <a:r>
              <a:rPr lang="es-ES" dirty="0">
                <a:solidFill>
                  <a:schemeClr val="bg1"/>
                </a:solidFill>
              </a:rPr>
              <a:t>Surgen por la expansión del castellano hacia el sur de la Península y la influencia de otras lenguas. 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DDE1366-6E59-7A16-4AEE-B23AF1AA455A}"/>
              </a:ext>
            </a:extLst>
          </p:cNvPr>
          <p:cNvGrpSpPr/>
          <p:nvPr/>
        </p:nvGrpSpPr>
        <p:grpSpPr>
          <a:xfrm>
            <a:off x="1510302" y="4172438"/>
            <a:ext cx="5631764" cy="2596425"/>
            <a:chOff x="1510302" y="4172438"/>
            <a:chExt cx="5631764" cy="2596425"/>
          </a:xfrm>
        </p:grpSpPr>
        <p:sp>
          <p:nvSpPr>
            <p:cNvPr id="8" name="Rectángulo: una sola esquina redondeada 13">
              <a:extLst>
                <a:ext uri="{FF2B5EF4-FFF2-40B4-BE49-F238E27FC236}">
                  <a16:creationId xmlns:a16="http://schemas.microsoft.com/office/drawing/2014/main" id="{A45484BE-F4A3-6CE5-393A-E1A73A235BC6}"/>
                </a:ext>
              </a:extLst>
            </p:cNvPr>
            <p:cNvSpPr/>
            <p:nvPr/>
          </p:nvSpPr>
          <p:spPr>
            <a:xfrm>
              <a:off x="1510302" y="4172438"/>
              <a:ext cx="5631764" cy="2596425"/>
            </a:xfrm>
            <a:prstGeom prst="round1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s-ES" sz="2000" b="1" dirty="0">
                  <a:solidFill>
                    <a:schemeClr val="tx1"/>
                  </a:solidFill>
                </a:rPr>
                <a:t>CANARIO</a:t>
              </a:r>
            </a:p>
          </p:txBody>
        </p:sp>
        <p:sp>
          <p:nvSpPr>
            <p:cNvPr id="9" name="CuadroTexto 14">
              <a:extLst>
                <a:ext uri="{FF2B5EF4-FFF2-40B4-BE49-F238E27FC236}">
                  <a16:creationId xmlns:a16="http://schemas.microsoft.com/office/drawing/2014/main" id="{C9045192-756B-6AAE-F50A-349FA6DE677A}"/>
                </a:ext>
              </a:extLst>
            </p:cNvPr>
            <p:cNvSpPr txBox="1"/>
            <p:nvPr/>
          </p:nvSpPr>
          <p:spPr>
            <a:xfrm>
              <a:off x="1510302" y="4564888"/>
              <a:ext cx="5572765" cy="2092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285750" indent="-285750">
                <a:buFont typeface="Arial" panose="020B0604020202020204" pitchFamily="34" charset="0"/>
                <a:buChar char="•"/>
                <a:defRPr sz="1400"/>
              </a:lvl1pPr>
            </a:lstStyle>
            <a:p>
              <a:r>
                <a:rPr lang="es-ES" sz="1300" dirty="0"/>
                <a:t>Fuertes influencias del andaluz, hablas de américa y herencia guanche. </a:t>
              </a:r>
            </a:p>
            <a:p>
              <a:endParaRPr lang="es-ES" sz="1300" dirty="0"/>
            </a:p>
            <a:p>
              <a:r>
                <a:rPr lang="es-ES" sz="1300" b="1" dirty="0"/>
                <a:t>Rasgos fonéticos: </a:t>
              </a:r>
              <a:r>
                <a:rPr lang="es-ES" sz="1300" dirty="0"/>
                <a:t>seseo, yeísmo, aspiración de consonantes finales, transformación de ch en y (</a:t>
              </a:r>
              <a:r>
                <a:rPr lang="es-ES" sz="1300" dirty="0" err="1"/>
                <a:t>muyayo</a:t>
              </a:r>
              <a:r>
                <a:rPr lang="es-ES" sz="1300" dirty="0"/>
                <a:t>). </a:t>
              </a:r>
            </a:p>
            <a:p>
              <a:endParaRPr lang="es-ES" sz="1300" dirty="0"/>
            </a:p>
            <a:p>
              <a:r>
                <a:rPr lang="es-ES" sz="1300" b="1" dirty="0"/>
                <a:t>Rasgos morfológicos: </a:t>
              </a:r>
              <a:r>
                <a:rPr lang="es-ES" sz="1300" dirty="0"/>
                <a:t>uso de "ustedes" como tratamiento de confianza. </a:t>
              </a:r>
            </a:p>
            <a:p>
              <a:endParaRPr lang="es-ES" sz="1300" dirty="0"/>
            </a:p>
            <a:p>
              <a:r>
                <a:rPr lang="es-ES" sz="1300" b="1" dirty="0"/>
                <a:t>Léxico: </a:t>
              </a:r>
              <a:r>
                <a:rPr lang="es-ES" sz="1300" dirty="0"/>
                <a:t>americanismos (guagua) y guanchismos (gofio). </a:t>
              </a:r>
              <a:endParaRPr lang="es-ES" sz="1700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660881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172EA0-F263-3CD4-98CF-C6AD34F6AE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F85CFE3-231C-9D5A-70DF-843CF6E3D1C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358" y="0"/>
            <a:ext cx="12260358" cy="6858000"/>
          </a:xfrm>
          <a:prstGeom prst="rect">
            <a:avLst/>
          </a:prstGeom>
        </p:spPr>
      </p:pic>
      <p:sp>
        <p:nvSpPr>
          <p:cNvPr id="7" name="CuadroTexto 14">
            <a:extLst>
              <a:ext uri="{FF2B5EF4-FFF2-40B4-BE49-F238E27FC236}">
                <a16:creationId xmlns:a16="http://schemas.microsoft.com/office/drawing/2014/main" id="{D001EFBF-6A4B-FB3D-3D81-37780FE3C194}"/>
              </a:ext>
            </a:extLst>
          </p:cNvPr>
          <p:cNvSpPr txBox="1"/>
          <p:nvPr/>
        </p:nvSpPr>
        <p:spPr>
          <a:xfrm>
            <a:off x="1712493" y="2120889"/>
            <a:ext cx="8767014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b="1" dirty="0"/>
              <a:t>Origen: </a:t>
            </a:r>
            <a:r>
              <a:rPr lang="es-ES" sz="1600" dirty="0"/>
              <a:t>evolución del latín en el nordeste peninsular, expansión con el reino de </a:t>
            </a:r>
            <a:r>
              <a:rPr lang="es-ES" sz="1600" dirty="0" err="1"/>
              <a:t>aragón</a:t>
            </a:r>
            <a:r>
              <a:rPr lang="es-ES" sz="1600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b="1" dirty="0"/>
              <a:t>Hablantes: </a:t>
            </a:r>
            <a:r>
              <a:rPr lang="es-ES" sz="1600" dirty="0"/>
              <a:t>Cataluña, Baleares, Comunidad Valenciana, franja este de Aragón, Andorra, Alguer (Cerdeña), sur de Francia.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b="1" dirty="0"/>
              <a:t>Variantes dialectales: </a:t>
            </a:r>
            <a:r>
              <a:rPr lang="es-ES" sz="1600" dirty="0"/>
              <a:t>Valenciano y Balear (a menudo considerados lenguas independientes).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b="1" dirty="0"/>
              <a:t>Hitos literarios: </a:t>
            </a:r>
            <a:r>
              <a:rPr lang="es-ES" sz="1600" dirty="0"/>
              <a:t>Ramon Llull (s. XIII), Jordi de Sant Jordi, Ausiàs March, Joanot Martorell (s. XV).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b="1" dirty="0"/>
              <a:t>Historia: </a:t>
            </a:r>
            <a:r>
              <a:rPr lang="es-ES" sz="1600" dirty="0" err="1"/>
              <a:t>decadència</a:t>
            </a:r>
            <a:r>
              <a:rPr lang="es-ES" sz="1600" dirty="0"/>
              <a:t> (s. XVI-XVIII) por imposición del castellano, </a:t>
            </a:r>
            <a:r>
              <a:rPr lang="es-ES" sz="1600" dirty="0" err="1"/>
              <a:t>renaixença</a:t>
            </a:r>
            <a:r>
              <a:rPr lang="es-ES" sz="1600" dirty="0"/>
              <a:t> (s. XIX) con auge de nacionalidades.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b="1" dirty="0"/>
              <a:t>Actualidad: </a:t>
            </a:r>
            <a:r>
              <a:rPr lang="es-ES" sz="1600" dirty="0"/>
              <a:t>cooficial con el castellano (constitución 1978), gran crecimiento literario.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6805A9-BD55-FC29-AC80-354B495E974D}"/>
              </a:ext>
            </a:extLst>
          </p:cNvPr>
          <p:cNvSpPr txBox="1"/>
          <p:nvPr/>
        </p:nvSpPr>
        <p:spPr>
          <a:xfrm>
            <a:off x="1589601" y="738543"/>
            <a:ext cx="61336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b="1" dirty="0"/>
              <a:t>El catalán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3416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010034-C72F-F640-D7AC-DE9C3E3A31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93090D2-2DA8-55FB-756C-BDA4D3EAF86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358" y="0"/>
            <a:ext cx="12260358" cy="6858000"/>
          </a:xfrm>
          <a:prstGeom prst="rect">
            <a:avLst/>
          </a:prstGeom>
        </p:spPr>
      </p:pic>
      <p:sp>
        <p:nvSpPr>
          <p:cNvPr id="7" name="CuadroTexto 14">
            <a:extLst>
              <a:ext uri="{FF2B5EF4-FFF2-40B4-BE49-F238E27FC236}">
                <a16:creationId xmlns:a16="http://schemas.microsoft.com/office/drawing/2014/main" id="{C7C32474-2447-C0FB-2BCC-0504F6C496DC}"/>
              </a:ext>
            </a:extLst>
          </p:cNvPr>
          <p:cNvSpPr txBox="1"/>
          <p:nvPr/>
        </p:nvSpPr>
        <p:spPr>
          <a:xfrm>
            <a:off x="1712493" y="2505610"/>
            <a:ext cx="876701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b="1" dirty="0"/>
              <a:t>Origen: </a:t>
            </a:r>
            <a:r>
              <a:rPr lang="es-ES" sz="1600" dirty="0"/>
              <a:t>noroeste peninsular, procede del gallegoportugués (dialecto del latín).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b="1" dirty="0"/>
              <a:t>Hablantes: </a:t>
            </a:r>
            <a:r>
              <a:rPr lang="es-ES" sz="1600" dirty="0"/>
              <a:t>Galicia, zonas limítrofes de León, Zamora, Asturias, norte de Cáceres.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b="1" dirty="0"/>
              <a:t>Hitos Literarios: </a:t>
            </a:r>
            <a:r>
              <a:rPr lang="es-ES" sz="1600" dirty="0"/>
              <a:t>lírica gallegoportuguesa (s. XII-XIV), Cantigas de Santa María (Alfonso X).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b="1" dirty="0"/>
              <a:t>Historia: </a:t>
            </a:r>
            <a:r>
              <a:rPr lang="es-ES" sz="1600" dirty="0"/>
              <a:t>decadencia (s. XV-XVIII), </a:t>
            </a:r>
            <a:r>
              <a:rPr lang="es-ES" sz="1600" dirty="0" err="1"/>
              <a:t>Rexurdimento</a:t>
            </a:r>
            <a:r>
              <a:rPr lang="es-ES" sz="1600" dirty="0"/>
              <a:t> (s. XIX) con Rosalía de Castro (Follas novas, Cantares gallegos).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b="1" dirty="0"/>
              <a:t>Actualidad: </a:t>
            </a:r>
            <a:r>
              <a:rPr lang="es-ES" sz="1600" dirty="0"/>
              <a:t>cooficial con el castellano (Constitución 1978), normalización por la Real Academia Galega.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60F9D6C-C8E9-9D67-B696-DD2EEEDF9F0D}"/>
              </a:ext>
            </a:extLst>
          </p:cNvPr>
          <p:cNvSpPr txBox="1"/>
          <p:nvPr/>
        </p:nvSpPr>
        <p:spPr>
          <a:xfrm>
            <a:off x="1589601" y="738543"/>
            <a:ext cx="61336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b="1" dirty="0"/>
              <a:t>La lengua gallega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6820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6D3764-4718-4F61-1599-E10AA89A4D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1D8E2E3-4635-F00F-7E50-6D8FFF94CC9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358" y="0"/>
            <a:ext cx="12260358" cy="6858000"/>
          </a:xfrm>
          <a:prstGeom prst="rect">
            <a:avLst/>
          </a:prstGeom>
        </p:spPr>
      </p:pic>
      <p:sp>
        <p:nvSpPr>
          <p:cNvPr id="7" name="CuadroTexto 14">
            <a:extLst>
              <a:ext uri="{FF2B5EF4-FFF2-40B4-BE49-F238E27FC236}">
                <a16:creationId xmlns:a16="http://schemas.microsoft.com/office/drawing/2014/main" id="{DF08A38F-0269-A881-0168-94C674BBC9C9}"/>
              </a:ext>
            </a:extLst>
          </p:cNvPr>
          <p:cNvSpPr txBox="1"/>
          <p:nvPr/>
        </p:nvSpPr>
        <p:spPr>
          <a:xfrm>
            <a:off x="955497" y="2013167"/>
            <a:ext cx="1045909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b="1" dirty="0"/>
              <a:t>Origen: </a:t>
            </a:r>
            <a:r>
              <a:rPr lang="es-ES" sz="1600" dirty="0"/>
              <a:t>es un enigma; existen hipótesis que la vinculan con las lenguas caucásicas o bereberes del norte de África. Es una lengua prerromana.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b="1" dirty="0"/>
              <a:t>Hablantes: </a:t>
            </a:r>
            <a:r>
              <a:rPr lang="es-ES" sz="1600" dirty="0"/>
              <a:t>aproximadamente un millón de personas, concentradas en el País Vasco (Vizcaya y Guipúzcoa), el noroeste de Navarra y el País Vasco francés (Iparralde).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b="1" dirty="0"/>
              <a:t>Hitos literarios: </a:t>
            </a:r>
            <a:r>
              <a:rPr lang="es-ES" sz="1600" dirty="0"/>
              <a:t>Glosas Emilianenses (primeras manifestaciones); Bernat </a:t>
            </a:r>
            <a:r>
              <a:rPr lang="es-ES" sz="1600" dirty="0" err="1"/>
              <a:t>Dechepare</a:t>
            </a:r>
            <a:r>
              <a:rPr lang="es-ES" sz="1600" dirty="0"/>
              <a:t> (primer libro impreso en vasco, 1545); Manuel Larramendi (gramática y diccionario en el s. XVIII); Gabriel Aresti (</a:t>
            </a:r>
            <a:r>
              <a:rPr lang="es-ES" sz="1600" dirty="0" err="1"/>
              <a:t>Harri</a:t>
            </a:r>
            <a:r>
              <a:rPr lang="es-ES" sz="1600" dirty="0"/>
              <a:t> eta </a:t>
            </a:r>
            <a:r>
              <a:rPr lang="es-ES" sz="1600" dirty="0" err="1"/>
              <a:t>herri</a:t>
            </a:r>
            <a:r>
              <a:rPr lang="es-ES" sz="1600" dirty="0"/>
              <a:t>, 1964) y Bernardo </a:t>
            </a:r>
            <a:r>
              <a:rPr lang="es-ES" sz="1600" dirty="0" err="1"/>
              <a:t>Atxaga</a:t>
            </a:r>
            <a:r>
              <a:rPr lang="es-ES" sz="1600" dirty="0"/>
              <a:t> (</a:t>
            </a:r>
            <a:r>
              <a:rPr lang="es-ES" sz="1600" dirty="0" err="1"/>
              <a:t>Obabakoak</a:t>
            </a:r>
            <a:r>
              <a:rPr lang="es-ES" sz="1600" dirty="0"/>
              <a:t>, 1988).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b="1" dirty="0"/>
              <a:t>Historia: </a:t>
            </a:r>
            <a:r>
              <a:rPr lang="es-ES" sz="1600" dirty="0"/>
              <a:t>siglos XVI-XVII predominan textos religiosos. En el siglo XVIII recibe un gran impulso defensivo y educativo. En 1918 se funda </a:t>
            </a:r>
            <a:r>
              <a:rPr lang="es-ES" sz="1600" dirty="0" err="1"/>
              <a:t>Euskaltzaindia</a:t>
            </a:r>
            <a:r>
              <a:rPr lang="es-ES" sz="1600" dirty="0"/>
              <a:t> (Academia de la Lengua Vasca) para unificar los dialectos.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b="1" dirty="0"/>
              <a:t>Actualidad: </a:t>
            </a:r>
            <a:r>
              <a:rPr lang="es-ES" sz="1600" dirty="0"/>
              <a:t>cooficial con el castellano en sus territorios (Constitución de 1978). Uso del euskera batúa (vasco unificado) como base del idioma actual y gran vitalidad de la literatura escrita contemporánea (autores como Kirmen Uribe, Unai Elorriaga o </a:t>
            </a:r>
            <a:r>
              <a:rPr lang="es-ES" sz="1600" dirty="0" err="1"/>
              <a:t>Katixa</a:t>
            </a:r>
            <a:r>
              <a:rPr lang="es-ES" sz="1600" dirty="0"/>
              <a:t> Agirre).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E551726-6FAF-5E0F-C520-89D8BCA1882A}"/>
              </a:ext>
            </a:extLst>
          </p:cNvPr>
          <p:cNvSpPr txBox="1"/>
          <p:nvPr/>
        </p:nvSpPr>
        <p:spPr>
          <a:xfrm>
            <a:off x="1589601" y="738543"/>
            <a:ext cx="61336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b="1" dirty="0"/>
              <a:t>La lengua vasca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71894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12DFE5-DF4F-C6DF-80B7-89E956206E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A82E17-DB10-C596-20C9-DCD81635E2D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358" y="0"/>
            <a:ext cx="12260358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1D268F3-21AE-E7DD-5A33-D59BBA2802CE}"/>
              </a:ext>
            </a:extLst>
          </p:cNvPr>
          <p:cNvSpPr txBox="1"/>
          <p:nvPr/>
        </p:nvSpPr>
        <p:spPr>
          <a:xfrm>
            <a:off x="1589601" y="738543"/>
            <a:ext cx="61336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b="1" dirty="0"/>
              <a:t>Asturiano, aragonés y aranés </a:t>
            </a:r>
          </a:p>
        </p:txBody>
      </p:sp>
      <p:sp>
        <p:nvSpPr>
          <p:cNvPr id="2" name="Rectángulo: esquinas redondeadas 18">
            <a:extLst>
              <a:ext uri="{FF2B5EF4-FFF2-40B4-BE49-F238E27FC236}">
                <a16:creationId xmlns:a16="http://schemas.microsoft.com/office/drawing/2014/main" id="{4E0B6EA1-5C4D-CF17-2290-9FF601AAFC29}"/>
              </a:ext>
            </a:extLst>
          </p:cNvPr>
          <p:cNvSpPr/>
          <p:nvPr/>
        </p:nvSpPr>
        <p:spPr>
          <a:xfrm>
            <a:off x="454308" y="1511933"/>
            <a:ext cx="3285486" cy="5034337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</a:rPr>
              <a:t>Asturiano (o Bable)</a:t>
            </a:r>
          </a:p>
          <a:p>
            <a:endParaRPr lang="es-ES" b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b="1" dirty="0">
                <a:solidFill>
                  <a:schemeClr val="tx1"/>
                </a:solidFill>
              </a:rPr>
              <a:t>Origen: </a:t>
            </a:r>
            <a:r>
              <a:rPr lang="es-ES" sz="1400" dirty="0">
                <a:solidFill>
                  <a:schemeClr val="tx1"/>
                </a:solidFill>
              </a:rPr>
              <a:t>antiguo dialecto asturleonés.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b="1" dirty="0">
                <a:solidFill>
                  <a:schemeClr val="tx1"/>
                </a:solidFill>
              </a:rPr>
              <a:t>Hablantes: </a:t>
            </a:r>
            <a:r>
              <a:rPr lang="es-ES" sz="1400" dirty="0">
                <a:solidFill>
                  <a:schemeClr val="tx1"/>
                </a:solidFill>
              </a:rPr>
              <a:t>Asturias, partes de León y Zamora, Cantabria, Salamanca, norte de Extremadura.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b="1" dirty="0">
                <a:solidFill>
                  <a:schemeClr val="tx1"/>
                </a:solidFill>
              </a:rPr>
              <a:t>Rasgos destacados: </a:t>
            </a:r>
            <a:r>
              <a:rPr lang="es-ES" sz="1400" dirty="0">
                <a:solidFill>
                  <a:schemeClr val="tx1"/>
                </a:solidFill>
              </a:rPr>
              <a:t>masculinos en -u (</a:t>
            </a:r>
            <a:r>
              <a:rPr lang="es-ES" sz="1400" dirty="0" err="1">
                <a:solidFill>
                  <a:schemeClr val="tx1"/>
                </a:solidFill>
              </a:rPr>
              <a:t>perru</a:t>
            </a:r>
            <a:r>
              <a:rPr lang="es-ES" sz="1400" dirty="0">
                <a:solidFill>
                  <a:schemeClr val="tx1"/>
                </a:solidFill>
              </a:rPr>
              <a:t>), artículo delante de posesivo (la mi casa), mantenimiento de f- inicial (</a:t>
            </a:r>
            <a:r>
              <a:rPr lang="es-ES" sz="1400" dirty="0" err="1">
                <a:solidFill>
                  <a:schemeClr val="tx1"/>
                </a:solidFill>
              </a:rPr>
              <a:t>fiyu</a:t>
            </a:r>
            <a:r>
              <a:rPr lang="es-ES" sz="1400" dirty="0">
                <a:solidFill>
                  <a:schemeClr val="tx1"/>
                </a:solidFill>
              </a:rPr>
              <a:t>), diminutivos en -in, -</a:t>
            </a:r>
            <a:r>
              <a:rPr lang="es-ES" sz="1400" dirty="0" err="1">
                <a:solidFill>
                  <a:schemeClr val="tx1"/>
                </a:solidFill>
              </a:rPr>
              <a:t>ina</a:t>
            </a:r>
            <a:r>
              <a:rPr lang="es-ES" sz="1400" dirty="0">
                <a:solidFill>
                  <a:schemeClr val="tx1"/>
                </a:solidFill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b="1" dirty="0">
                <a:solidFill>
                  <a:schemeClr val="tx1"/>
                </a:solidFill>
              </a:rPr>
              <a:t>Literatura: </a:t>
            </a:r>
            <a:r>
              <a:rPr lang="es-ES" sz="1400" dirty="0" err="1">
                <a:solidFill>
                  <a:schemeClr val="tx1"/>
                </a:solidFill>
              </a:rPr>
              <a:t>Surdimientu</a:t>
            </a:r>
            <a:r>
              <a:rPr lang="es-ES" sz="1400" dirty="0">
                <a:solidFill>
                  <a:schemeClr val="tx1"/>
                </a:solidFill>
              </a:rPr>
              <a:t> (s. XX) con Manuel Asur, </a:t>
            </a:r>
            <a:r>
              <a:rPr lang="es-ES" sz="1400" dirty="0" err="1">
                <a:solidFill>
                  <a:schemeClr val="tx1"/>
                </a:solidFill>
              </a:rPr>
              <a:t>Xuan</a:t>
            </a:r>
            <a:r>
              <a:rPr lang="es-ES" sz="1400" dirty="0">
                <a:solidFill>
                  <a:schemeClr val="tx1"/>
                </a:solidFill>
              </a:rPr>
              <a:t> Bello, Berta </a:t>
            </a:r>
            <a:r>
              <a:rPr lang="es-ES" sz="1400" dirty="0" err="1">
                <a:solidFill>
                  <a:schemeClr val="tx1"/>
                </a:solidFill>
              </a:rPr>
              <a:t>Piñán</a:t>
            </a:r>
            <a:r>
              <a:rPr lang="es-ES" sz="1400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3" name="Rectángulo: esquinas redondeadas 18">
            <a:extLst>
              <a:ext uri="{FF2B5EF4-FFF2-40B4-BE49-F238E27FC236}">
                <a16:creationId xmlns:a16="http://schemas.microsoft.com/office/drawing/2014/main" id="{991230F0-E6BA-0C04-D20B-9593EC30CBC2}"/>
              </a:ext>
            </a:extLst>
          </p:cNvPr>
          <p:cNvSpPr/>
          <p:nvPr/>
        </p:nvSpPr>
        <p:spPr>
          <a:xfrm>
            <a:off x="4197259" y="1511933"/>
            <a:ext cx="3285486" cy="5034337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</a:rPr>
              <a:t>Aragonés (o Fabla Aragonesa)</a:t>
            </a:r>
          </a:p>
          <a:p>
            <a:pPr algn="ctr"/>
            <a:endParaRPr lang="es-ES" b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b="1" dirty="0">
                <a:solidFill>
                  <a:schemeClr val="tx1"/>
                </a:solidFill>
              </a:rPr>
              <a:t>Origen: </a:t>
            </a:r>
            <a:r>
              <a:rPr lang="es-ES" sz="1400" dirty="0">
                <a:solidFill>
                  <a:schemeClr val="tx1"/>
                </a:solidFill>
              </a:rPr>
              <a:t>antiguo navarroaragonés medieval.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b="1" dirty="0">
                <a:solidFill>
                  <a:schemeClr val="tx1"/>
                </a:solidFill>
              </a:rPr>
              <a:t>Hablantes: </a:t>
            </a:r>
            <a:r>
              <a:rPr lang="es-ES" sz="1400" dirty="0">
                <a:solidFill>
                  <a:schemeClr val="tx1"/>
                </a:solidFill>
              </a:rPr>
              <a:t>núcleos de los valles pirenaicos (fuertemente castellanizado).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b="1" dirty="0">
                <a:solidFill>
                  <a:schemeClr val="tx1"/>
                </a:solidFill>
              </a:rPr>
              <a:t>Rasgos destacados: </a:t>
            </a:r>
            <a:r>
              <a:rPr lang="es-ES" sz="1400" dirty="0">
                <a:solidFill>
                  <a:schemeClr val="tx1"/>
                </a:solidFill>
              </a:rPr>
              <a:t>conservación de oclusivas sordas latinas intervocálicas (pescatero), mantenimiento de f- inicial (filo), diminutivos en -</a:t>
            </a:r>
            <a:r>
              <a:rPr lang="es-ES" sz="1400" dirty="0" err="1">
                <a:solidFill>
                  <a:schemeClr val="tx1"/>
                </a:solidFill>
              </a:rPr>
              <a:t>ico</a:t>
            </a:r>
            <a:r>
              <a:rPr lang="es-ES" sz="1400" dirty="0">
                <a:solidFill>
                  <a:schemeClr val="tx1"/>
                </a:solidFill>
              </a:rPr>
              <a:t>, -</a:t>
            </a:r>
            <a:r>
              <a:rPr lang="es-ES" sz="1400" dirty="0" err="1">
                <a:solidFill>
                  <a:schemeClr val="tx1"/>
                </a:solidFill>
              </a:rPr>
              <a:t>ica</a:t>
            </a:r>
            <a:r>
              <a:rPr lang="es-ES" sz="1400" dirty="0">
                <a:solidFill>
                  <a:schemeClr val="tx1"/>
                </a:solidFill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b="1" dirty="0">
                <a:solidFill>
                  <a:schemeClr val="tx1"/>
                </a:solidFill>
              </a:rPr>
              <a:t>Literatura: </a:t>
            </a:r>
            <a:r>
              <a:rPr lang="es-ES" sz="1400" dirty="0" err="1">
                <a:solidFill>
                  <a:schemeClr val="tx1"/>
                </a:solidFill>
              </a:rPr>
              <a:t>Nieus</a:t>
            </a:r>
            <a:r>
              <a:rPr lang="es-ES" sz="1400" dirty="0">
                <a:solidFill>
                  <a:schemeClr val="tx1"/>
                </a:solidFill>
              </a:rPr>
              <a:t> </a:t>
            </a:r>
            <a:r>
              <a:rPr lang="es-ES" sz="1400" dirty="0" err="1">
                <a:solidFill>
                  <a:schemeClr val="tx1"/>
                </a:solidFill>
              </a:rPr>
              <a:t>Luzía</a:t>
            </a:r>
            <a:r>
              <a:rPr lang="es-ES" sz="1400" dirty="0">
                <a:solidFill>
                  <a:schemeClr val="tx1"/>
                </a:solidFill>
              </a:rPr>
              <a:t> </a:t>
            </a:r>
            <a:r>
              <a:rPr lang="es-ES" sz="1400" dirty="0" err="1">
                <a:solidFill>
                  <a:schemeClr val="tx1"/>
                </a:solidFill>
              </a:rPr>
              <a:t>Dueso</a:t>
            </a:r>
            <a:r>
              <a:rPr lang="es-ES" sz="1400" dirty="0">
                <a:solidFill>
                  <a:schemeClr val="tx1"/>
                </a:solidFill>
              </a:rPr>
              <a:t> </a:t>
            </a:r>
            <a:r>
              <a:rPr lang="es-ES" sz="1400" dirty="0" err="1">
                <a:solidFill>
                  <a:schemeClr val="tx1"/>
                </a:solidFill>
              </a:rPr>
              <a:t>Lascorz</a:t>
            </a:r>
            <a:r>
              <a:rPr lang="es-ES" sz="1400" dirty="0">
                <a:solidFill>
                  <a:schemeClr val="tx1"/>
                </a:solidFill>
              </a:rPr>
              <a:t>, </a:t>
            </a:r>
            <a:r>
              <a:rPr lang="es-ES" sz="1400" dirty="0" err="1">
                <a:solidFill>
                  <a:schemeClr val="tx1"/>
                </a:solidFill>
              </a:rPr>
              <a:t>Chusé</a:t>
            </a:r>
            <a:r>
              <a:rPr lang="es-ES" sz="1400" dirty="0">
                <a:solidFill>
                  <a:schemeClr val="tx1"/>
                </a:solidFill>
              </a:rPr>
              <a:t> </a:t>
            </a:r>
            <a:r>
              <a:rPr lang="es-ES" sz="1400" dirty="0" err="1">
                <a:solidFill>
                  <a:schemeClr val="tx1"/>
                </a:solidFill>
              </a:rPr>
              <a:t>Inazio</a:t>
            </a:r>
            <a:r>
              <a:rPr lang="es-ES" sz="1400" dirty="0">
                <a:solidFill>
                  <a:schemeClr val="tx1"/>
                </a:solidFill>
              </a:rPr>
              <a:t> </a:t>
            </a:r>
            <a:r>
              <a:rPr lang="es-ES" sz="1400" dirty="0" err="1">
                <a:solidFill>
                  <a:schemeClr val="tx1"/>
                </a:solidFill>
              </a:rPr>
              <a:t>Nabarro</a:t>
            </a:r>
            <a:r>
              <a:rPr lang="es-ES" sz="1400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4" name="Rectángulo: esquinas redondeadas 18">
            <a:extLst>
              <a:ext uri="{FF2B5EF4-FFF2-40B4-BE49-F238E27FC236}">
                <a16:creationId xmlns:a16="http://schemas.microsoft.com/office/drawing/2014/main" id="{84A72086-00A5-C6CB-62FC-C2E02285C6A5}"/>
              </a:ext>
            </a:extLst>
          </p:cNvPr>
          <p:cNvSpPr/>
          <p:nvPr/>
        </p:nvSpPr>
        <p:spPr>
          <a:xfrm>
            <a:off x="7940211" y="1511933"/>
            <a:ext cx="3285486" cy="5034337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</a:rPr>
              <a:t>Aranés</a:t>
            </a:r>
          </a:p>
          <a:p>
            <a:pPr algn="ctr"/>
            <a:endParaRPr lang="es-ES" b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b="1" dirty="0">
                <a:solidFill>
                  <a:schemeClr val="tx1"/>
                </a:solidFill>
              </a:rPr>
              <a:t>Origen: </a:t>
            </a:r>
            <a:r>
              <a:rPr lang="es-ES" sz="1400" dirty="0">
                <a:solidFill>
                  <a:schemeClr val="tx1"/>
                </a:solidFill>
              </a:rPr>
              <a:t>variante de la lengua occitana (dialecto gascón).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b="1" dirty="0">
                <a:solidFill>
                  <a:schemeClr val="tx1"/>
                </a:solidFill>
              </a:rPr>
              <a:t>Hablantes: </a:t>
            </a:r>
            <a:r>
              <a:rPr lang="es-ES" sz="1400" dirty="0">
                <a:solidFill>
                  <a:schemeClr val="tx1"/>
                </a:solidFill>
              </a:rPr>
              <a:t>Valle de Arán (Lleida).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b="1" dirty="0">
                <a:solidFill>
                  <a:schemeClr val="tx1"/>
                </a:solidFill>
              </a:rPr>
              <a:t>Rasgos destacados: </a:t>
            </a:r>
            <a:r>
              <a:rPr lang="es-ES" sz="1400" dirty="0">
                <a:solidFill>
                  <a:schemeClr val="tx1"/>
                </a:solidFill>
              </a:rPr>
              <a:t>eliminación de f- inicial latina (</a:t>
            </a:r>
            <a:r>
              <a:rPr lang="es-ES" sz="1400" dirty="0" err="1">
                <a:solidFill>
                  <a:schemeClr val="tx1"/>
                </a:solidFill>
              </a:rPr>
              <a:t>festam</a:t>
            </a:r>
            <a:r>
              <a:rPr lang="es-ES" sz="1400" dirty="0">
                <a:solidFill>
                  <a:schemeClr val="tx1"/>
                </a:solidFill>
              </a:rPr>
              <a:t> &gt; </a:t>
            </a:r>
            <a:r>
              <a:rPr lang="es-ES" sz="1400" dirty="0" err="1">
                <a:solidFill>
                  <a:schemeClr val="tx1"/>
                </a:solidFill>
              </a:rPr>
              <a:t>hèsta</a:t>
            </a:r>
            <a:r>
              <a:rPr lang="es-ES" sz="1400" dirty="0">
                <a:solidFill>
                  <a:schemeClr val="tx1"/>
                </a:solidFill>
              </a:rPr>
              <a:t>), caída de -n- intervocálica (</a:t>
            </a:r>
            <a:r>
              <a:rPr lang="es-ES" sz="1400" dirty="0" err="1">
                <a:solidFill>
                  <a:schemeClr val="tx1"/>
                </a:solidFill>
              </a:rPr>
              <a:t>farinam</a:t>
            </a:r>
            <a:r>
              <a:rPr lang="es-ES" sz="1400" dirty="0">
                <a:solidFill>
                  <a:schemeClr val="tx1"/>
                </a:solidFill>
              </a:rPr>
              <a:t> &gt; </a:t>
            </a:r>
            <a:r>
              <a:rPr lang="es-ES" sz="1400" dirty="0" err="1">
                <a:solidFill>
                  <a:schemeClr val="tx1"/>
                </a:solidFill>
              </a:rPr>
              <a:t>haria</a:t>
            </a:r>
            <a:r>
              <a:rPr lang="es-ES" sz="1400" dirty="0">
                <a:solidFill>
                  <a:schemeClr val="tx1"/>
                </a:solidFill>
              </a:rPr>
              <a:t>), transformación de -ll- latina en -</a:t>
            </a:r>
            <a:r>
              <a:rPr lang="es-ES" sz="1400" dirty="0" err="1">
                <a:solidFill>
                  <a:schemeClr val="tx1"/>
                </a:solidFill>
              </a:rPr>
              <a:t>th</a:t>
            </a:r>
            <a:r>
              <a:rPr lang="es-ES" sz="1400" dirty="0">
                <a:solidFill>
                  <a:schemeClr val="tx1"/>
                </a:solidFill>
              </a:rPr>
              <a:t>- (</a:t>
            </a:r>
            <a:r>
              <a:rPr lang="es-ES" sz="1400" dirty="0" err="1">
                <a:solidFill>
                  <a:schemeClr val="tx1"/>
                </a:solidFill>
              </a:rPr>
              <a:t>castellum</a:t>
            </a:r>
            <a:r>
              <a:rPr lang="es-ES" sz="1400" dirty="0">
                <a:solidFill>
                  <a:schemeClr val="tx1"/>
                </a:solidFill>
              </a:rPr>
              <a:t> &gt; </a:t>
            </a:r>
            <a:r>
              <a:rPr lang="es-ES" sz="1400" dirty="0" err="1">
                <a:solidFill>
                  <a:schemeClr val="tx1"/>
                </a:solidFill>
              </a:rPr>
              <a:t>castèth</a:t>
            </a:r>
            <a:r>
              <a:rPr lang="es-ES" sz="1400" dirty="0">
                <a:solidFill>
                  <a:schemeClr val="tx1"/>
                </a:solidFill>
              </a:rPr>
              <a:t>), aparición de a- delante de palabras con r- (</a:t>
            </a:r>
            <a:r>
              <a:rPr lang="es-ES" sz="1400" dirty="0" err="1">
                <a:solidFill>
                  <a:schemeClr val="tx1"/>
                </a:solidFill>
              </a:rPr>
              <a:t>rotam</a:t>
            </a:r>
            <a:r>
              <a:rPr lang="es-ES" sz="1400" dirty="0">
                <a:solidFill>
                  <a:schemeClr val="tx1"/>
                </a:solidFill>
              </a:rPr>
              <a:t> &gt; </a:t>
            </a:r>
            <a:r>
              <a:rPr lang="es-ES" sz="1400" dirty="0" err="1">
                <a:solidFill>
                  <a:schemeClr val="tx1"/>
                </a:solidFill>
              </a:rPr>
              <a:t>arròda</a:t>
            </a:r>
            <a:r>
              <a:rPr lang="es-ES" sz="1400" dirty="0">
                <a:solidFill>
                  <a:schemeClr val="tx1"/>
                </a:solidFill>
              </a:rPr>
              <a:t>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b="1" dirty="0">
                <a:solidFill>
                  <a:schemeClr val="tx1"/>
                </a:solidFill>
              </a:rPr>
              <a:t>Estatus: </a:t>
            </a:r>
            <a:r>
              <a:rPr lang="es-ES" sz="1400" dirty="0">
                <a:solidFill>
                  <a:schemeClr val="tx1"/>
                </a:solidFill>
              </a:rPr>
              <a:t>cooficial en Cataluña desde 2010.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b="1" dirty="0">
                <a:solidFill>
                  <a:schemeClr val="tx1"/>
                </a:solidFill>
              </a:rPr>
              <a:t>Literatura: </a:t>
            </a:r>
            <a:r>
              <a:rPr lang="es-ES" sz="1400" dirty="0" err="1">
                <a:solidFill>
                  <a:schemeClr val="tx1"/>
                </a:solidFill>
              </a:rPr>
              <a:t>Josèp</a:t>
            </a:r>
            <a:r>
              <a:rPr lang="es-ES" sz="1400" dirty="0">
                <a:solidFill>
                  <a:schemeClr val="tx1"/>
                </a:solidFill>
              </a:rPr>
              <a:t> </a:t>
            </a:r>
            <a:r>
              <a:rPr lang="es-ES" sz="1400" dirty="0" err="1">
                <a:solidFill>
                  <a:schemeClr val="tx1"/>
                </a:solidFill>
              </a:rPr>
              <a:t>Condò</a:t>
            </a:r>
            <a:r>
              <a:rPr lang="es-ES" sz="1400" dirty="0">
                <a:solidFill>
                  <a:schemeClr val="tx1"/>
                </a:solidFill>
              </a:rPr>
              <a:t> </a:t>
            </a:r>
            <a:r>
              <a:rPr lang="es-ES" sz="1400" dirty="0" err="1">
                <a:solidFill>
                  <a:schemeClr val="tx1"/>
                </a:solidFill>
              </a:rPr>
              <a:t>Sambeat</a:t>
            </a:r>
            <a:r>
              <a:rPr lang="es-ES" sz="1400" dirty="0">
                <a:solidFill>
                  <a:schemeClr val="tx1"/>
                </a:solidFill>
              </a:rPr>
              <a:t>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43498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D414F7-E9B3-5E99-B0B9-853DE1B29F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C89DEE95-1F97-35A3-8257-207A0F4EAB09}"/>
              </a:ext>
            </a:extLst>
          </p:cNvPr>
          <p:cNvSpPr txBox="1"/>
          <p:nvPr/>
        </p:nvSpPr>
        <p:spPr>
          <a:xfrm>
            <a:off x="283166" y="4302036"/>
            <a:ext cx="37734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es-ES" sz="2400" b="1" dirty="0">
                <a:solidFill>
                  <a:schemeClr val="bg1"/>
                </a:solidFill>
              </a:rPr>
              <a:t>El español en el mundo: expansión y características en América </a:t>
            </a:r>
          </a:p>
        </p:txBody>
      </p:sp>
      <p:sp>
        <p:nvSpPr>
          <p:cNvPr id="3" name="CuadroTexto 18">
            <a:extLst>
              <a:ext uri="{FF2B5EF4-FFF2-40B4-BE49-F238E27FC236}">
                <a16:creationId xmlns:a16="http://schemas.microsoft.com/office/drawing/2014/main" id="{EDB3B08A-CCDA-5973-5D81-6E154AA90506}"/>
              </a:ext>
            </a:extLst>
          </p:cNvPr>
          <p:cNvSpPr txBox="1"/>
          <p:nvPr/>
        </p:nvSpPr>
        <p:spPr>
          <a:xfrm>
            <a:off x="4227433" y="3176618"/>
            <a:ext cx="166993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 b="1">
                <a:solidFill>
                  <a:schemeClr val="bg1"/>
                </a:solidFill>
              </a:defRPr>
            </a:lvl1pPr>
          </a:lstStyle>
          <a:p>
            <a:pPr algn="ctr"/>
            <a:r>
              <a:rPr lang="es-ES" b="0" dirty="0">
                <a:solidFill>
                  <a:schemeClr val="tx1"/>
                </a:solidFill>
              </a:rPr>
              <a:t>América (1492)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7" name="CuadroTexto 5">
            <a:extLst>
              <a:ext uri="{FF2B5EF4-FFF2-40B4-BE49-F238E27FC236}">
                <a16:creationId xmlns:a16="http://schemas.microsoft.com/office/drawing/2014/main" id="{4CA41504-AFCC-7CA8-B7BC-C6C6991F2482}"/>
              </a:ext>
            </a:extLst>
          </p:cNvPr>
          <p:cNvSpPr txBox="1"/>
          <p:nvPr/>
        </p:nvSpPr>
        <p:spPr>
          <a:xfrm>
            <a:off x="6741486" y="2695808"/>
            <a:ext cx="2875125" cy="411459"/>
          </a:xfrm>
          <a:prstGeom prst="rect">
            <a:avLst/>
          </a:prstGeom>
          <a:solidFill>
            <a:srgbClr val="06235B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1600" b="1" dirty="0">
                <a:solidFill>
                  <a:schemeClr val="bg1"/>
                </a:solidFill>
              </a:rPr>
              <a:t>Expansión histórica</a:t>
            </a:r>
          </a:p>
        </p:txBody>
      </p:sp>
      <p:sp>
        <p:nvSpPr>
          <p:cNvPr id="8" name="CuadroTexto 18">
            <a:extLst>
              <a:ext uri="{FF2B5EF4-FFF2-40B4-BE49-F238E27FC236}">
                <a16:creationId xmlns:a16="http://schemas.microsoft.com/office/drawing/2014/main" id="{C52EC78C-A817-4AF5-B9B9-C3EC2428FB79}"/>
              </a:ext>
            </a:extLst>
          </p:cNvPr>
          <p:cNvSpPr txBox="1"/>
          <p:nvPr/>
        </p:nvSpPr>
        <p:spPr>
          <a:xfrm>
            <a:off x="4227433" y="3564134"/>
            <a:ext cx="1669934" cy="1077218"/>
          </a:xfrm>
          <a:prstGeom prst="rect">
            <a:avLst/>
          </a:prstGeom>
          <a:solidFill>
            <a:srgbClr val="FF99FF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 b="1">
                <a:solidFill>
                  <a:schemeClr val="bg1"/>
                </a:solidFill>
              </a:defRPr>
            </a:lvl1pPr>
          </a:lstStyle>
          <a:p>
            <a:pPr algn="ctr"/>
            <a:r>
              <a:rPr lang="es-ES" b="0" dirty="0">
                <a:solidFill>
                  <a:schemeClr val="tx1"/>
                </a:solidFill>
              </a:rPr>
              <a:t>Conquista y colonización, imposición del castellano.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9" name="CuadroTexto 18">
            <a:extLst>
              <a:ext uri="{FF2B5EF4-FFF2-40B4-BE49-F238E27FC236}">
                <a16:creationId xmlns:a16="http://schemas.microsoft.com/office/drawing/2014/main" id="{C6DBC8E8-2252-3C9A-C597-C1B3C2A7E128}"/>
              </a:ext>
            </a:extLst>
          </p:cNvPr>
          <p:cNvSpPr txBox="1"/>
          <p:nvPr/>
        </p:nvSpPr>
        <p:spPr>
          <a:xfrm>
            <a:off x="6031497" y="3176618"/>
            <a:ext cx="183851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 b="1">
                <a:solidFill>
                  <a:schemeClr val="bg1"/>
                </a:solidFill>
              </a:defRPr>
            </a:lvl1pPr>
          </a:lstStyle>
          <a:p>
            <a:pPr algn="ctr"/>
            <a:r>
              <a:rPr lang="es-ES" b="0" dirty="0">
                <a:solidFill>
                  <a:schemeClr val="tx1"/>
                </a:solidFill>
              </a:rPr>
              <a:t>Cooficialidad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0" name="CuadroTexto 18">
            <a:extLst>
              <a:ext uri="{FF2B5EF4-FFF2-40B4-BE49-F238E27FC236}">
                <a16:creationId xmlns:a16="http://schemas.microsoft.com/office/drawing/2014/main" id="{F595883E-E7DE-8B69-455C-AC865FB468F2}"/>
              </a:ext>
            </a:extLst>
          </p:cNvPr>
          <p:cNvSpPr txBox="1"/>
          <p:nvPr/>
        </p:nvSpPr>
        <p:spPr>
          <a:xfrm>
            <a:off x="6031496" y="3564134"/>
            <a:ext cx="1838515" cy="1323439"/>
          </a:xfrm>
          <a:prstGeom prst="rect">
            <a:avLst/>
          </a:prstGeom>
          <a:solidFill>
            <a:srgbClr val="FF99FF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 b="1">
                <a:solidFill>
                  <a:schemeClr val="bg1"/>
                </a:solidFill>
              </a:defRPr>
            </a:lvl1pPr>
          </a:lstStyle>
          <a:p>
            <a:pPr algn="ctr"/>
            <a:r>
              <a:rPr lang="pt-BR" b="0" dirty="0" err="1">
                <a:solidFill>
                  <a:schemeClr val="tx1"/>
                </a:solidFill>
              </a:rPr>
              <a:t>Guaraní</a:t>
            </a:r>
            <a:r>
              <a:rPr lang="pt-BR" b="0" dirty="0">
                <a:solidFill>
                  <a:schemeClr val="tx1"/>
                </a:solidFill>
              </a:rPr>
              <a:t> (Paraguay, </a:t>
            </a:r>
            <a:r>
              <a:rPr lang="pt-BR" b="0" dirty="0" err="1">
                <a:solidFill>
                  <a:schemeClr val="tx1"/>
                </a:solidFill>
              </a:rPr>
              <a:t>Bolivia</a:t>
            </a:r>
            <a:r>
              <a:rPr lang="pt-BR" b="0" dirty="0">
                <a:solidFill>
                  <a:schemeClr val="tx1"/>
                </a:solidFill>
              </a:rPr>
              <a:t>, Argentina, Brasil), </a:t>
            </a:r>
            <a:r>
              <a:rPr lang="pt-BR" b="0" dirty="0" err="1">
                <a:solidFill>
                  <a:schemeClr val="tx1"/>
                </a:solidFill>
              </a:rPr>
              <a:t>Quechua</a:t>
            </a:r>
            <a:r>
              <a:rPr lang="pt-BR" b="0" dirty="0">
                <a:solidFill>
                  <a:schemeClr val="tx1"/>
                </a:solidFill>
              </a:rPr>
              <a:t>, Aimara, </a:t>
            </a:r>
            <a:r>
              <a:rPr lang="pt-BR" b="0" dirty="0" err="1">
                <a:solidFill>
                  <a:schemeClr val="tx1"/>
                </a:solidFill>
              </a:rPr>
              <a:t>Náhuatl</a:t>
            </a:r>
            <a:r>
              <a:rPr lang="pt-BR" b="0" dirty="0">
                <a:solidFill>
                  <a:schemeClr val="tx1"/>
                </a:solidFill>
              </a:rPr>
              <a:t>.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5" name="CuadroTexto 18">
            <a:extLst>
              <a:ext uri="{FF2B5EF4-FFF2-40B4-BE49-F238E27FC236}">
                <a16:creationId xmlns:a16="http://schemas.microsoft.com/office/drawing/2014/main" id="{9A6CE506-2B94-6359-0E4A-C27D4163741A}"/>
              </a:ext>
            </a:extLst>
          </p:cNvPr>
          <p:cNvSpPr txBox="1"/>
          <p:nvPr/>
        </p:nvSpPr>
        <p:spPr>
          <a:xfrm>
            <a:off x="7948568" y="3176618"/>
            <a:ext cx="219447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 b="1">
                <a:solidFill>
                  <a:schemeClr val="bg1"/>
                </a:solidFill>
              </a:defRPr>
            </a:lvl1pPr>
          </a:lstStyle>
          <a:p>
            <a:pPr algn="ctr"/>
            <a:r>
              <a:rPr lang="es-ES" b="0" dirty="0">
                <a:solidFill>
                  <a:schemeClr val="tx1"/>
                </a:solidFill>
              </a:rPr>
              <a:t>África y Asia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6" name="CuadroTexto 18">
            <a:extLst>
              <a:ext uri="{FF2B5EF4-FFF2-40B4-BE49-F238E27FC236}">
                <a16:creationId xmlns:a16="http://schemas.microsoft.com/office/drawing/2014/main" id="{EE24F3B3-BD2E-D02D-3080-0542F5EF6537}"/>
              </a:ext>
            </a:extLst>
          </p:cNvPr>
          <p:cNvSpPr txBox="1"/>
          <p:nvPr/>
        </p:nvSpPr>
        <p:spPr>
          <a:xfrm>
            <a:off x="7948568" y="3564134"/>
            <a:ext cx="2194477" cy="1077218"/>
          </a:xfrm>
          <a:prstGeom prst="rect">
            <a:avLst/>
          </a:prstGeom>
          <a:solidFill>
            <a:srgbClr val="FF99FF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 b="1">
                <a:solidFill>
                  <a:schemeClr val="bg1"/>
                </a:solidFill>
              </a:defRPr>
            </a:lvl1pPr>
          </a:lstStyle>
          <a:p>
            <a:pPr algn="ctr"/>
            <a:r>
              <a:rPr lang="pt-BR" b="0" dirty="0">
                <a:solidFill>
                  <a:schemeClr val="tx1"/>
                </a:solidFill>
              </a:rPr>
              <a:t>Guinea </a:t>
            </a:r>
            <a:r>
              <a:rPr lang="pt-BR" b="0" dirty="0" err="1">
                <a:solidFill>
                  <a:schemeClr val="tx1"/>
                </a:solidFill>
              </a:rPr>
              <a:t>Ecuatorial</a:t>
            </a:r>
            <a:r>
              <a:rPr lang="pt-BR" b="0" dirty="0">
                <a:solidFill>
                  <a:schemeClr val="tx1"/>
                </a:solidFill>
              </a:rPr>
              <a:t>, </a:t>
            </a:r>
            <a:r>
              <a:rPr lang="pt-BR" b="0" dirty="0" err="1">
                <a:solidFill>
                  <a:schemeClr val="tx1"/>
                </a:solidFill>
              </a:rPr>
              <a:t>Sáhara</a:t>
            </a:r>
            <a:r>
              <a:rPr lang="pt-BR" b="0" dirty="0">
                <a:solidFill>
                  <a:schemeClr val="tx1"/>
                </a:solidFill>
              </a:rPr>
              <a:t> </a:t>
            </a:r>
            <a:r>
              <a:rPr lang="pt-BR" b="0" dirty="0" err="1">
                <a:solidFill>
                  <a:schemeClr val="tx1"/>
                </a:solidFill>
              </a:rPr>
              <a:t>Occidental</a:t>
            </a:r>
            <a:r>
              <a:rPr lang="pt-BR" b="0" dirty="0">
                <a:solidFill>
                  <a:schemeClr val="tx1"/>
                </a:solidFill>
              </a:rPr>
              <a:t>, Filipinas (uso </a:t>
            </a:r>
            <a:r>
              <a:rPr lang="pt-BR" b="0" dirty="0" err="1">
                <a:solidFill>
                  <a:schemeClr val="tx1"/>
                </a:solidFill>
              </a:rPr>
              <a:t>minoritario</a:t>
            </a:r>
            <a:r>
              <a:rPr lang="pt-BR" b="0" dirty="0">
                <a:solidFill>
                  <a:schemeClr val="tx1"/>
                </a:solidFill>
              </a:rPr>
              <a:t>).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7" name="CuadroTexto 18">
            <a:extLst>
              <a:ext uri="{FF2B5EF4-FFF2-40B4-BE49-F238E27FC236}">
                <a16:creationId xmlns:a16="http://schemas.microsoft.com/office/drawing/2014/main" id="{BF0793BA-EE74-F649-97DD-D1DC790CEE10}"/>
              </a:ext>
            </a:extLst>
          </p:cNvPr>
          <p:cNvSpPr txBox="1"/>
          <p:nvPr/>
        </p:nvSpPr>
        <p:spPr>
          <a:xfrm>
            <a:off x="10221603" y="3176618"/>
            <a:ext cx="177861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 b="1">
                <a:solidFill>
                  <a:schemeClr val="bg1"/>
                </a:solidFill>
              </a:defRPr>
            </a:lvl1pPr>
          </a:lstStyle>
          <a:p>
            <a:pPr algn="ctr"/>
            <a:r>
              <a:rPr lang="es-ES" b="0" dirty="0">
                <a:solidFill>
                  <a:schemeClr val="tx1"/>
                </a:solidFill>
              </a:rPr>
              <a:t>Sefardí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8" name="CuadroTexto 18">
            <a:extLst>
              <a:ext uri="{FF2B5EF4-FFF2-40B4-BE49-F238E27FC236}">
                <a16:creationId xmlns:a16="http://schemas.microsoft.com/office/drawing/2014/main" id="{7E487D89-55D4-337E-A011-FF3C809811D9}"/>
              </a:ext>
            </a:extLst>
          </p:cNvPr>
          <p:cNvSpPr txBox="1"/>
          <p:nvPr/>
        </p:nvSpPr>
        <p:spPr>
          <a:xfrm>
            <a:off x="10221602" y="3564134"/>
            <a:ext cx="1778615" cy="1815882"/>
          </a:xfrm>
          <a:prstGeom prst="rect">
            <a:avLst/>
          </a:prstGeom>
          <a:solidFill>
            <a:srgbClr val="FF99FF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 b="1">
                <a:solidFill>
                  <a:schemeClr val="bg1"/>
                </a:solidFill>
              </a:defRPr>
            </a:lvl1pPr>
          </a:lstStyle>
          <a:p>
            <a:pPr algn="ctr"/>
            <a:r>
              <a:rPr lang="es-ES" b="0" dirty="0">
                <a:solidFill>
                  <a:schemeClr val="tx1"/>
                </a:solidFill>
              </a:rPr>
              <a:t>Castellano medieval mantenido por judíos expulsados (1492) en Israel, Turquía, Grecia, Balcanes.</a:t>
            </a:r>
            <a:endParaRPr lang="es-ES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82648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animBg="1"/>
      <p:bldP spid="7" grpId="0" animBg="1"/>
      <p:bldP spid="8" grpId="0" animBg="1"/>
      <p:bldP spid="9" grpId="0" animBg="1"/>
      <p:bldP spid="10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6A4D6A-ED2E-04DE-D47F-7ADE5FE8CC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DFE6491-E034-C24C-02A6-2BD5D092ED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" t="1949" r="1476"/>
          <a:stretch>
            <a:fillRect/>
          </a:stretch>
        </p:blipFill>
        <p:spPr>
          <a:xfrm>
            <a:off x="1027415" y="1469205"/>
            <a:ext cx="8640567" cy="41358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89132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C9591C-AC86-FC6C-F397-91BBC38618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o 15">
            <a:extLst>
              <a:ext uri="{FF2B5EF4-FFF2-40B4-BE49-F238E27FC236}">
                <a16:creationId xmlns:a16="http://schemas.microsoft.com/office/drawing/2014/main" id="{3E20EB76-7C5F-1426-41F0-44142BE3FCC1}"/>
              </a:ext>
            </a:extLst>
          </p:cNvPr>
          <p:cNvGrpSpPr/>
          <p:nvPr/>
        </p:nvGrpSpPr>
        <p:grpSpPr>
          <a:xfrm>
            <a:off x="9795213" y="1122037"/>
            <a:ext cx="1763214" cy="2192738"/>
            <a:chOff x="9424752" y="860426"/>
            <a:chExt cx="1763214" cy="2192738"/>
          </a:xfrm>
        </p:grpSpPr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C28C6498-02A0-5BF5-178A-CD0C47F386A1}"/>
                </a:ext>
              </a:extLst>
            </p:cNvPr>
            <p:cNvSpPr txBox="1"/>
            <p:nvPr/>
          </p:nvSpPr>
          <p:spPr>
            <a:xfrm>
              <a:off x="9424752" y="1975946"/>
              <a:ext cx="176321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600" b="1" dirty="0">
                  <a:solidFill>
                    <a:schemeClr val="bg1"/>
                  </a:solidFill>
                </a:rPr>
                <a:t>Rasgos característicos del español de américa</a:t>
              </a:r>
              <a:endParaRPr lang="es-ES" sz="1600" dirty="0">
                <a:solidFill>
                  <a:schemeClr val="bg1"/>
                </a:solidFill>
              </a:endParaRPr>
            </a:p>
          </p:txBody>
        </p:sp>
        <p:pic>
          <p:nvPicPr>
            <p:cNvPr id="27" name="Gráfico 26" descr="Bombilla y lápiz contorno">
              <a:extLst>
                <a:ext uri="{FF2B5EF4-FFF2-40B4-BE49-F238E27FC236}">
                  <a16:creationId xmlns:a16="http://schemas.microsoft.com/office/drawing/2014/main" id="{5E9835A7-9856-E02E-566E-3453D9B24E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9424752" y="860426"/>
              <a:ext cx="914400" cy="914400"/>
            </a:xfrm>
            <a:prstGeom prst="rect">
              <a:avLst/>
            </a:prstGeom>
          </p:spPr>
        </p:pic>
      </p:grpSp>
      <p:sp>
        <p:nvSpPr>
          <p:cNvPr id="8" name="CuadroTexto 4">
            <a:extLst>
              <a:ext uri="{FF2B5EF4-FFF2-40B4-BE49-F238E27FC236}">
                <a16:creationId xmlns:a16="http://schemas.microsoft.com/office/drawing/2014/main" id="{5F43591C-B79A-86D6-6CCE-EBFA132EA653}"/>
              </a:ext>
            </a:extLst>
          </p:cNvPr>
          <p:cNvSpPr txBox="1"/>
          <p:nvPr/>
        </p:nvSpPr>
        <p:spPr>
          <a:xfrm>
            <a:off x="1601409" y="998006"/>
            <a:ext cx="7758347" cy="23698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Fonéticos</a:t>
            </a:r>
          </a:p>
          <a:p>
            <a:pPr algn="ctr"/>
            <a:endParaRPr lang="es-E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b="1" dirty="0"/>
              <a:t>Seseo: </a:t>
            </a:r>
            <a:r>
              <a:rPr lang="es-ES" sz="1600" dirty="0"/>
              <a:t>confusión /z/ con /s/ (</a:t>
            </a:r>
            <a:r>
              <a:rPr lang="es-ES" sz="1600" i="1" dirty="0" err="1"/>
              <a:t>sielo</a:t>
            </a:r>
            <a:r>
              <a:rPr lang="es-ES" sz="1600" dirty="0"/>
              <a:t> por </a:t>
            </a:r>
            <a:r>
              <a:rPr lang="es-ES" sz="1600" i="1" dirty="0"/>
              <a:t>cielo</a:t>
            </a:r>
            <a:r>
              <a:rPr lang="es-ES" sz="1600" dirty="0"/>
              <a:t>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b="1" dirty="0"/>
              <a:t>Yeísmo: </a:t>
            </a:r>
            <a:r>
              <a:rPr lang="es-ES" sz="1600" dirty="0"/>
              <a:t>confusión /ll/ con /y/ (</a:t>
            </a:r>
            <a:r>
              <a:rPr lang="es-ES" sz="1600" i="1" dirty="0" err="1"/>
              <a:t>yorar</a:t>
            </a:r>
            <a:r>
              <a:rPr lang="es-ES" sz="1600" dirty="0"/>
              <a:t> por </a:t>
            </a:r>
            <a:r>
              <a:rPr lang="es-ES" sz="1600" i="1" dirty="0"/>
              <a:t>llorar</a:t>
            </a:r>
            <a:r>
              <a:rPr lang="es-ES" sz="1600" dirty="0"/>
              <a:t>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b="1" dirty="0"/>
              <a:t>Rehilamiento: </a:t>
            </a:r>
            <a:r>
              <a:rPr lang="es-ES" sz="1600" dirty="0"/>
              <a:t>variante del yeísmo con sonido /</a:t>
            </a:r>
            <a:r>
              <a:rPr lang="es-ES" sz="1600" dirty="0" err="1"/>
              <a:t>sh</a:t>
            </a:r>
            <a:r>
              <a:rPr lang="es-ES" sz="1600" dirty="0"/>
              <a:t>/ (</a:t>
            </a:r>
            <a:r>
              <a:rPr lang="es-ES" sz="1600" i="1" dirty="0" err="1"/>
              <a:t>shueve</a:t>
            </a:r>
            <a:r>
              <a:rPr lang="es-ES" sz="1600" dirty="0"/>
              <a:t> por </a:t>
            </a:r>
            <a:r>
              <a:rPr lang="es-ES" sz="1600" i="1" dirty="0"/>
              <a:t>llueve</a:t>
            </a:r>
            <a:r>
              <a:rPr lang="es-ES" sz="1600" dirty="0"/>
              <a:t>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b="1" dirty="0"/>
              <a:t>Aspiración</a:t>
            </a:r>
            <a:r>
              <a:rPr lang="es-ES" sz="1600" dirty="0"/>
              <a:t> de -s final de sílaba (</a:t>
            </a:r>
            <a:r>
              <a:rPr lang="es-ES" sz="1600" i="1" dirty="0" err="1"/>
              <a:t>trahto</a:t>
            </a:r>
            <a:r>
              <a:rPr lang="es-ES" sz="1600" dirty="0"/>
              <a:t> por </a:t>
            </a:r>
            <a:r>
              <a:rPr lang="es-ES" sz="1600" i="1" dirty="0"/>
              <a:t>trasto</a:t>
            </a:r>
            <a:r>
              <a:rPr lang="es-ES" sz="1600" dirty="0"/>
              <a:t>). </a:t>
            </a:r>
          </a:p>
        </p:txBody>
      </p:sp>
      <p:sp>
        <p:nvSpPr>
          <p:cNvPr id="2" name="CuadroTexto 4">
            <a:extLst>
              <a:ext uri="{FF2B5EF4-FFF2-40B4-BE49-F238E27FC236}">
                <a16:creationId xmlns:a16="http://schemas.microsoft.com/office/drawing/2014/main" id="{C37B2609-F492-EFF8-AFB7-277CFBC82E31}"/>
              </a:ext>
            </a:extLst>
          </p:cNvPr>
          <p:cNvSpPr txBox="1"/>
          <p:nvPr/>
        </p:nvSpPr>
        <p:spPr>
          <a:xfrm>
            <a:off x="1601409" y="3804836"/>
            <a:ext cx="7758347" cy="18774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Morfosintácticos</a:t>
            </a:r>
            <a:endParaRPr lang="en-US" b="1" dirty="0"/>
          </a:p>
          <a:p>
            <a:pPr algn="ctr"/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/>
              <a:t>Uso común de diminutivos y aumentativos (</a:t>
            </a:r>
            <a:r>
              <a:rPr lang="es-ES" sz="1600" i="1" dirty="0"/>
              <a:t>ahorita, amigazo</a:t>
            </a:r>
            <a:r>
              <a:rPr lang="es-ES" sz="1600" dirty="0"/>
              <a:t>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b="1" dirty="0"/>
              <a:t>Voseo: </a:t>
            </a:r>
            <a:r>
              <a:rPr lang="es-ES" sz="1600" dirty="0"/>
              <a:t>empleo de </a:t>
            </a:r>
            <a:r>
              <a:rPr lang="es-ES" sz="1600" i="1" dirty="0"/>
              <a:t>"vos" </a:t>
            </a:r>
            <a:r>
              <a:rPr lang="es-ES" sz="1600" dirty="0"/>
              <a:t>como tratamiento de confianza (en lugar de "tú").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/>
              <a:t>Uso de </a:t>
            </a:r>
            <a:r>
              <a:rPr lang="es-ES" sz="1600" i="1" dirty="0"/>
              <a:t>"ustedes" </a:t>
            </a:r>
            <a:r>
              <a:rPr lang="es-ES" sz="1600" dirty="0"/>
              <a:t>para el plural de confianza (en lugar de "vosotros"). </a:t>
            </a:r>
            <a:endParaRPr lang="es-ES" sz="1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1508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290C2F-45A4-C719-36B2-6C22D0C8C7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D41F4C32-E938-A013-166A-44CF6F984C24}"/>
              </a:ext>
            </a:extLst>
          </p:cNvPr>
          <p:cNvSpPr txBox="1"/>
          <p:nvPr/>
        </p:nvSpPr>
        <p:spPr>
          <a:xfrm>
            <a:off x="1691217" y="1728907"/>
            <a:ext cx="8662964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ES" sz="1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bg1"/>
                </a:solidFill>
              </a:rPr>
              <a:t>Permanencia de vocablos de </a:t>
            </a:r>
            <a:r>
              <a:rPr lang="es-ES" b="1" dirty="0">
                <a:solidFill>
                  <a:schemeClr val="bg1"/>
                </a:solidFill>
              </a:rPr>
              <a:t>sustrato indígena </a:t>
            </a:r>
            <a:r>
              <a:rPr lang="es-ES" dirty="0">
                <a:solidFill>
                  <a:schemeClr val="bg1"/>
                </a:solidFill>
              </a:rPr>
              <a:t>(</a:t>
            </a:r>
            <a:r>
              <a:rPr lang="es-ES" i="1" dirty="0">
                <a:solidFill>
                  <a:schemeClr val="bg1"/>
                </a:solidFill>
              </a:rPr>
              <a:t>choclo, calato, ñata</a:t>
            </a:r>
            <a:r>
              <a:rPr lang="es-ES" dirty="0">
                <a:solidFill>
                  <a:schemeClr val="bg1"/>
                </a:solidFill>
              </a:rPr>
              <a:t>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bg1"/>
                </a:solidFill>
              </a:rPr>
              <a:t>Uso de </a:t>
            </a:r>
            <a:r>
              <a:rPr lang="es-ES" b="1" dirty="0">
                <a:solidFill>
                  <a:schemeClr val="bg1"/>
                </a:solidFill>
              </a:rPr>
              <a:t>arcaísmos</a:t>
            </a:r>
            <a:r>
              <a:rPr lang="es-ES" dirty="0">
                <a:solidFill>
                  <a:schemeClr val="bg1"/>
                </a:solidFill>
              </a:rPr>
              <a:t> (</a:t>
            </a:r>
            <a:r>
              <a:rPr lang="es-ES" i="1" dirty="0">
                <a:solidFill>
                  <a:schemeClr val="bg1"/>
                </a:solidFill>
              </a:rPr>
              <a:t>prieto, frazada</a:t>
            </a:r>
            <a:r>
              <a:rPr lang="es-ES" dirty="0">
                <a:solidFill>
                  <a:schemeClr val="bg1"/>
                </a:solidFill>
              </a:rPr>
              <a:t>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bg1"/>
                </a:solidFill>
              </a:rPr>
              <a:t>Uso de </a:t>
            </a:r>
            <a:r>
              <a:rPr lang="es-ES" b="1" dirty="0">
                <a:solidFill>
                  <a:schemeClr val="bg1"/>
                </a:solidFill>
              </a:rPr>
              <a:t>anglicismos</a:t>
            </a:r>
            <a:r>
              <a:rPr lang="es-ES" dirty="0">
                <a:solidFill>
                  <a:schemeClr val="bg1"/>
                </a:solidFill>
              </a:rPr>
              <a:t> (</a:t>
            </a:r>
            <a:r>
              <a:rPr lang="es-ES" i="1" dirty="0">
                <a:solidFill>
                  <a:schemeClr val="bg1"/>
                </a:solidFill>
              </a:rPr>
              <a:t>rentar, lonche</a:t>
            </a:r>
            <a:r>
              <a:rPr lang="es-ES" dirty="0">
                <a:solidFill>
                  <a:schemeClr val="bg1"/>
                </a:solidFill>
              </a:rPr>
              <a:t>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chemeClr val="bg1"/>
                </a:solidFill>
              </a:rPr>
              <a:t>Léxico propio: </a:t>
            </a:r>
            <a:r>
              <a:rPr lang="es-ES" dirty="0">
                <a:solidFill>
                  <a:schemeClr val="bg1"/>
                </a:solidFill>
              </a:rPr>
              <a:t>no compartido con el español de España (</a:t>
            </a:r>
            <a:r>
              <a:rPr lang="es-ES" i="1" dirty="0">
                <a:solidFill>
                  <a:schemeClr val="bg1"/>
                </a:solidFill>
              </a:rPr>
              <a:t>pileta, barbijo</a:t>
            </a:r>
            <a:r>
              <a:rPr lang="es-ES" dirty="0">
                <a:solidFill>
                  <a:schemeClr val="bg1"/>
                </a:solidFill>
              </a:rPr>
              <a:t>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chemeClr val="bg1"/>
                </a:solidFill>
              </a:rPr>
              <a:t>Lunfardo: </a:t>
            </a:r>
            <a:r>
              <a:rPr lang="es-ES" dirty="0">
                <a:solidFill>
                  <a:schemeClr val="bg1"/>
                </a:solidFill>
              </a:rPr>
              <a:t>jerga de Buenos Aires y Uruguay (</a:t>
            </a:r>
            <a:r>
              <a:rPr lang="es-ES" i="1" dirty="0">
                <a:solidFill>
                  <a:schemeClr val="bg1"/>
                </a:solidFill>
              </a:rPr>
              <a:t>bacán, </a:t>
            </a:r>
            <a:r>
              <a:rPr lang="es-ES" i="1" dirty="0" err="1">
                <a:solidFill>
                  <a:schemeClr val="bg1"/>
                </a:solidFill>
              </a:rPr>
              <a:t>percanta</a:t>
            </a:r>
            <a:r>
              <a:rPr lang="es-ES" dirty="0">
                <a:solidFill>
                  <a:schemeClr val="bg1"/>
                </a:solidFill>
              </a:rPr>
              <a:t>).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044A46-7A22-8606-D911-44A9BA5B1711}"/>
              </a:ext>
            </a:extLst>
          </p:cNvPr>
          <p:cNvSpPr txBox="1"/>
          <p:nvPr/>
        </p:nvSpPr>
        <p:spPr>
          <a:xfrm>
            <a:off x="1691217" y="811928"/>
            <a:ext cx="60977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Léxicos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7320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DE84EE-9AE5-14E8-863A-5512A04F22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323CF88E-1358-E3B1-6888-0C3C8BB8117D}"/>
              </a:ext>
            </a:extLst>
          </p:cNvPr>
          <p:cNvSpPr txBox="1"/>
          <p:nvPr/>
        </p:nvSpPr>
        <p:spPr>
          <a:xfrm>
            <a:off x="321045" y="3644758"/>
            <a:ext cx="36756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Lengua, dialecto y habla </a:t>
            </a:r>
          </a:p>
        </p:txBody>
      </p:sp>
      <p:sp>
        <p:nvSpPr>
          <p:cNvPr id="22" name="CuadroTexto 5">
            <a:extLst>
              <a:ext uri="{FF2B5EF4-FFF2-40B4-BE49-F238E27FC236}">
                <a16:creationId xmlns:a16="http://schemas.microsoft.com/office/drawing/2014/main" id="{200065F4-E6A9-F367-9E75-E1DE2CFAC3D0}"/>
              </a:ext>
            </a:extLst>
          </p:cNvPr>
          <p:cNvSpPr txBox="1"/>
          <p:nvPr/>
        </p:nvSpPr>
        <p:spPr>
          <a:xfrm>
            <a:off x="4187644" y="2394768"/>
            <a:ext cx="5549031" cy="503792"/>
          </a:xfrm>
          <a:prstGeom prst="rect">
            <a:avLst/>
          </a:prstGeom>
          <a:solidFill>
            <a:srgbClr val="06235B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s-ES" sz="1600" b="1" dirty="0">
                <a:solidFill>
                  <a:schemeClr val="bg1"/>
                </a:solidFill>
              </a:rPr>
              <a:t>Lengua o idioma</a:t>
            </a:r>
          </a:p>
        </p:txBody>
      </p:sp>
      <p:sp>
        <p:nvSpPr>
          <p:cNvPr id="23" name="CuadroTexto 18">
            <a:extLst>
              <a:ext uri="{FF2B5EF4-FFF2-40B4-BE49-F238E27FC236}">
                <a16:creationId xmlns:a16="http://schemas.microsoft.com/office/drawing/2014/main" id="{3AC8AB0E-0638-BC20-986C-7F1B7A5E2236}"/>
              </a:ext>
            </a:extLst>
          </p:cNvPr>
          <p:cNvSpPr txBox="1"/>
          <p:nvPr/>
        </p:nvSpPr>
        <p:spPr>
          <a:xfrm>
            <a:off x="4187644" y="2954622"/>
            <a:ext cx="554902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 b="1">
                <a:solidFill>
                  <a:schemeClr val="bg1"/>
                </a:solidFill>
              </a:defRPr>
            </a:lvl1pPr>
          </a:lstStyle>
          <a:p>
            <a:pPr algn="ctr"/>
            <a:r>
              <a:rPr lang="es-ES" b="0" dirty="0">
                <a:solidFill>
                  <a:schemeClr val="tx1"/>
                </a:solidFill>
              </a:rPr>
              <a:t>Sistema de signos común a una colectividad.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FB9B2E-3D0A-C91F-CB18-FBAE2A064FFC}"/>
              </a:ext>
            </a:extLst>
          </p:cNvPr>
          <p:cNvSpPr txBox="1"/>
          <p:nvPr/>
        </p:nvSpPr>
        <p:spPr>
          <a:xfrm>
            <a:off x="4187644" y="3428998"/>
            <a:ext cx="1908356" cy="2031325"/>
          </a:xfrm>
          <a:prstGeom prst="rect">
            <a:avLst/>
          </a:prstGeom>
          <a:solidFill>
            <a:srgbClr val="FF99FF"/>
          </a:solidFill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rgbClr val="000000"/>
                </a:solidFill>
                <a:latin typeface="+mj-lt"/>
              </a:rPr>
              <a:t>Diferenciación. </a:t>
            </a:r>
          </a:p>
          <a:p>
            <a:pPr algn="ctr"/>
            <a:r>
              <a:rPr lang="es-ES" dirty="0">
                <a:latin typeface="+mj-lt"/>
              </a:rPr>
              <a:t>Sistema claramente distinto de otras lenguas (léxico, gramática, fonología).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3BDFCE-C4A1-4599-2A66-C9DAA6944F14}"/>
              </a:ext>
            </a:extLst>
          </p:cNvPr>
          <p:cNvSpPr txBox="1"/>
          <p:nvPr/>
        </p:nvSpPr>
        <p:spPr>
          <a:xfrm>
            <a:off x="6224889" y="3428998"/>
            <a:ext cx="1719861" cy="2031325"/>
          </a:xfrm>
          <a:prstGeom prst="rect">
            <a:avLst/>
          </a:prstGeom>
          <a:solidFill>
            <a:srgbClr val="FF99FF"/>
          </a:solidFill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rgbClr val="000000"/>
                </a:solidFill>
                <a:latin typeface="+mj-lt"/>
              </a:rPr>
              <a:t>Nivelación.</a:t>
            </a:r>
          </a:p>
          <a:p>
            <a:pPr algn="ctr"/>
            <a:r>
              <a:rPr lang="es-ES" dirty="0">
                <a:solidFill>
                  <a:srgbClr val="000000"/>
                </a:solidFill>
                <a:latin typeface="+mj-lt"/>
              </a:rPr>
              <a:t>Gran homogeneidad y ajuste a una norma común a todos los hablantes. </a:t>
            </a:r>
            <a:endParaRPr lang="es-ES" dirty="0"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767DBB-56F8-F5E9-9100-601FDF5E3642}"/>
              </a:ext>
            </a:extLst>
          </p:cNvPr>
          <p:cNvSpPr txBox="1"/>
          <p:nvPr/>
        </p:nvSpPr>
        <p:spPr>
          <a:xfrm>
            <a:off x="8073639" y="3428998"/>
            <a:ext cx="1719861" cy="2031325"/>
          </a:xfrm>
          <a:prstGeom prst="rect">
            <a:avLst/>
          </a:prstGeom>
          <a:solidFill>
            <a:srgbClr val="FF99FF"/>
          </a:solidFill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rgbClr val="000000"/>
                </a:solidFill>
                <a:latin typeface="+mj-lt"/>
              </a:rPr>
              <a:t>Tradición literaria. </a:t>
            </a:r>
            <a:r>
              <a:rPr lang="es-ES" dirty="0">
                <a:solidFill>
                  <a:srgbClr val="000000"/>
                </a:solidFill>
                <a:latin typeface="+mj-lt"/>
              </a:rPr>
              <a:t>Desarrollo escrito que consolida el idioma artísticamente. </a:t>
            </a:r>
            <a:endParaRPr lang="es-ES" dirty="0">
              <a:latin typeface="+mj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012B83-4798-4DA7-FE43-2A4685B65A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18"/>
          <a:stretch>
            <a:fillRect/>
          </a:stretch>
        </p:blipFill>
        <p:spPr>
          <a:xfrm>
            <a:off x="9392230" y="523982"/>
            <a:ext cx="2900860" cy="645217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80167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2" grpId="0" animBg="1"/>
      <p:bldP spid="23" grpId="0" animBg="1"/>
      <p:bldP spid="3" grpId="0" animBg="1"/>
      <p:bldP spid="6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9799BB62-2B95-EC40-F732-682E75FA645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21A23"/>
          </a:solidFill>
          <a:ln>
            <a:solidFill>
              <a:srgbClr val="E21A2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 descr="Icono&#10;&#10;El contenido generado por IA puede ser incorrecto.">
            <a:extLst>
              <a:ext uri="{FF2B5EF4-FFF2-40B4-BE49-F238E27FC236}">
                <a16:creationId xmlns:a16="http://schemas.microsoft.com/office/drawing/2014/main" id="{E738F72D-B077-5DB6-C1E3-2519017EF8C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6000" y="2709000"/>
            <a:ext cx="1440000" cy="144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71727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59135E-72CB-9222-0AEA-9424FAE474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94DDC7C0-5778-23E0-EB95-5DA4C525782B}"/>
              </a:ext>
            </a:extLst>
          </p:cNvPr>
          <p:cNvSpPr/>
          <p:nvPr/>
        </p:nvSpPr>
        <p:spPr>
          <a:xfrm>
            <a:off x="1442080" y="1539581"/>
            <a:ext cx="4938172" cy="4105655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solidFill>
                  <a:schemeClr val="tx1"/>
                </a:solidFill>
              </a:rPr>
              <a:t>Variante geográfica de una lengua.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400" dirty="0">
              <a:solidFill>
                <a:schemeClr val="tx1"/>
              </a:solidFill>
            </a:endParaRPr>
          </a:p>
          <a:p>
            <a:r>
              <a:rPr lang="es-ES" sz="1400" b="1" dirty="0">
                <a:solidFill>
                  <a:schemeClr val="tx1"/>
                </a:solidFill>
              </a:rPr>
              <a:t>Condiciones: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tx1"/>
                </a:solidFill>
              </a:rPr>
              <a:t>Variante de otra lengua: depende de la norma de una lengua principal.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tx1"/>
                </a:solidFill>
              </a:rPr>
              <a:t>Escasa nivelación: carece de normalización propia (no gramática, vocabulario o fonética comunes).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tx1"/>
                </a:solidFill>
              </a:rPr>
              <a:t>No tiene tradición literaria: modalidad eminentemente oral, rara vez con «escribientes».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tx1"/>
                </a:solidFill>
              </a:rPr>
              <a:t>Tipos: geográficos (variantes de una lengua) y evolutivos (estados intermedios entre lenguas). Entender todas las palabras; el contexto ayuda a la comprensión global.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C8671C-EBD3-1A57-2BB9-FFA3A94AAE71}"/>
              </a:ext>
            </a:extLst>
          </p:cNvPr>
          <p:cNvSpPr txBox="1"/>
          <p:nvPr/>
        </p:nvSpPr>
        <p:spPr>
          <a:xfrm>
            <a:off x="3070534" y="981931"/>
            <a:ext cx="16915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400" b="1" dirty="0"/>
              <a:t>Dialecto</a:t>
            </a:r>
            <a:endParaRPr lang="en-US" sz="2400" b="1" dirty="0"/>
          </a:p>
        </p:txBody>
      </p:sp>
      <p:sp>
        <p:nvSpPr>
          <p:cNvPr id="2" name="Rectángulo: esquinas redondeadas 18">
            <a:extLst>
              <a:ext uri="{FF2B5EF4-FFF2-40B4-BE49-F238E27FC236}">
                <a16:creationId xmlns:a16="http://schemas.microsoft.com/office/drawing/2014/main" id="{5C0E2250-66EE-6501-D099-41405C1C4D66}"/>
              </a:ext>
            </a:extLst>
          </p:cNvPr>
          <p:cNvSpPr/>
          <p:nvPr/>
        </p:nvSpPr>
        <p:spPr>
          <a:xfrm>
            <a:off x="6513816" y="3429000"/>
            <a:ext cx="2948683" cy="2155540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solidFill>
                  <a:schemeClr val="tx1"/>
                </a:solidFill>
              </a:rPr>
              <a:t>Manifestación lingüística inferior al dialecto. </a:t>
            </a:r>
          </a:p>
          <a:p>
            <a:pPr algn="ctr"/>
            <a:endParaRPr lang="es-ES" sz="1400" dirty="0">
              <a:solidFill>
                <a:schemeClr val="tx1"/>
              </a:solidFill>
            </a:endParaRPr>
          </a:p>
          <a:p>
            <a:pPr algn="ctr"/>
            <a:r>
              <a:rPr lang="es-ES" sz="1400" b="1" dirty="0">
                <a:solidFill>
                  <a:schemeClr val="tx1"/>
                </a:solidFill>
              </a:rPr>
              <a:t>Constituida por: </a:t>
            </a:r>
            <a:r>
              <a:rPr lang="es-ES" sz="1400" dirty="0">
                <a:solidFill>
                  <a:schemeClr val="tx1"/>
                </a:solidFill>
              </a:rPr>
              <a:t>variantes regionales o locales que no llegan a ser dialectos y usos individuales (idiolecto).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400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01C8E6-2D2D-73E2-E2B9-296DB5B89033}"/>
              </a:ext>
            </a:extLst>
          </p:cNvPr>
          <p:cNvSpPr txBox="1"/>
          <p:nvPr/>
        </p:nvSpPr>
        <p:spPr>
          <a:xfrm>
            <a:off x="7142388" y="2696003"/>
            <a:ext cx="16915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400" b="1" dirty="0"/>
              <a:t>Habla</a:t>
            </a:r>
            <a:endParaRPr lang="en-US" sz="24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2719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2C635B-B9D8-E118-AF6D-676D0224DE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AFD7967-A774-A049-075C-9EC1DB95971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358" y="0"/>
            <a:ext cx="12260358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4B1D4E1-A186-4542-188B-83C10454FCC8}"/>
              </a:ext>
            </a:extLst>
          </p:cNvPr>
          <p:cNvSpPr txBox="1"/>
          <p:nvPr/>
        </p:nvSpPr>
        <p:spPr>
          <a:xfrm>
            <a:off x="1069586" y="1683618"/>
            <a:ext cx="27997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dirty="0">
                <a:solidFill>
                  <a:schemeClr val="tx1"/>
                </a:solidFill>
              </a:rPr>
              <a:t>Comunidad lingüística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E78EFA5-F624-191E-6C0D-4330CB615932}"/>
              </a:ext>
            </a:extLst>
          </p:cNvPr>
          <p:cNvGrpSpPr/>
          <p:nvPr/>
        </p:nvGrpSpPr>
        <p:grpSpPr>
          <a:xfrm>
            <a:off x="7033776" y="1554627"/>
            <a:ext cx="1393466" cy="654117"/>
            <a:chOff x="5541590" y="1545284"/>
            <a:chExt cx="1393466" cy="654117"/>
          </a:xfrm>
        </p:grpSpPr>
        <p:sp>
          <p:nvSpPr>
            <p:cNvPr id="4" name="Rectángulo: una sola esquina redondeada 13">
              <a:extLst>
                <a:ext uri="{FF2B5EF4-FFF2-40B4-BE49-F238E27FC236}">
                  <a16:creationId xmlns:a16="http://schemas.microsoft.com/office/drawing/2014/main" id="{4F69BF09-150D-E721-FDA4-8F2D20EC7E3F}"/>
                </a:ext>
              </a:extLst>
            </p:cNvPr>
            <p:cNvSpPr/>
            <p:nvPr/>
          </p:nvSpPr>
          <p:spPr>
            <a:xfrm>
              <a:off x="5541590" y="1545284"/>
              <a:ext cx="1393466" cy="654117"/>
            </a:xfrm>
            <a:prstGeom prst="round1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s-E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6102997-DF11-CD6A-5D04-86CBC7C69879}"/>
                </a:ext>
              </a:extLst>
            </p:cNvPr>
            <p:cNvSpPr txBox="1"/>
            <p:nvPr/>
          </p:nvSpPr>
          <p:spPr>
            <a:xfrm>
              <a:off x="5708210" y="1733812"/>
              <a:ext cx="1052186" cy="382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1800" b="1" dirty="0">
                  <a:solidFill>
                    <a:schemeClr val="tx1"/>
                  </a:solidFill>
                </a:rPr>
                <a:t>Lengua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BADF32C-8738-FA75-C1C6-890B786FBEFB}"/>
              </a:ext>
            </a:extLst>
          </p:cNvPr>
          <p:cNvGrpSpPr/>
          <p:nvPr/>
        </p:nvGrpSpPr>
        <p:grpSpPr>
          <a:xfrm>
            <a:off x="7033776" y="3167000"/>
            <a:ext cx="1393466" cy="654117"/>
            <a:chOff x="5582686" y="2468246"/>
            <a:chExt cx="1393466" cy="654117"/>
          </a:xfrm>
        </p:grpSpPr>
        <p:sp>
          <p:nvSpPr>
            <p:cNvPr id="12" name="Rectángulo: una sola esquina redondeada 13">
              <a:extLst>
                <a:ext uri="{FF2B5EF4-FFF2-40B4-BE49-F238E27FC236}">
                  <a16:creationId xmlns:a16="http://schemas.microsoft.com/office/drawing/2014/main" id="{EDD1E0E8-90C1-05B6-9E79-44E4841E9E8C}"/>
                </a:ext>
              </a:extLst>
            </p:cNvPr>
            <p:cNvSpPr/>
            <p:nvPr/>
          </p:nvSpPr>
          <p:spPr>
            <a:xfrm>
              <a:off x="5582686" y="2468246"/>
              <a:ext cx="1393466" cy="654117"/>
            </a:xfrm>
            <a:prstGeom prst="round1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s-E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194BAAE-1A47-29C6-FDF9-11AEDBF455E9}"/>
                </a:ext>
              </a:extLst>
            </p:cNvPr>
            <p:cNvSpPr txBox="1"/>
            <p:nvPr/>
          </p:nvSpPr>
          <p:spPr>
            <a:xfrm>
              <a:off x="5688554" y="2610638"/>
              <a:ext cx="118173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1800" b="1" dirty="0">
                  <a:solidFill>
                    <a:schemeClr val="tx1"/>
                  </a:solidFill>
                </a:rPr>
                <a:t>Dialecto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79F1013-EE1D-97EA-675D-FBB9136BE2CA}"/>
              </a:ext>
            </a:extLst>
          </p:cNvPr>
          <p:cNvGrpSpPr/>
          <p:nvPr/>
        </p:nvGrpSpPr>
        <p:grpSpPr>
          <a:xfrm>
            <a:off x="7039706" y="5770348"/>
            <a:ext cx="1393466" cy="654117"/>
            <a:chOff x="5688554" y="4732474"/>
            <a:chExt cx="1393466" cy="654117"/>
          </a:xfrm>
        </p:grpSpPr>
        <p:sp>
          <p:nvSpPr>
            <p:cNvPr id="16" name="Rectángulo: una sola esquina redondeada 13">
              <a:extLst>
                <a:ext uri="{FF2B5EF4-FFF2-40B4-BE49-F238E27FC236}">
                  <a16:creationId xmlns:a16="http://schemas.microsoft.com/office/drawing/2014/main" id="{0351F6D9-28ED-A27A-3DA2-51D929C8FF03}"/>
                </a:ext>
              </a:extLst>
            </p:cNvPr>
            <p:cNvSpPr/>
            <p:nvPr/>
          </p:nvSpPr>
          <p:spPr>
            <a:xfrm>
              <a:off x="5688554" y="4732474"/>
              <a:ext cx="1393466" cy="654117"/>
            </a:xfrm>
            <a:prstGeom prst="round1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s-E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BC9F6D7-5379-F5A6-616C-3AC88CE4BE93}"/>
                </a:ext>
              </a:extLst>
            </p:cNvPr>
            <p:cNvSpPr txBox="1"/>
            <p:nvPr/>
          </p:nvSpPr>
          <p:spPr>
            <a:xfrm>
              <a:off x="5955234" y="4874866"/>
              <a:ext cx="86010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1800" b="1" dirty="0">
                  <a:solidFill>
                    <a:schemeClr val="tx1"/>
                  </a:solidFill>
                </a:rPr>
                <a:t>Habla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0F6432D-3811-11AA-7A82-AC201A7F9DC3}"/>
              </a:ext>
            </a:extLst>
          </p:cNvPr>
          <p:cNvGrpSpPr/>
          <p:nvPr/>
        </p:nvGrpSpPr>
        <p:grpSpPr>
          <a:xfrm>
            <a:off x="8896788" y="4444750"/>
            <a:ext cx="2155962" cy="654117"/>
            <a:chOff x="7911101" y="4220750"/>
            <a:chExt cx="2155962" cy="654117"/>
          </a:xfrm>
          <a:solidFill>
            <a:srgbClr val="FF0000"/>
          </a:solidFill>
        </p:grpSpPr>
        <p:sp>
          <p:nvSpPr>
            <p:cNvPr id="18" name="Rectángulo: una sola esquina redondeada 13">
              <a:extLst>
                <a:ext uri="{FF2B5EF4-FFF2-40B4-BE49-F238E27FC236}">
                  <a16:creationId xmlns:a16="http://schemas.microsoft.com/office/drawing/2014/main" id="{6AA03A7F-DCB1-BA46-20E4-7DDE70FC886B}"/>
                </a:ext>
              </a:extLst>
            </p:cNvPr>
            <p:cNvSpPr/>
            <p:nvPr/>
          </p:nvSpPr>
          <p:spPr>
            <a:xfrm>
              <a:off x="7911101" y="4220750"/>
              <a:ext cx="2155962" cy="654117"/>
            </a:xfrm>
            <a:prstGeom prst="round1Rect">
              <a:avLst/>
            </a:prstGeom>
            <a:grpFill/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s-E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25048BA-4167-C003-818F-96AE180AF2D7}"/>
                </a:ext>
              </a:extLst>
            </p:cNvPr>
            <p:cNvSpPr txBox="1"/>
            <p:nvPr/>
          </p:nvSpPr>
          <p:spPr>
            <a:xfrm>
              <a:off x="8256602" y="4363142"/>
              <a:ext cx="1572170" cy="369332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r>
                <a:rPr lang="es-ES" sz="1800" dirty="0">
                  <a:solidFill>
                    <a:schemeClr val="bg1"/>
                  </a:solidFill>
                </a:rPr>
                <a:t>Nueva lengua</a:t>
              </a:r>
            </a:p>
          </p:txBody>
        </p:sp>
      </p:grp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7BCB98F-6CBA-99DA-A0DC-2B0C61B03DFA}"/>
              </a:ext>
            </a:extLst>
          </p:cNvPr>
          <p:cNvCxnSpPr>
            <a:cxnSpLocks/>
          </p:cNvCxnSpPr>
          <p:nvPr/>
        </p:nvCxnSpPr>
        <p:spPr>
          <a:xfrm>
            <a:off x="3777763" y="1868284"/>
            <a:ext cx="3150145" cy="1340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Arrow: Down 25">
            <a:extLst>
              <a:ext uri="{FF2B5EF4-FFF2-40B4-BE49-F238E27FC236}">
                <a16:creationId xmlns:a16="http://schemas.microsoft.com/office/drawing/2014/main" id="{C46E3085-6C4A-6B41-7C57-EE031ED71CFC}"/>
              </a:ext>
            </a:extLst>
          </p:cNvPr>
          <p:cNvSpPr/>
          <p:nvPr/>
        </p:nvSpPr>
        <p:spPr>
          <a:xfrm>
            <a:off x="7502567" y="4037461"/>
            <a:ext cx="493159" cy="523454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Arrow: Down 26">
            <a:extLst>
              <a:ext uri="{FF2B5EF4-FFF2-40B4-BE49-F238E27FC236}">
                <a16:creationId xmlns:a16="http://schemas.microsoft.com/office/drawing/2014/main" id="{DE49158E-A9FA-BF6D-C07C-57AFB26C85A4}"/>
              </a:ext>
            </a:extLst>
          </p:cNvPr>
          <p:cNvSpPr/>
          <p:nvPr/>
        </p:nvSpPr>
        <p:spPr>
          <a:xfrm>
            <a:off x="7502567" y="2426145"/>
            <a:ext cx="493159" cy="523454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F86298B-A697-ECD3-3535-844A312E94CC}"/>
              </a:ext>
            </a:extLst>
          </p:cNvPr>
          <p:cNvSpPr txBox="1"/>
          <p:nvPr/>
        </p:nvSpPr>
        <p:spPr>
          <a:xfrm>
            <a:off x="1069586" y="3244334"/>
            <a:ext cx="50120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b="1" dirty="0">
                <a:solidFill>
                  <a:schemeClr val="tx1"/>
                </a:solidFill>
              </a:rPr>
              <a:t>Subconjunto de la </a:t>
            </a:r>
            <a:r>
              <a:rPr lang="es-ES" b="1" dirty="0"/>
              <a:t>c</a:t>
            </a:r>
            <a:r>
              <a:rPr lang="es-ES" sz="1800" b="1" dirty="0">
                <a:solidFill>
                  <a:schemeClr val="tx1"/>
                </a:solidFill>
              </a:rPr>
              <a:t>omunidad lingüística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A46B1F9-42D1-3B87-ED4F-1A47EDA4E843}"/>
              </a:ext>
            </a:extLst>
          </p:cNvPr>
          <p:cNvSpPr txBox="1"/>
          <p:nvPr/>
        </p:nvSpPr>
        <p:spPr>
          <a:xfrm>
            <a:off x="1069586" y="3798419"/>
            <a:ext cx="20154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dirty="0">
                <a:solidFill>
                  <a:schemeClr val="tx1"/>
                </a:solidFill>
              </a:rPr>
              <a:t>- localizado geográficamente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F168823-4387-2896-FCB8-45ADCDC93F79}"/>
              </a:ext>
            </a:extLst>
          </p:cNvPr>
          <p:cNvSpPr txBox="1"/>
          <p:nvPr/>
        </p:nvSpPr>
        <p:spPr>
          <a:xfrm>
            <a:off x="1069586" y="4657406"/>
            <a:ext cx="14948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dirty="0">
                <a:solidFill>
                  <a:schemeClr val="tx1"/>
                </a:solidFill>
              </a:rPr>
              <a:t>- desarrollo diferenciado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FD364109-48D8-F56F-500D-D56929DD2D67}"/>
              </a:ext>
            </a:extLst>
          </p:cNvPr>
          <p:cNvCxnSpPr>
            <a:cxnSpLocks/>
          </p:cNvCxnSpPr>
          <p:nvPr/>
        </p:nvCxnSpPr>
        <p:spPr>
          <a:xfrm>
            <a:off x="6043065" y="3461529"/>
            <a:ext cx="884843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AFFB7459-BF7D-F4BE-D025-E5CDC4AAF6AD}"/>
              </a:ext>
            </a:extLst>
          </p:cNvPr>
          <p:cNvSpPr txBox="1"/>
          <p:nvPr/>
        </p:nvSpPr>
        <p:spPr>
          <a:xfrm>
            <a:off x="4348519" y="3752252"/>
            <a:ext cx="23596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dirty="0">
                <a:solidFill>
                  <a:schemeClr val="tx1"/>
                </a:solidFill>
              </a:rPr>
              <a:t>dialecto geográfico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F149297-68E1-8813-7532-15164DDF4DA3}"/>
              </a:ext>
            </a:extLst>
          </p:cNvPr>
          <p:cNvSpPr txBox="1"/>
          <p:nvPr/>
        </p:nvSpPr>
        <p:spPr>
          <a:xfrm>
            <a:off x="4348518" y="4593563"/>
            <a:ext cx="23596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dirty="0">
                <a:solidFill>
                  <a:schemeClr val="tx1"/>
                </a:solidFill>
              </a:rPr>
              <a:t>dialecto evolutivo</a:t>
            </a:r>
          </a:p>
        </p:txBody>
      </p:sp>
      <p:sp>
        <p:nvSpPr>
          <p:cNvPr id="38" name="Arrow: Curved Right 37">
            <a:extLst>
              <a:ext uri="{FF2B5EF4-FFF2-40B4-BE49-F238E27FC236}">
                <a16:creationId xmlns:a16="http://schemas.microsoft.com/office/drawing/2014/main" id="{122F5DAA-396C-DCA3-BDF3-C64643AE1AE9}"/>
              </a:ext>
            </a:extLst>
          </p:cNvPr>
          <p:cNvSpPr/>
          <p:nvPr/>
        </p:nvSpPr>
        <p:spPr>
          <a:xfrm>
            <a:off x="3688422" y="3936918"/>
            <a:ext cx="563231" cy="914890"/>
          </a:xfrm>
          <a:prstGeom prst="curved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4CA2E4F-60DB-32C8-F506-8CE043291A63}"/>
              </a:ext>
            </a:extLst>
          </p:cNvPr>
          <p:cNvSpPr txBox="1"/>
          <p:nvPr/>
        </p:nvSpPr>
        <p:spPr>
          <a:xfrm>
            <a:off x="1069586" y="5770348"/>
            <a:ext cx="30195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b="1" dirty="0">
                <a:solidFill>
                  <a:schemeClr val="tx1"/>
                </a:solidFill>
              </a:rPr>
              <a:t>Hablante perteneciente </a:t>
            </a:r>
            <a:r>
              <a:rPr lang="es-ES" sz="1800" dirty="0">
                <a:solidFill>
                  <a:schemeClr val="tx1"/>
                </a:solidFill>
              </a:rPr>
              <a:t>a la </a:t>
            </a:r>
            <a:r>
              <a:rPr lang="es-ES" dirty="0"/>
              <a:t>c</a:t>
            </a:r>
            <a:r>
              <a:rPr lang="es-ES" sz="1800" dirty="0">
                <a:solidFill>
                  <a:schemeClr val="tx1"/>
                </a:solidFill>
              </a:rPr>
              <a:t>omunidad lingüística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00798F06-DA49-18AF-EF47-A1BD4E41C12C}"/>
              </a:ext>
            </a:extLst>
          </p:cNvPr>
          <p:cNvCxnSpPr>
            <a:cxnSpLocks/>
          </p:cNvCxnSpPr>
          <p:nvPr/>
        </p:nvCxnSpPr>
        <p:spPr>
          <a:xfrm>
            <a:off x="4168180" y="6093513"/>
            <a:ext cx="2759728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Arrow: Down 43">
            <a:extLst>
              <a:ext uri="{FF2B5EF4-FFF2-40B4-BE49-F238E27FC236}">
                <a16:creationId xmlns:a16="http://schemas.microsoft.com/office/drawing/2014/main" id="{0B67FC6A-8603-921C-08AC-5C27F94887A9}"/>
              </a:ext>
            </a:extLst>
          </p:cNvPr>
          <p:cNvSpPr/>
          <p:nvPr/>
        </p:nvSpPr>
        <p:spPr>
          <a:xfrm>
            <a:off x="7479909" y="5163968"/>
            <a:ext cx="493159" cy="523454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5" name="Arrow: Striped Right 44">
            <a:extLst>
              <a:ext uri="{FF2B5EF4-FFF2-40B4-BE49-F238E27FC236}">
                <a16:creationId xmlns:a16="http://schemas.microsoft.com/office/drawing/2014/main" id="{D73E2642-7F52-20F3-A358-BA008CC7BDC4}"/>
              </a:ext>
            </a:extLst>
          </p:cNvPr>
          <p:cNvSpPr/>
          <p:nvPr/>
        </p:nvSpPr>
        <p:spPr>
          <a:xfrm>
            <a:off x="6537179" y="4695623"/>
            <a:ext cx="2024009" cy="184666"/>
          </a:xfrm>
          <a:prstGeom prst="strip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99526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8B3F12-557C-627C-2239-758D6B3450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02FE31BA-2ED6-CBA6-60C6-4415880EF73D}"/>
              </a:ext>
            </a:extLst>
          </p:cNvPr>
          <p:cNvSpPr txBox="1"/>
          <p:nvPr/>
        </p:nvSpPr>
        <p:spPr>
          <a:xfrm>
            <a:off x="290223" y="3892904"/>
            <a:ext cx="351121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Situación lingüística de España </a:t>
            </a:r>
          </a:p>
          <a:p>
            <a:endParaRPr lang="es-ES" sz="2400" b="1" dirty="0">
              <a:solidFill>
                <a:schemeClr val="bg1"/>
              </a:solidFill>
            </a:endParaRPr>
          </a:p>
          <a:p>
            <a:r>
              <a:rPr lang="es-ES" sz="1400" dirty="0">
                <a:solidFill>
                  <a:schemeClr val="bg1"/>
                </a:solidFill>
              </a:rPr>
              <a:t>Cuatro lenguas reconocidas por la Constitución de 1978, más el aranés (Estatuto de Cataluña 2006), y otras no oficiales.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48B434-7D71-A0E7-20F9-A946CCB44F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4" t="5659" r="1051" b="4186"/>
          <a:stretch>
            <a:fillRect/>
          </a:stretch>
        </p:blipFill>
        <p:spPr>
          <a:xfrm>
            <a:off x="4266057" y="4795897"/>
            <a:ext cx="7925943" cy="2062103"/>
          </a:xfrm>
          <a:prstGeom prst="rect">
            <a:avLst/>
          </a:prstGeom>
        </p:spPr>
      </p:pic>
      <p:sp>
        <p:nvSpPr>
          <p:cNvPr id="7" name="CuadroTexto 18">
            <a:extLst>
              <a:ext uri="{FF2B5EF4-FFF2-40B4-BE49-F238E27FC236}">
                <a16:creationId xmlns:a16="http://schemas.microsoft.com/office/drawing/2014/main" id="{BF77358B-9329-9EF0-F8F7-C4DDD290CF00}"/>
              </a:ext>
            </a:extLst>
          </p:cNvPr>
          <p:cNvSpPr txBox="1"/>
          <p:nvPr/>
        </p:nvSpPr>
        <p:spPr>
          <a:xfrm>
            <a:off x="4254476" y="2879844"/>
            <a:ext cx="1367741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 b="1">
                <a:solidFill>
                  <a:schemeClr val="bg1"/>
                </a:solidFill>
              </a:defRPr>
            </a:lvl1pPr>
          </a:lstStyle>
          <a:p>
            <a:pPr algn="ctr"/>
            <a:r>
              <a:rPr lang="es-ES" b="0" dirty="0">
                <a:solidFill>
                  <a:schemeClr val="tx1"/>
                </a:solidFill>
              </a:rPr>
              <a:t>Romances (procedencia latina)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8" name="CuadroTexto 5">
            <a:extLst>
              <a:ext uri="{FF2B5EF4-FFF2-40B4-BE49-F238E27FC236}">
                <a16:creationId xmlns:a16="http://schemas.microsoft.com/office/drawing/2014/main" id="{2971B52F-FF4E-5860-39D1-863992603C8C}"/>
              </a:ext>
            </a:extLst>
          </p:cNvPr>
          <p:cNvSpPr txBox="1"/>
          <p:nvPr/>
        </p:nvSpPr>
        <p:spPr>
          <a:xfrm>
            <a:off x="4266057" y="2394674"/>
            <a:ext cx="2835866" cy="411459"/>
          </a:xfrm>
          <a:prstGeom prst="rect">
            <a:avLst/>
          </a:prstGeom>
          <a:solidFill>
            <a:srgbClr val="06235B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1600" b="1" dirty="0">
                <a:solidFill>
                  <a:schemeClr val="bg1"/>
                </a:solidFill>
              </a:rPr>
              <a:t>Lenguas oficiales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2E301C-C824-3097-673F-8459AE60FAF8}"/>
              </a:ext>
            </a:extLst>
          </p:cNvPr>
          <p:cNvSpPr txBox="1"/>
          <p:nvPr/>
        </p:nvSpPr>
        <p:spPr>
          <a:xfrm>
            <a:off x="4243136" y="3791703"/>
            <a:ext cx="1356159" cy="954107"/>
          </a:xfrm>
          <a:prstGeom prst="rect">
            <a:avLst/>
          </a:prstGeom>
          <a:solidFill>
            <a:srgbClr val="FF99FF"/>
          </a:solidFill>
        </p:spPr>
        <p:txBody>
          <a:bodyPr wrap="square">
            <a:spAutoFit/>
          </a:bodyPr>
          <a:lstStyle/>
          <a:p>
            <a:pPr algn="ctr"/>
            <a:r>
              <a:rPr lang="es-ES" sz="1400" dirty="0">
                <a:latin typeface="+mj-lt"/>
              </a:rPr>
              <a:t>Castellano, Catalán, Gallego, Aranés </a:t>
            </a:r>
          </a:p>
        </p:txBody>
      </p:sp>
      <p:sp>
        <p:nvSpPr>
          <p:cNvPr id="10" name="CuadroTexto 18">
            <a:extLst>
              <a:ext uri="{FF2B5EF4-FFF2-40B4-BE49-F238E27FC236}">
                <a16:creationId xmlns:a16="http://schemas.microsoft.com/office/drawing/2014/main" id="{7AADC1C8-C706-967D-5B36-E474E0425DAC}"/>
              </a:ext>
            </a:extLst>
          </p:cNvPr>
          <p:cNvSpPr txBox="1"/>
          <p:nvPr/>
        </p:nvSpPr>
        <p:spPr>
          <a:xfrm>
            <a:off x="5722601" y="2879844"/>
            <a:ext cx="1367741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 b="1">
                <a:solidFill>
                  <a:schemeClr val="bg1"/>
                </a:solidFill>
              </a:defRPr>
            </a:lvl1pPr>
          </a:lstStyle>
          <a:p>
            <a:pPr algn="ctr"/>
            <a:r>
              <a:rPr lang="es-ES" b="0" dirty="0">
                <a:solidFill>
                  <a:schemeClr val="tx1"/>
                </a:solidFill>
              </a:rPr>
              <a:t>Prerromana (origen desconocido)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1" name="CuadroTexto 5">
            <a:extLst>
              <a:ext uri="{FF2B5EF4-FFF2-40B4-BE49-F238E27FC236}">
                <a16:creationId xmlns:a16="http://schemas.microsoft.com/office/drawing/2014/main" id="{B56437F1-999C-1B04-1A4D-07248C5701AD}"/>
              </a:ext>
            </a:extLst>
          </p:cNvPr>
          <p:cNvSpPr txBox="1"/>
          <p:nvPr/>
        </p:nvSpPr>
        <p:spPr>
          <a:xfrm>
            <a:off x="7316174" y="2394674"/>
            <a:ext cx="1797004" cy="830997"/>
          </a:xfrm>
          <a:prstGeom prst="rect">
            <a:avLst/>
          </a:prstGeom>
          <a:solidFill>
            <a:srgbClr val="06235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chemeClr val="bg1"/>
                </a:solidFill>
              </a:rPr>
              <a:t>Lenguas minoritarias (no oficiales)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F0AEC41-18C5-E2A0-618B-7C76A4002116}"/>
              </a:ext>
            </a:extLst>
          </p:cNvPr>
          <p:cNvSpPr txBox="1"/>
          <p:nvPr/>
        </p:nvSpPr>
        <p:spPr>
          <a:xfrm>
            <a:off x="5733382" y="3791703"/>
            <a:ext cx="1367741" cy="307777"/>
          </a:xfrm>
          <a:prstGeom prst="rect">
            <a:avLst/>
          </a:prstGeom>
          <a:solidFill>
            <a:srgbClr val="FF99FF"/>
          </a:solidFill>
        </p:spPr>
        <p:txBody>
          <a:bodyPr wrap="square">
            <a:spAutoFit/>
          </a:bodyPr>
          <a:lstStyle/>
          <a:p>
            <a:pPr algn="ctr"/>
            <a:r>
              <a:rPr lang="es-ES" sz="1400" dirty="0">
                <a:latin typeface="+mj-lt"/>
              </a:rPr>
              <a:t>Vasco</a:t>
            </a:r>
          </a:p>
        </p:txBody>
      </p:sp>
      <p:sp>
        <p:nvSpPr>
          <p:cNvPr id="13" name="CuadroTexto 18">
            <a:extLst>
              <a:ext uri="{FF2B5EF4-FFF2-40B4-BE49-F238E27FC236}">
                <a16:creationId xmlns:a16="http://schemas.microsoft.com/office/drawing/2014/main" id="{77E6E074-BF87-65A5-4DEE-C83ED2037633}"/>
              </a:ext>
            </a:extLst>
          </p:cNvPr>
          <p:cNvSpPr txBox="1"/>
          <p:nvPr/>
        </p:nvSpPr>
        <p:spPr>
          <a:xfrm>
            <a:off x="7310233" y="3307127"/>
            <a:ext cx="179700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 b="1">
                <a:solidFill>
                  <a:schemeClr val="bg1"/>
                </a:solidFill>
              </a:defRPr>
            </a:lvl1pPr>
          </a:lstStyle>
          <a:p>
            <a:pPr algn="ctr"/>
            <a:r>
              <a:rPr lang="es-ES" b="0" dirty="0">
                <a:solidFill>
                  <a:schemeClr val="tx1"/>
                </a:solidFill>
              </a:rPr>
              <a:t>Asturiano, Aragonés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5" name="CuadroTexto 5">
            <a:extLst>
              <a:ext uri="{FF2B5EF4-FFF2-40B4-BE49-F238E27FC236}">
                <a16:creationId xmlns:a16="http://schemas.microsoft.com/office/drawing/2014/main" id="{BBB12B74-CA31-4667-2658-FB48FCF23F03}"/>
              </a:ext>
            </a:extLst>
          </p:cNvPr>
          <p:cNvSpPr txBox="1"/>
          <p:nvPr/>
        </p:nvSpPr>
        <p:spPr>
          <a:xfrm>
            <a:off x="9287641" y="2394674"/>
            <a:ext cx="2692026" cy="338554"/>
          </a:xfrm>
          <a:prstGeom prst="rect">
            <a:avLst/>
          </a:prstGeom>
          <a:solidFill>
            <a:srgbClr val="06235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chemeClr val="bg1"/>
                </a:solidFill>
              </a:rPr>
              <a:t>Fenómenos lingüísticos</a:t>
            </a:r>
          </a:p>
        </p:txBody>
      </p:sp>
      <p:sp>
        <p:nvSpPr>
          <p:cNvPr id="16" name="CuadroTexto 18">
            <a:extLst>
              <a:ext uri="{FF2B5EF4-FFF2-40B4-BE49-F238E27FC236}">
                <a16:creationId xmlns:a16="http://schemas.microsoft.com/office/drawing/2014/main" id="{78370FCF-FDEA-489B-FEC0-E20777ECD00A}"/>
              </a:ext>
            </a:extLst>
          </p:cNvPr>
          <p:cNvSpPr txBox="1"/>
          <p:nvPr/>
        </p:nvSpPr>
        <p:spPr>
          <a:xfrm>
            <a:off x="9287640" y="2813583"/>
            <a:ext cx="123309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 b="1">
                <a:solidFill>
                  <a:schemeClr val="bg1"/>
                </a:solidFill>
              </a:defRPr>
            </a:lvl1pPr>
          </a:lstStyle>
          <a:p>
            <a:pPr algn="ctr"/>
            <a:r>
              <a:rPr lang="es-ES" b="0" dirty="0">
                <a:solidFill>
                  <a:schemeClr val="tx1"/>
                </a:solidFill>
              </a:rPr>
              <a:t>Bilingüismo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7" name="CuadroTexto 18">
            <a:extLst>
              <a:ext uri="{FF2B5EF4-FFF2-40B4-BE49-F238E27FC236}">
                <a16:creationId xmlns:a16="http://schemas.microsoft.com/office/drawing/2014/main" id="{B3EECDDD-7933-2F32-C262-7837436B9CD9}"/>
              </a:ext>
            </a:extLst>
          </p:cNvPr>
          <p:cNvSpPr txBox="1"/>
          <p:nvPr/>
        </p:nvSpPr>
        <p:spPr>
          <a:xfrm>
            <a:off x="10746569" y="2813583"/>
            <a:ext cx="123309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 b="1">
                <a:solidFill>
                  <a:schemeClr val="bg1"/>
                </a:solidFill>
              </a:defRPr>
            </a:lvl1pPr>
          </a:lstStyle>
          <a:p>
            <a:pPr algn="ctr"/>
            <a:r>
              <a:rPr lang="es-ES" b="0" dirty="0">
                <a:solidFill>
                  <a:schemeClr val="tx1"/>
                </a:solidFill>
              </a:rPr>
              <a:t>Diglosia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BBF4307-F670-5E6C-6112-5D60F95DD503}"/>
              </a:ext>
            </a:extLst>
          </p:cNvPr>
          <p:cNvSpPr txBox="1"/>
          <p:nvPr/>
        </p:nvSpPr>
        <p:spPr>
          <a:xfrm>
            <a:off x="9287640" y="3240464"/>
            <a:ext cx="1233097" cy="738664"/>
          </a:xfrm>
          <a:prstGeom prst="rect">
            <a:avLst/>
          </a:prstGeom>
          <a:solidFill>
            <a:srgbClr val="FF99FF"/>
          </a:solidFill>
        </p:spPr>
        <p:txBody>
          <a:bodyPr wrap="square">
            <a:spAutoFit/>
          </a:bodyPr>
          <a:lstStyle/>
          <a:p>
            <a:pPr algn="ctr"/>
            <a:r>
              <a:rPr lang="es-ES" sz="1400" dirty="0">
                <a:latin typeface="+mj-lt"/>
              </a:rPr>
              <a:t>Uso de dos lenguas al mismo nivel.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054FBF9-C6EE-2B89-76AC-D84F503F6943}"/>
              </a:ext>
            </a:extLst>
          </p:cNvPr>
          <p:cNvSpPr txBox="1"/>
          <p:nvPr/>
        </p:nvSpPr>
        <p:spPr>
          <a:xfrm>
            <a:off x="10767348" y="3240464"/>
            <a:ext cx="1233097" cy="1384995"/>
          </a:xfrm>
          <a:prstGeom prst="rect">
            <a:avLst/>
          </a:prstGeom>
          <a:solidFill>
            <a:srgbClr val="FF99FF"/>
          </a:solidFill>
        </p:spPr>
        <p:txBody>
          <a:bodyPr wrap="square">
            <a:spAutoFit/>
          </a:bodyPr>
          <a:lstStyle/>
          <a:p>
            <a:pPr algn="ctr"/>
            <a:r>
              <a:rPr lang="es-ES" sz="1400" dirty="0">
                <a:latin typeface="+mj-lt"/>
              </a:rPr>
              <a:t>Una lengua tiene mayor prestigio que otra (político, social, cultural).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5893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930F27-8711-C329-44D9-97CB246B83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CFA833D-4B3E-B4C9-396D-9DE6168DCD1A}"/>
              </a:ext>
            </a:extLst>
          </p:cNvPr>
          <p:cNvSpPr txBox="1"/>
          <p:nvPr/>
        </p:nvSpPr>
        <p:spPr>
          <a:xfrm>
            <a:off x="2901950" y="670795"/>
            <a:ext cx="8756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es-ES" sz="2400" b="1" dirty="0">
                <a:solidFill>
                  <a:schemeClr val="bg1"/>
                </a:solidFill>
              </a:rPr>
              <a:t>Origen y evolución de las lenguas de </a:t>
            </a:r>
            <a:r>
              <a:rPr lang="es-ES" sz="2400" b="1" dirty="0" err="1">
                <a:solidFill>
                  <a:schemeClr val="bg1"/>
                </a:solidFill>
              </a:rPr>
              <a:t>españa</a:t>
            </a:r>
            <a:r>
              <a:rPr lang="es-ES" sz="2400" b="1" dirty="0">
                <a:solidFill>
                  <a:schemeClr val="bg1"/>
                </a:solidFill>
              </a:rPr>
              <a:t> 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A590E7B-109A-F0B9-0CA6-C00984DEF1A3}"/>
              </a:ext>
            </a:extLst>
          </p:cNvPr>
          <p:cNvGrpSpPr/>
          <p:nvPr/>
        </p:nvGrpSpPr>
        <p:grpSpPr>
          <a:xfrm>
            <a:off x="235928" y="1632893"/>
            <a:ext cx="3883632" cy="3391168"/>
            <a:chOff x="759691" y="1632894"/>
            <a:chExt cx="3511696" cy="2691357"/>
          </a:xfrm>
        </p:grpSpPr>
        <p:sp>
          <p:nvSpPr>
            <p:cNvPr id="43" name="Rectángulo: una sola esquina redondeada 42">
              <a:extLst>
                <a:ext uri="{FF2B5EF4-FFF2-40B4-BE49-F238E27FC236}">
                  <a16:creationId xmlns:a16="http://schemas.microsoft.com/office/drawing/2014/main" id="{831416C5-905F-845B-78DC-09ABA84E80F7}"/>
                </a:ext>
              </a:extLst>
            </p:cNvPr>
            <p:cNvSpPr/>
            <p:nvPr/>
          </p:nvSpPr>
          <p:spPr>
            <a:xfrm>
              <a:off x="759691" y="1632894"/>
              <a:ext cx="3511696" cy="2691357"/>
            </a:xfrm>
            <a:prstGeom prst="round1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s-ES" sz="2000" b="1" dirty="0">
                  <a:solidFill>
                    <a:schemeClr val="tx1"/>
                  </a:solidFill>
                </a:rPr>
                <a:t>CONTEXTO HISTÓRICO</a:t>
              </a:r>
            </a:p>
          </p:txBody>
        </p:sp>
        <p:sp>
          <p:nvSpPr>
            <p:cNvPr id="3" name="CuadroTexto 2">
              <a:extLst>
                <a:ext uri="{FF2B5EF4-FFF2-40B4-BE49-F238E27FC236}">
                  <a16:creationId xmlns:a16="http://schemas.microsoft.com/office/drawing/2014/main" id="{1BA3A401-E752-879D-DCB5-48FFE40FAF58}"/>
                </a:ext>
              </a:extLst>
            </p:cNvPr>
            <p:cNvSpPr txBox="1"/>
            <p:nvPr/>
          </p:nvSpPr>
          <p:spPr>
            <a:xfrm>
              <a:off x="787507" y="2079638"/>
              <a:ext cx="3072887" cy="19330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ES" sz="1400" b="1" dirty="0"/>
                <a:t>Lenguas prerromanas: </a:t>
              </a:r>
              <a:r>
                <a:rPr lang="es-ES" sz="1400" dirty="0"/>
                <a:t>tartesio, lusitano, celtíbero, vasco (única superviviente).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s-ES" sz="1400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ES" sz="1400" b="1" dirty="0"/>
                <a:t>Llegada del latín (218 a.C.): </a:t>
              </a:r>
              <a:r>
                <a:rPr lang="es-ES" sz="1400" dirty="0"/>
                <a:t>imposición del latín, unidad lingüística hasta la invasión árabe (711 d.C.).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s-ES" sz="1400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ES" sz="1400" b="1" dirty="0"/>
                <a:t>Fragmentación del latín (siglo x): </a:t>
              </a:r>
              <a:r>
                <a:rPr lang="es-ES" sz="1400" dirty="0"/>
                <a:t>surgimiento de dialectos latinos en los núcleos de resistencia cristianos. </a:t>
              </a:r>
              <a:endParaRPr lang="es-ES" sz="1400" i="1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4733F19-6229-BFFE-9D0F-80A6F80D5F64}"/>
              </a:ext>
            </a:extLst>
          </p:cNvPr>
          <p:cNvGrpSpPr/>
          <p:nvPr/>
        </p:nvGrpSpPr>
        <p:grpSpPr>
          <a:xfrm>
            <a:off x="4196619" y="1632893"/>
            <a:ext cx="5293393" cy="3391169"/>
            <a:chOff x="4236665" y="2692301"/>
            <a:chExt cx="3532003" cy="3785634"/>
          </a:xfrm>
        </p:grpSpPr>
        <p:sp>
          <p:nvSpPr>
            <p:cNvPr id="14" name="Rectángulo: una sola esquina redondeada 13">
              <a:extLst>
                <a:ext uri="{FF2B5EF4-FFF2-40B4-BE49-F238E27FC236}">
                  <a16:creationId xmlns:a16="http://schemas.microsoft.com/office/drawing/2014/main" id="{DA82EB36-A756-91E9-6E88-0CEA1A70A751}"/>
                </a:ext>
              </a:extLst>
            </p:cNvPr>
            <p:cNvSpPr/>
            <p:nvPr/>
          </p:nvSpPr>
          <p:spPr>
            <a:xfrm>
              <a:off x="4236665" y="2692301"/>
              <a:ext cx="3511696" cy="3785634"/>
            </a:xfrm>
            <a:prstGeom prst="round1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s-ES" sz="2000" b="1" dirty="0">
                  <a:solidFill>
                    <a:schemeClr val="tx1"/>
                  </a:solidFill>
                </a:rPr>
                <a:t>DIALECTOS LATINOS ORIGINALES</a:t>
              </a:r>
            </a:p>
          </p:txBody>
        </p: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AEE6CAA5-0478-C074-E025-2CF201687D77}"/>
                </a:ext>
              </a:extLst>
            </p:cNvPr>
            <p:cNvSpPr txBox="1"/>
            <p:nvPr/>
          </p:nvSpPr>
          <p:spPr>
            <a:xfrm>
              <a:off x="4366500" y="3506203"/>
              <a:ext cx="3402168" cy="27829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285750" indent="-285750">
                <a:buFont typeface="Arial" panose="020B0604020202020204" pitchFamily="34" charset="0"/>
                <a:buChar char="•"/>
                <a:defRPr sz="1400"/>
              </a:lvl1pPr>
            </a:lstStyle>
            <a:p>
              <a:r>
                <a:rPr lang="es-ES" sz="1300" dirty="0"/>
                <a:t>Gallegoportugués </a:t>
              </a:r>
            </a:p>
            <a:p>
              <a:endParaRPr lang="es-ES" sz="1300" dirty="0"/>
            </a:p>
            <a:p>
              <a:r>
                <a:rPr lang="es-ES" sz="1300" dirty="0"/>
                <a:t>Asturleonés </a:t>
              </a:r>
            </a:p>
            <a:p>
              <a:endParaRPr lang="es-ES" sz="1300" dirty="0"/>
            </a:p>
            <a:p>
              <a:r>
                <a:rPr lang="es-ES" sz="1300" dirty="0"/>
                <a:t>Castellano </a:t>
              </a:r>
            </a:p>
            <a:p>
              <a:endParaRPr lang="es-ES" sz="1300" dirty="0"/>
            </a:p>
            <a:p>
              <a:r>
                <a:rPr lang="es-ES" sz="1300" dirty="0"/>
                <a:t>Navarroaragonés </a:t>
              </a:r>
            </a:p>
            <a:p>
              <a:endParaRPr lang="es-ES" sz="1300" dirty="0"/>
            </a:p>
            <a:p>
              <a:r>
                <a:rPr lang="es-ES" sz="1300" dirty="0"/>
                <a:t>Catalán </a:t>
              </a:r>
            </a:p>
            <a:p>
              <a:endParaRPr lang="es-ES" sz="1300" dirty="0"/>
            </a:p>
            <a:p>
              <a:r>
                <a:rPr lang="es-ES" sz="1300" dirty="0"/>
                <a:t>Mozárabe (dialecto del latín </a:t>
              </a:r>
            </a:p>
            <a:p>
              <a:pPr marL="0" indent="0">
                <a:buNone/>
              </a:pPr>
              <a:r>
                <a:rPr lang="es-ES" sz="1300" dirty="0"/>
                <a:t>en zona árabe, desaparecido). 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18B024E4-92D5-1C50-741B-0135E2F0A1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152" y="4226069"/>
            <a:ext cx="5406139" cy="25968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07810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E9029D-E155-5DC1-B392-35AD3F1EB4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5C88253-62A1-4FE2-3742-F103572758EF}"/>
              </a:ext>
            </a:extLst>
          </p:cNvPr>
          <p:cNvSpPr txBox="1"/>
          <p:nvPr/>
        </p:nvSpPr>
        <p:spPr>
          <a:xfrm>
            <a:off x="2901950" y="670795"/>
            <a:ext cx="8756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es-ES" sz="2400" b="1" dirty="0">
                <a:solidFill>
                  <a:schemeClr val="bg1"/>
                </a:solidFill>
              </a:rPr>
              <a:t>Origen y evolución de las lenguas de </a:t>
            </a:r>
            <a:r>
              <a:rPr lang="es-ES" sz="2400" b="1" dirty="0" err="1">
                <a:solidFill>
                  <a:schemeClr val="bg1"/>
                </a:solidFill>
              </a:rPr>
              <a:t>españa</a:t>
            </a:r>
            <a:r>
              <a:rPr lang="es-ES" sz="2400" b="1" dirty="0">
                <a:solidFill>
                  <a:schemeClr val="bg1"/>
                </a:solidFill>
              </a:rPr>
              <a:t> 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CFF73D1-53BA-3066-7891-2D67BADF9229}"/>
              </a:ext>
            </a:extLst>
          </p:cNvPr>
          <p:cNvGrpSpPr/>
          <p:nvPr/>
        </p:nvGrpSpPr>
        <p:grpSpPr>
          <a:xfrm>
            <a:off x="910515" y="1975724"/>
            <a:ext cx="4637529" cy="2812034"/>
            <a:chOff x="8209132" y="1632894"/>
            <a:chExt cx="3665224" cy="2906552"/>
          </a:xfrm>
        </p:grpSpPr>
        <p:sp>
          <p:nvSpPr>
            <p:cNvPr id="11" name="Rectángulo: una sola esquina redondeada 13">
              <a:extLst>
                <a:ext uri="{FF2B5EF4-FFF2-40B4-BE49-F238E27FC236}">
                  <a16:creationId xmlns:a16="http://schemas.microsoft.com/office/drawing/2014/main" id="{3800F493-CC31-8DD9-612A-7F5FE6192C30}"/>
                </a:ext>
              </a:extLst>
            </p:cNvPr>
            <p:cNvSpPr/>
            <p:nvPr/>
          </p:nvSpPr>
          <p:spPr>
            <a:xfrm>
              <a:off x="8209132" y="1632894"/>
              <a:ext cx="3665224" cy="2815816"/>
            </a:xfrm>
            <a:prstGeom prst="round1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s-ES" sz="2000" b="1" dirty="0">
                  <a:solidFill>
                    <a:schemeClr val="tx1"/>
                  </a:solidFill>
                </a:rPr>
                <a:t>EVOLUCIÓN</a:t>
              </a:r>
            </a:p>
          </p:txBody>
        </p:sp>
        <p:sp>
          <p:nvSpPr>
            <p:cNvPr id="12" name="CuadroTexto 14">
              <a:extLst>
                <a:ext uri="{FF2B5EF4-FFF2-40B4-BE49-F238E27FC236}">
                  <a16:creationId xmlns:a16="http://schemas.microsoft.com/office/drawing/2014/main" id="{45CFD352-2B8E-4C70-7ACC-60098D675082}"/>
                </a:ext>
              </a:extLst>
            </p:cNvPr>
            <p:cNvSpPr txBox="1"/>
            <p:nvPr/>
          </p:nvSpPr>
          <p:spPr>
            <a:xfrm>
              <a:off x="8323448" y="2046456"/>
              <a:ext cx="3550908" cy="2492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285750" indent="-285750">
                <a:buFont typeface="Arial" panose="020B0604020202020204" pitchFamily="34" charset="0"/>
                <a:buChar char="•"/>
                <a:defRPr sz="1400"/>
              </a:lvl1pPr>
            </a:lstStyle>
            <a:p>
              <a:r>
                <a:rPr lang="es-ES" sz="1300" b="1" dirty="0"/>
                <a:t>Castellano: </a:t>
              </a:r>
              <a:r>
                <a:rPr lang="es-ES" sz="1300" dirty="0"/>
                <a:t>mayor expansión por importancia política del reino de castilla. </a:t>
              </a:r>
            </a:p>
            <a:p>
              <a:endParaRPr lang="es-ES" sz="1300" dirty="0"/>
            </a:p>
            <a:p>
              <a:r>
                <a:rPr lang="es-ES" sz="1300" b="1" dirty="0"/>
                <a:t>Catalán: </a:t>
              </a:r>
              <a:r>
                <a:rPr lang="es-ES" sz="1300" dirty="0"/>
                <a:t>extensión por la reconquista aragonesa. </a:t>
              </a:r>
            </a:p>
            <a:p>
              <a:endParaRPr lang="es-ES" sz="1300" dirty="0"/>
            </a:p>
            <a:p>
              <a:r>
                <a:rPr lang="es-ES" sz="1300" b="1" dirty="0"/>
                <a:t>Gallegoportugués: </a:t>
              </a:r>
              <a:r>
                <a:rPr lang="es-ES" sz="1300" dirty="0"/>
                <a:t>se divide en dos lenguas tras la independencia de </a:t>
              </a:r>
              <a:r>
                <a:rPr lang="es-ES" sz="1300" dirty="0" err="1"/>
                <a:t>portugal</a:t>
              </a:r>
              <a:r>
                <a:rPr lang="es-ES" sz="1300" dirty="0"/>
                <a:t> (s. </a:t>
              </a:r>
              <a:r>
                <a:rPr lang="es-ES" sz="1300" dirty="0" err="1"/>
                <a:t>Xii</a:t>
              </a:r>
              <a:r>
                <a:rPr lang="es-ES" sz="1300" dirty="0"/>
                <a:t>). </a:t>
              </a:r>
            </a:p>
            <a:p>
              <a:endParaRPr lang="es-ES" sz="1300" dirty="0"/>
            </a:p>
            <a:p>
              <a:r>
                <a:rPr lang="es-ES" sz="1300" b="1" dirty="0"/>
                <a:t>Asturleonés y navarroaragonés: </a:t>
              </a:r>
              <a:r>
                <a:rPr lang="es-ES" sz="1300" dirty="0"/>
                <a:t>estancamiento. 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3DDAC3FA-1AAD-1EDA-6F28-05D4B05A4D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30"/>
          <a:stretch>
            <a:fillRect/>
          </a:stretch>
        </p:blipFill>
        <p:spPr>
          <a:xfrm>
            <a:off x="5440468" y="3339773"/>
            <a:ext cx="6751532" cy="305669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60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C9591C-AC86-FC6C-F397-91BBC38618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o 15">
            <a:extLst>
              <a:ext uri="{FF2B5EF4-FFF2-40B4-BE49-F238E27FC236}">
                <a16:creationId xmlns:a16="http://schemas.microsoft.com/office/drawing/2014/main" id="{3E20EB76-7C5F-1426-41F0-44142BE3FCC1}"/>
              </a:ext>
            </a:extLst>
          </p:cNvPr>
          <p:cNvGrpSpPr/>
          <p:nvPr/>
        </p:nvGrpSpPr>
        <p:grpSpPr>
          <a:xfrm>
            <a:off x="9795213" y="1122037"/>
            <a:ext cx="1794036" cy="1454074"/>
            <a:chOff x="9424752" y="860426"/>
            <a:chExt cx="1794036" cy="1454074"/>
          </a:xfrm>
        </p:grpSpPr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C28C6498-02A0-5BF5-178A-CD0C47F386A1}"/>
                </a:ext>
              </a:extLst>
            </p:cNvPr>
            <p:cNvSpPr txBox="1"/>
            <p:nvPr/>
          </p:nvSpPr>
          <p:spPr>
            <a:xfrm>
              <a:off x="9424752" y="1975946"/>
              <a:ext cx="17940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spcAft>
                  <a:spcPts val="1200"/>
                </a:spcAft>
                <a:defRPr/>
              </a:pPr>
              <a:r>
                <a:rPr lang="es-ES" sz="1600" b="1" dirty="0">
                  <a:solidFill>
                    <a:schemeClr val="bg1"/>
                  </a:solidFill>
                </a:rPr>
                <a:t>El Castellano </a:t>
              </a:r>
            </a:p>
          </p:txBody>
        </p:sp>
        <p:pic>
          <p:nvPicPr>
            <p:cNvPr id="27" name="Gráfico 26" descr="Bombilla y lápiz contorno">
              <a:extLst>
                <a:ext uri="{FF2B5EF4-FFF2-40B4-BE49-F238E27FC236}">
                  <a16:creationId xmlns:a16="http://schemas.microsoft.com/office/drawing/2014/main" id="{5E9835A7-9856-E02E-566E-3453D9B24E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9424752" y="860426"/>
              <a:ext cx="914400" cy="914400"/>
            </a:xfrm>
            <a:prstGeom prst="rect">
              <a:avLst/>
            </a:prstGeom>
          </p:spPr>
        </p:pic>
      </p:grpSp>
      <p:sp>
        <p:nvSpPr>
          <p:cNvPr id="13" name="CuadroTexto 14">
            <a:extLst>
              <a:ext uri="{FF2B5EF4-FFF2-40B4-BE49-F238E27FC236}">
                <a16:creationId xmlns:a16="http://schemas.microsoft.com/office/drawing/2014/main" id="{807FFEE0-A599-C940-BC53-ED2A96D8C7A3}"/>
              </a:ext>
            </a:extLst>
          </p:cNvPr>
          <p:cNvSpPr txBox="1"/>
          <p:nvPr/>
        </p:nvSpPr>
        <p:spPr>
          <a:xfrm>
            <a:off x="1490690" y="546022"/>
            <a:ext cx="77149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/>
              <a:t>Nacimiento</a:t>
            </a:r>
          </a:p>
          <a:p>
            <a:endParaRPr lang="es-ES" sz="1400" dirty="0"/>
          </a:p>
          <a:p>
            <a:r>
              <a:rPr lang="es-ES" sz="1400" dirty="0"/>
              <a:t>Núcleo geográfico en Cantabria, La Rioja, norte de Burgos y sur de Álava. </a:t>
            </a:r>
            <a:endParaRPr lang="es-ES" sz="11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3D560D-FFE1-7E29-8D7F-F5B0EC0FF7F6}"/>
              </a:ext>
            </a:extLst>
          </p:cNvPr>
          <p:cNvSpPr txBox="1"/>
          <p:nvPr/>
        </p:nvSpPr>
        <p:spPr>
          <a:xfrm>
            <a:off x="1490690" y="1579237"/>
            <a:ext cx="7239932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b="1" dirty="0"/>
              <a:t>Primeras manifestaciones escritas</a:t>
            </a:r>
            <a:endParaRPr lang="es-E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/>
              <a:t>Glosas emilianenses (finales s. X): anotaciones en romance en manuscritos latinos.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/>
              <a:t>Cartularios de </a:t>
            </a:r>
            <a:r>
              <a:rPr lang="es-ES" sz="1400" dirty="0" err="1"/>
              <a:t>valpuesta</a:t>
            </a:r>
            <a:r>
              <a:rPr lang="es-ES" sz="1400" dirty="0"/>
              <a:t> (s. IX): textos jurídicos con rasgos romances.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8B687F-C0A0-C24E-8F7D-3A092D00EAE9}"/>
              </a:ext>
            </a:extLst>
          </p:cNvPr>
          <p:cNvSpPr txBox="1"/>
          <p:nvPr/>
        </p:nvSpPr>
        <p:spPr>
          <a:xfrm>
            <a:off x="1490690" y="3043339"/>
            <a:ext cx="8074549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/>
              <a:t>Consolidación y expansión</a:t>
            </a:r>
          </a:p>
          <a:p>
            <a:endParaRPr lang="es-E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b="1" dirty="0"/>
              <a:t>Poema de Mio Cid (s. XII): </a:t>
            </a:r>
            <a:r>
              <a:rPr lang="es-ES" sz="1400" dirty="0"/>
              <a:t>refuerza la lengua.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b="1" dirty="0"/>
              <a:t>Alfonso X el Sabio (s. XIII): </a:t>
            </a:r>
            <a:r>
              <a:rPr lang="es-ES" sz="1400" dirty="0"/>
              <a:t>promueve como lengua oficial, uso en documentos y literatura (Escuela de Traductores de Toledo).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b="1" dirty="0"/>
              <a:t>Reyes Católicos (1469) y descubrimiento de América (1492): </a:t>
            </a:r>
            <a:r>
              <a:rPr lang="es-ES" sz="1400" dirty="0"/>
              <a:t>expansión global.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b="1" dirty="0"/>
              <a:t>Gramática de Nebrija (1492): </a:t>
            </a:r>
            <a:r>
              <a:rPr lang="es-ES" sz="1400" dirty="0"/>
              <a:t>primera gramática de una lengua vulgar.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b="1" dirty="0"/>
              <a:t>Siglos de Oro (XVI-XVII): </a:t>
            </a:r>
            <a:r>
              <a:rPr lang="es-ES" sz="1400" dirty="0"/>
              <a:t>crecimiento como lengua de cultura (Cervantes, Lope de Vega, etc.).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b="1" dirty="0"/>
              <a:t>Real Academia Española (RAE, 1713): </a:t>
            </a:r>
            <a:r>
              <a:rPr lang="es-ES" sz="1400" dirty="0"/>
              <a:t>unificación, corrección y desarrollo (Diccionario de Autoridades, Ortografía, Gramática).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7893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5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5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4498E4-61AB-BFEF-CB97-B02B06647B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34C322A1-F567-96DB-CA05-CA119CA96CC3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1421246" y="2614773"/>
            <a:ext cx="8979638" cy="1037689"/>
          </a:xfrm>
        </p:spPr>
        <p:txBody>
          <a:bodyPr/>
          <a:lstStyle/>
          <a:p>
            <a:r>
              <a:rPr lang="es-ES" sz="2800" b="1" dirty="0"/>
              <a:t>Actualidad: </a:t>
            </a:r>
            <a:r>
              <a:rPr lang="es-ES" sz="2800" dirty="0"/>
              <a:t>una de las primeras lenguas del mundo por número de hablantes. </a:t>
            </a:r>
            <a:endParaRPr lang="es-ES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1694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TEMA DE OFFICE" val="M1HGeSOy"/>
  <p:tag name="ARTICULATE_SLIDE_THUMBNAIL_REFRESH" val="1"/>
  <p:tag name="ARTICULATE_SLIDE_COUNT" val="28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ersonalizado 4">
      <a:majorFont>
        <a:latin typeface="Proxima Nova"/>
        <a:ea typeface=""/>
        <a:cs typeface=""/>
      </a:majorFont>
      <a:minorFont>
        <a:latin typeface="Proxima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086f5f7-6078-45dd-b7d3-5942f08186e9" xsi:nil="true"/>
    <lcf76f155ced4ddcb4097134ff3c332f xmlns="effbffe7-cb5a-47bc-b032-c654c741b7d3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C69DC63A4553A418906A18C0D3D74E3" ma:contentTypeVersion="18" ma:contentTypeDescription="Create a new document." ma:contentTypeScope="" ma:versionID="ae5daf3268c140ad8544d146b7bb5e72">
  <xsd:schema xmlns:xsd="http://www.w3.org/2001/XMLSchema" xmlns:xs="http://www.w3.org/2001/XMLSchema" xmlns:p="http://schemas.microsoft.com/office/2006/metadata/properties" xmlns:ns2="effbffe7-cb5a-47bc-b032-c654c741b7d3" xmlns:ns3="c086f5f7-6078-45dd-b7d3-5942f08186e9" targetNamespace="http://schemas.microsoft.com/office/2006/metadata/properties" ma:root="true" ma:fieldsID="ec6f0a6c6d8f797895286121783ef2fd" ns2:_="" ns3:_="">
    <xsd:import namespace="effbffe7-cb5a-47bc-b032-c654c741b7d3"/>
    <xsd:import namespace="c086f5f7-6078-45dd-b7d3-5942f08186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fbffe7-cb5a-47bc-b032-c654c741b7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db8617a1-beef-4e24-867f-51551f54cfe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86f5f7-6078-45dd-b7d3-5942f08186e9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a497ff77-3ba0-4d71-a642-2f682707911b}" ma:internalName="TaxCatchAll" ma:showField="CatchAllData" ma:web="c086f5f7-6078-45dd-b7d3-5942f08186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22A9417-E116-4D69-8B77-BB1FA5D58806}">
  <ds:schemaRefs>
    <ds:schemaRef ds:uri="c086f5f7-6078-45dd-b7d3-5942f08186e9"/>
    <ds:schemaRef ds:uri="effbffe7-cb5a-47bc-b032-c654c741b7d3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86DD281B-DB79-489A-BCE0-7B8E6EF022F2}">
  <ds:schemaRefs>
    <ds:schemaRef ds:uri="c086f5f7-6078-45dd-b7d3-5942f08186e9"/>
    <ds:schemaRef ds:uri="effbffe7-cb5a-47bc-b032-c654c741b7d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906B783B-E1BB-4C47-9FD9-2C31B90FD8C5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919b1ef-c0c3-4735-8fca-0928ec39d8d5}" enabled="0" method="" siteId="{f919b1ef-c0c3-4735-8fca-0928ec39d8d5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6224</TotalTime>
  <Words>1855</Words>
  <Application>Microsoft Office PowerPoint</Application>
  <PresentationFormat>Widescreen</PresentationFormat>
  <Paragraphs>248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Aptos</vt:lpstr>
      <vt:lpstr>Arial</vt:lpstr>
      <vt:lpstr>Proxima Nova Extrabold</vt:lpstr>
      <vt:lpstr>Proxima Nova Medium</vt:lpstr>
      <vt:lpstr>Proxima Nova Semibold</vt:lpstr>
      <vt:lpstr>Wingdings</vt:lpstr>
      <vt:lpstr>Tema de Office</vt:lpstr>
      <vt:lpstr>La realidad plurilingüe de España y el español en el mundo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MunozGarcia, Elena</dc:creator>
  <cp:lastModifiedBy>Cristina Stefanova</cp:lastModifiedBy>
  <cp:revision>53</cp:revision>
  <dcterms:created xsi:type="dcterms:W3CDTF">2025-07-04T09:40:43Z</dcterms:created>
  <dcterms:modified xsi:type="dcterms:W3CDTF">2026-02-25T19:54:58Z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C7AEE66F-F6B1-43FE-82DD-EE015C50E044</vt:lpwstr>
  </property>
  <property fmtid="{D5CDD505-2E9C-101B-9397-08002B2CF9AE}" pid="3" name="ArticulatePath">
    <vt:lpwstr>https://mheducation-my.sharepoint.com/personal/elena_munozgarcia_mheducation_com/Documents/03_IA/01_CURSO IA PARA TODOS/Recursos graficos MK/Plantilla PPT/Plantilla PPT MHE</vt:lpwstr>
  </property>
  <property fmtid="{D5CDD505-2E9C-101B-9397-08002B2CF9AE}" pid="4" name="ContentTypeId">
    <vt:lpwstr>0x0101000C69DC63A4553A418906A18C0D3D74E3</vt:lpwstr>
  </property>
</Properties>
</file>