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9" r:id="rId3"/>
    <p:sldId id="271" r:id="rId4"/>
    <p:sldId id="273" r:id="rId5"/>
    <p:sldId id="275" r:id="rId6"/>
    <p:sldId id="258" r:id="rId7"/>
    <p:sldId id="257" r:id="rId8"/>
    <p:sldId id="274" r:id="rId9"/>
    <p:sldId id="267" r:id="rId10"/>
    <p:sldId id="269" r:id="rId11"/>
    <p:sldId id="270" r:id="rId12"/>
    <p:sldId id="268" r:id="rId13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C44"/>
    <a:srgbClr val="E21A23"/>
    <a:srgbClr val="FF99FF"/>
    <a:srgbClr val="00CCFF"/>
    <a:srgbClr val="E5E5E5"/>
    <a:srgbClr val="062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932C79-A3F2-4404-BB9E-3853BE6EC298}" v="48" dt="2026-02-20T06:33:4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93410" autoAdjust="0"/>
  </p:normalViewPr>
  <p:slideViewPr>
    <p:cSldViewPr snapToGrid="0" showGuides="1">
      <p:cViewPr varScale="1">
        <p:scale>
          <a:sx n="66" d="100"/>
          <a:sy n="66" d="100"/>
        </p:scale>
        <p:origin x="560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4" d="100"/>
          <a:sy n="54" d="100"/>
        </p:scale>
        <p:origin x="256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driguez Rivarola, Santiago" userId="d6e16334-0f38-4502-b381-67cb74b25c2e" providerId="ADAL" clId="{5969690A-E9EC-424A-ABB5-36A02899B833}"/>
    <pc:docChg chg="undo custSel addSld delSld modSld sldOrd modMainMaster">
      <pc:chgData name="Rodriguez Rivarola, Santiago" userId="d6e16334-0f38-4502-b381-67cb74b25c2e" providerId="ADAL" clId="{5969690A-E9EC-424A-ABB5-36A02899B833}" dt="2026-02-05T15:24:32.969" v="3573" actId="1036"/>
      <pc:docMkLst>
        <pc:docMk/>
      </pc:docMkLst>
      <pc:sldChg chg="addSp delSp modSp mod delAnim modAnim">
        <pc:chgData name="Rodriguez Rivarola, Santiago" userId="d6e16334-0f38-4502-b381-67cb74b25c2e" providerId="ADAL" clId="{5969690A-E9EC-424A-ABB5-36A02899B833}" dt="2026-02-05T15:24:32.969" v="3573" actId="1036"/>
        <pc:sldMkLst>
          <pc:docMk/>
          <pc:sldMk cId="713274897" sldId="256"/>
        </pc:sldMkLst>
        <pc:spChg chg="mod">
          <ac:chgData name="Rodriguez Rivarola, Santiago" userId="d6e16334-0f38-4502-b381-67cb74b25c2e" providerId="ADAL" clId="{5969690A-E9EC-424A-ABB5-36A02899B833}" dt="2026-02-05T15:24:32.969" v="3573" actId="1036"/>
          <ac:spMkLst>
            <pc:docMk/>
            <pc:sldMk cId="713274897" sldId="256"/>
            <ac:spMk id="2" creationId="{FE2152F9-5885-FCBC-575A-2350D8A7A8B4}"/>
          </ac:spMkLst>
        </pc:spChg>
        <pc:spChg chg="mod">
          <ac:chgData name="Rodriguez Rivarola, Santiago" userId="d6e16334-0f38-4502-b381-67cb74b25c2e" providerId="ADAL" clId="{5969690A-E9EC-424A-ABB5-36A02899B833}" dt="2026-02-05T15:24:32.969" v="3573" actId="1036"/>
          <ac:spMkLst>
            <pc:docMk/>
            <pc:sldMk cId="713274897" sldId="256"/>
            <ac:spMk id="3" creationId="{811125AC-FA3D-EAA4-914E-78779748625B}"/>
          </ac:spMkLst>
        </pc:spChg>
        <pc:spChg chg="add mod">
          <ac:chgData name="Rodriguez Rivarola, Santiago" userId="d6e16334-0f38-4502-b381-67cb74b25c2e" providerId="ADAL" clId="{5969690A-E9EC-424A-ABB5-36A02899B833}" dt="2026-02-05T15:24:32.969" v="3573" actId="1036"/>
          <ac:spMkLst>
            <pc:docMk/>
            <pc:sldMk cId="713274897" sldId="256"/>
            <ac:spMk id="7" creationId="{CE066DB7-3625-F6AE-3001-7939FB8F8ED2}"/>
          </ac:spMkLst>
        </pc:spChg>
      </pc:sldChg>
      <pc:sldChg chg="addSp delSp modSp mod delAnim modAnim">
        <pc:chgData name="Rodriguez Rivarola, Santiago" userId="d6e16334-0f38-4502-b381-67cb74b25c2e" providerId="ADAL" clId="{5969690A-E9EC-424A-ABB5-36A02899B833}" dt="2026-02-05T14:54:11.319" v="3433" actId="20577"/>
        <pc:sldMkLst>
          <pc:docMk/>
          <pc:sldMk cId="1578403508" sldId="257"/>
        </pc:sldMkLst>
      </pc:sldChg>
      <pc:sldChg chg="addSp delSp modSp mod ord delAnim modAnim">
        <pc:chgData name="Rodriguez Rivarola, Santiago" userId="d6e16334-0f38-4502-b381-67cb74b25c2e" providerId="ADAL" clId="{5969690A-E9EC-424A-ABB5-36A02899B833}" dt="2026-02-05T15:20:11.733" v="3513" actId="1076"/>
        <pc:sldMkLst>
          <pc:docMk/>
          <pc:sldMk cId="3768796758" sldId="258"/>
        </pc:sldMkLst>
        <pc:spChg chg="mod">
          <ac:chgData name="Rodriguez Rivarola, Santiago" userId="d6e16334-0f38-4502-b381-67cb74b25c2e" providerId="ADAL" clId="{5969690A-E9EC-424A-ABB5-36A02899B833}" dt="2026-02-05T14:55:20.936" v="3441" actId="6549"/>
          <ac:spMkLst>
            <pc:docMk/>
            <pc:sldMk cId="3768796758" sldId="258"/>
            <ac:spMk id="2" creationId="{F77C31BC-6D71-54D3-DC6B-5C31262C2349}"/>
          </ac:spMkLst>
        </pc:spChg>
      </pc:sldChg>
      <pc:sldChg chg="addSp delSp modSp mod ord addAnim delAnim modAnim">
        <pc:chgData name="Rodriguez Rivarola, Santiago" userId="d6e16334-0f38-4502-b381-67cb74b25c2e" providerId="ADAL" clId="{5969690A-E9EC-424A-ABB5-36A02899B833}" dt="2026-02-05T14:32:16.389" v="3200"/>
        <pc:sldMkLst>
          <pc:docMk/>
          <pc:sldMk cId="2978081566" sldId="259"/>
        </pc:sldMkLst>
      </pc:sldChg>
    </pc:docChg>
  </pc:docChgLst>
  <pc:docChgLst>
    <pc:chgData name="GarciaGallardo, Francisco" userId="b4b7da68-c0d7-4ad6-a033-1814dbf46d12" providerId="ADAL" clId="{CB26DE98-57F3-4D70-837B-F3DF6C2EFC9F}"/>
    <pc:docChg chg="undo custSel modSld">
      <pc:chgData name="GarciaGallardo, Francisco" userId="b4b7da68-c0d7-4ad6-a033-1814dbf46d12" providerId="ADAL" clId="{CB26DE98-57F3-4D70-837B-F3DF6C2EFC9F}" dt="2026-02-20T06:35:56.860" v="52" actId="1076"/>
      <pc:docMkLst>
        <pc:docMk/>
      </pc:docMkLst>
      <pc:sldChg chg="modSp mod">
        <pc:chgData name="GarciaGallardo, Francisco" userId="b4b7da68-c0d7-4ad6-a033-1814dbf46d12" providerId="ADAL" clId="{CB26DE98-57F3-4D70-837B-F3DF6C2EFC9F}" dt="2026-02-20T06:35:56.860" v="52" actId="1076"/>
        <pc:sldMkLst>
          <pc:docMk/>
          <pc:sldMk cId="713274897" sldId="256"/>
        </pc:sldMkLst>
        <pc:spChg chg="mod">
          <ac:chgData name="GarciaGallardo, Francisco" userId="b4b7da68-c0d7-4ad6-a033-1814dbf46d12" providerId="ADAL" clId="{CB26DE98-57F3-4D70-837B-F3DF6C2EFC9F}" dt="2026-02-20T06:35:56.860" v="52" actId="1076"/>
          <ac:spMkLst>
            <pc:docMk/>
            <pc:sldMk cId="713274897" sldId="256"/>
            <ac:spMk id="2" creationId="{FE2152F9-5885-FCBC-575A-2350D8A7A8B4}"/>
          </ac:spMkLst>
        </pc:spChg>
        <pc:spChg chg="mod">
          <ac:chgData name="GarciaGallardo, Francisco" userId="b4b7da68-c0d7-4ad6-a033-1814dbf46d12" providerId="ADAL" clId="{CB26DE98-57F3-4D70-837B-F3DF6C2EFC9F}" dt="2026-02-20T06:30:42.907" v="36" actId="1076"/>
          <ac:spMkLst>
            <pc:docMk/>
            <pc:sldMk cId="713274897" sldId="256"/>
            <ac:spMk id="3" creationId="{811125AC-FA3D-EAA4-914E-78779748625B}"/>
          </ac:spMkLst>
        </pc:spChg>
        <pc:spChg chg="mod">
          <ac:chgData name="GarciaGallardo, Francisco" userId="b4b7da68-c0d7-4ad6-a033-1814dbf46d12" providerId="ADAL" clId="{CB26DE98-57F3-4D70-837B-F3DF6C2EFC9F}" dt="2026-02-20T06:35:56.860" v="52" actId="1076"/>
          <ac:spMkLst>
            <pc:docMk/>
            <pc:sldMk cId="713274897" sldId="256"/>
            <ac:spMk id="7" creationId="{CE066DB7-3625-F6AE-3001-7939FB8F8ED2}"/>
          </ac:spMkLst>
        </pc:spChg>
      </pc:sldChg>
      <pc:sldChg chg="modSp">
        <pc:chgData name="GarciaGallardo, Francisco" userId="b4b7da68-c0d7-4ad6-a033-1814dbf46d12" providerId="ADAL" clId="{CB26DE98-57F3-4D70-837B-F3DF6C2EFC9F}" dt="2026-02-19T15:36:28.652" v="21" actId="114"/>
        <pc:sldMkLst>
          <pc:docMk/>
          <pc:sldMk cId="1578403508" sldId="257"/>
        </pc:sldMkLst>
        <pc:spChg chg="mod">
          <ac:chgData name="GarciaGallardo, Francisco" userId="b4b7da68-c0d7-4ad6-a033-1814dbf46d12" providerId="ADAL" clId="{CB26DE98-57F3-4D70-837B-F3DF6C2EFC9F}" dt="2026-02-19T15:36:28.652" v="21" actId="114"/>
          <ac:spMkLst>
            <pc:docMk/>
            <pc:sldMk cId="1578403508" sldId="257"/>
            <ac:spMk id="2" creationId="{250A8A3D-92F5-F0FC-8701-AC02D3148307}"/>
          </ac:spMkLst>
        </pc:spChg>
      </pc:sldChg>
      <pc:sldChg chg="modSp">
        <pc:chgData name="GarciaGallardo, Francisco" userId="b4b7da68-c0d7-4ad6-a033-1814dbf46d12" providerId="ADAL" clId="{CB26DE98-57F3-4D70-837B-F3DF6C2EFC9F}" dt="2026-02-20T06:33:08.225" v="50" actId="114"/>
        <pc:sldMkLst>
          <pc:docMk/>
          <pc:sldMk cId="3768796758" sldId="258"/>
        </pc:sldMkLst>
        <pc:spChg chg="mod">
          <ac:chgData name="GarciaGallardo, Francisco" userId="b4b7da68-c0d7-4ad6-a033-1814dbf46d12" providerId="ADAL" clId="{CB26DE98-57F3-4D70-837B-F3DF6C2EFC9F}" dt="2026-02-20T06:33:08.225" v="50" actId="114"/>
          <ac:spMkLst>
            <pc:docMk/>
            <pc:sldMk cId="3768796758" sldId="258"/>
            <ac:spMk id="3" creationId="{577CF27F-6B2B-9E91-E703-75C16F79A4B8}"/>
          </ac:spMkLst>
        </pc:spChg>
      </pc:sldChg>
      <pc:sldChg chg="modSp">
        <pc:chgData name="GarciaGallardo, Francisco" userId="b4b7da68-c0d7-4ad6-a033-1814dbf46d12" providerId="ADAL" clId="{CB26DE98-57F3-4D70-837B-F3DF6C2EFC9F}" dt="2026-02-20T06:32:03.336" v="43" actId="122"/>
        <pc:sldMkLst>
          <pc:docMk/>
          <pc:sldMk cId="2978081566" sldId="259"/>
        </pc:sldMkLst>
        <pc:spChg chg="mod">
          <ac:chgData name="GarciaGallardo, Francisco" userId="b4b7da68-c0d7-4ad6-a033-1814dbf46d12" providerId="ADAL" clId="{CB26DE98-57F3-4D70-837B-F3DF6C2EFC9F}" dt="2026-02-20T06:31:11.925" v="39" actId="121"/>
          <ac:spMkLst>
            <pc:docMk/>
            <pc:sldMk cId="2978081566" sldId="259"/>
            <ac:spMk id="2" creationId="{78946CA9-C9ED-8471-FD52-312BF81BC05E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3" creationId="{41420AF1-7368-4EF8-19E4-E75926886685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4" creationId="{855E2A4E-DED4-C16E-6887-F404D6D8120E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6" creationId="{13260007-C2E7-84AA-6859-C1B74CC504F6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33" creationId="{5EB580E6-8370-558C-8F6C-B1F50555E802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34" creationId="{137C9E1B-B560-3C4C-9776-B44EBEC97FCB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35" creationId="{E40FF21D-C60B-76F9-18F1-BB723222130A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36" creationId="{CA5D31BD-A9AD-E01F-5F30-E2887E893E4A}"/>
          </ac:spMkLst>
        </pc:spChg>
        <pc:spChg chg="mod">
          <ac:chgData name="GarciaGallardo, Francisco" userId="b4b7da68-c0d7-4ad6-a033-1814dbf46d12" providerId="ADAL" clId="{CB26DE98-57F3-4D70-837B-F3DF6C2EFC9F}" dt="2026-02-20T06:31:11.925" v="39" actId="121"/>
          <ac:spMkLst>
            <pc:docMk/>
            <pc:sldMk cId="2978081566" sldId="259"/>
            <ac:spMk id="45" creationId="{D4A43D89-C91B-E35A-AFC5-34EE384F2ECA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46" creationId="{6384E308-6CE8-5751-61EB-B4B17743C007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47" creationId="{F6F731B5-BFDA-A43F-E48D-2A20BDEE0197}"/>
          </ac:spMkLst>
        </pc:spChg>
        <pc:spChg chg="mod">
          <ac:chgData name="GarciaGallardo, Francisco" userId="b4b7da68-c0d7-4ad6-a033-1814dbf46d12" providerId="ADAL" clId="{CB26DE98-57F3-4D70-837B-F3DF6C2EFC9F}" dt="2026-02-20T06:31:11.925" v="39" actId="121"/>
          <ac:spMkLst>
            <pc:docMk/>
            <pc:sldMk cId="2978081566" sldId="259"/>
            <ac:spMk id="48" creationId="{D1BAAB91-D0D4-7880-65D9-52616D915D14}"/>
          </ac:spMkLst>
        </pc:spChg>
        <pc:spChg chg="mod">
          <ac:chgData name="GarciaGallardo, Francisco" userId="b4b7da68-c0d7-4ad6-a033-1814dbf46d12" providerId="ADAL" clId="{CB26DE98-57F3-4D70-837B-F3DF6C2EFC9F}" dt="2026-02-20T06:32:03.336" v="43" actId="122"/>
          <ac:spMkLst>
            <pc:docMk/>
            <pc:sldMk cId="2978081566" sldId="259"/>
            <ac:spMk id="49" creationId="{FD4C0335-B3E0-AD1B-0708-CD40226F5770}"/>
          </ac:spMkLst>
        </pc:spChg>
      </pc:sldChg>
      <pc:sldChg chg="modSp">
        <pc:chgData name="GarciaGallardo, Francisco" userId="b4b7da68-c0d7-4ad6-a033-1814dbf46d12" providerId="ADAL" clId="{CB26DE98-57F3-4D70-837B-F3DF6C2EFC9F}" dt="2026-02-20T06:33:49.439" v="51" actId="114"/>
        <pc:sldMkLst>
          <pc:docMk/>
          <pc:sldMk cId="522962845" sldId="267"/>
        </pc:sldMkLst>
        <pc:spChg chg="mod">
          <ac:chgData name="GarciaGallardo, Francisco" userId="b4b7da68-c0d7-4ad6-a033-1814dbf46d12" providerId="ADAL" clId="{CB26DE98-57F3-4D70-837B-F3DF6C2EFC9F}" dt="2026-02-20T06:33:49.439" v="51" actId="114"/>
          <ac:spMkLst>
            <pc:docMk/>
            <pc:sldMk cId="522962845" sldId="267"/>
            <ac:spMk id="2" creationId="{24752533-0714-42E7-393D-6CEBAF470DF3}"/>
          </ac:spMkLst>
        </pc:spChg>
      </pc:sldChg>
      <pc:sldChg chg="modSp mod">
        <pc:chgData name="GarciaGallardo, Francisco" userId="b4b7da68-c0d7-4ad6-a033-1814dbf46d12" providerId="ADAL" clId="{CB26DE98-57F3-4D70-837B-F3DF6C2EFC9F}" dt="2026-02-19T15:36:58.472" v="23" actId="114"/>
        <pc:sldMkLst>
          <pc:docMk/>
          <pc:sldMk cId="2978765218" sldId="269"/>
        </pc:sldMkLst>
        <pc:spChg chg="mod">
          <ac:chgData name="GarciaGallardo, Francisco" userId="b4b7da68-c0d7-4ad6-a033-1814dbf46d12" providerId="ADAL" clId="{CB26DE98-57F3-4D70-837B-F3DF6C2EFC9F}" dt="2026-02-19T15:36:54.503" v="22" actId="114"/>
          <ac:spMkLst>
            <pc:docMk/>
            <pc:sldMk cId="2978765218" sldId="269"/>
            <ac:spMk id="5" creationId="{CB4E5324-37B0-92C7-DAD6-93D74E35302A}"/>
          </ac:spMkLst>
        </pc:spChg>
        <pc:spChg chg="mod">
          <ac:chgData name="GarciaGallardo, Francisco" userId="b4b7da68-c0d7-4ad6-a033-1814dbf46d12" providerId="ADAL" clId="{CB26DE98-57F3-4D70-837B-F3DF6C2EFC9F}" dt="2026-02-19T15:36:58.472" v="23" actId="114"/>
          <ac:spMkLst>
            <pc:docMk/>
            <pc:sldMk cId="2978765218" sldId="269"/>
            <ac:spMk id="6" creationId="{B344203F-47BC-86F1-CAB5-88D515394F30}"/>
          </ac:spMkLst>
        </pc:spChg>
      </pc:sldChg>
      <pc:sldChg chg="modSp mod">
        <pc:chgData name="GarciaGallardo, Francisco" userId="b4b7da68-c0d7-4ad6-a033-1814dbf46d12" providerId="ADAL" clId="{CB26DE98-57F3-4D70-837B-F3DF6C2EFC9F}" dt="2026-02-19T15:37:13.633" v="26" actId="114"/>
        <pc:sldMkLst>
          <pc:docMk/>
          <pc:sldMk cId="1051263032" sldId="270"/>
        </pc:sldMkLst>
        <pc:spChg chg="mod">
          <ac:chgData name="GarciaGallardo, Francisco" userId="b4b7da68-c0d7-4ad6-a033-1814dbf46d12" providerId="ADAL" clId="{CB26DE98-57F3-4D70-837B-F3DF6C2EFC9F}" dt="2026-02-19T15:37:13.633" v="26" actId="114"/>
          <ac:spMkLst>
            <pc:docMk/>
            <pc:sldMk cId="1051263032" sldId="270"/>
            <ac:spMk id="3" creationId="{2C0BA035-B596-B8D2-4AE5-98384B587426}"/>
          </ac:spMkLst>
        </pc:spChg>
        <pc:spChg chg="mod">
          <ac:chgData name="GarciaGallardo, Francisco" userId="b4b7da68-c0d7-4ad6-a033-1814dbf46d12" providerId="ADAL" clId="{CB26DE98-57F3-4D70-837B-F3DF6C2EFC9F}" dt="2026-02-19T15:37:05.733" v="24" actId="114"/>
          <ac:spMkLst>
            <pc:docMk/>
            <pc:sldMk cId="1051263032" sldId="270"/>
            <ac:spMk id="5" creationId="{9A10E2CA-91EE-39BA-5303-02AF04E30465}"/>
          </ac:spMkLst>
        </pc:spChg>
        <pc:spChg chg="mod">
          <ac:chgData name="GarciaGallardo, Francisco" userId="b4b7da68-c0d7-4ad6-a033-1814dbf46d12" providerId="ADAL" clId="{CB26DE98-57F3-4D70-837B-F3DF6C2EFC9F}" dt="2026-02-19T15:37:09.598" v="25" actId="114"/>
          <ac:spMkLst>
            <pc:docMk/>
            <pc:sldMk cId="1051263032" sldId="270"/>
            <ac:spMk id="6" creationId="{34DECF37-FAB0-0238-3DFD-C20F98B3F680}"/>
          </ac:spMkLst>
        </pc:spChg>
      </pc:sldChg>
      <pc:sldChg chg="modSp">
        <pc:chgData name="GarciaGallardo, Francisco" userId="b4b7da68-c0d7-4ad6-a033-1814dbf46d12" providerId="ADAL" clId="{CB26DE98-57F3-4D70-837B-F3DF6C2EFC9F}" dt="2026-02-20T06:32:56.676" v="48" actId="114"/>
        <pc:sldMkLst>
          <pc:docMk/>
          <pc:sldMk cId="3367893893" sldId="275"/>
        </pc:sldMkLst>
        <pc:spChg chg="mod">
          <ac:chgData name="GarciaGallardo, Francisco" userId="b4b7da68-c0d7-4ad6-a033-1814dbf46d12" providerId="ADAL" clId="{CB26DE98-57F3-4D70-837B-F3DF6C2EFC9F}" dt="2026-02-20T06:32:56.676" v="48" actId="114"/>
          <ac:spMkLst>
            <pc:docMk/>
            <pc:sldMk cId="3367893893" sldId="275"/>
            <ac:spMk id="6" creationId="{03178E57-3E6C-BA96-E8F8-EDD49EA71C6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1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93A2C5-6936-3081-AA0B-E11629ED0E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9434B8-3092-083E-B798-13164495341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988E-2331-4B84-803A-E48C2F4BC14D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4B54BB-DE15-1158-BBFE-9A037D2BAE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BAD46B-6EDF-0C29-3159-DC6D256337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437E5-2FAD-4F80-8941-4CB137FD552F}" type="slidenum">
              <a:rPr lang="en-US" smtClean="0"/>
              <a:t>‹Nº›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94247260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F67A1-22F2-45AB-924C-7BED75AB63FA}" type="datetimeFigureOut">
              <a:rPr lang="es-ES" smtClean="0"/>
              <a:t>20/02/2026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E96EC-7D3A-45A7-9E74-3B164BCD1E8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56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Membrana plasmática</a:t>
            </a:r>
          </a:p>
          <a:p>
            <a:r>
              <a:rPr lang="es-ES" dirty="0"/>
              <a:t>Es una estructura que rodea a la célula separándola química y físicamente del medio</a:t>
            </a:r>
          </a:p>
          <a:p>
            <a:r>
              <a:rPr lang="es-ES" dirty="0"/>
              <a:t>extracelular.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FE96EC-7D3A-45A7-9E74-3B164BCD1E8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216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Patrón de fondo&#10;&#10;El contenido generado por IA puede ser incorrecto.">
            <a:extLst>
              <a:ext uri="{FF2B5EF4-FFF2-40B4-BE49-F238E27FC236}">
                <a16:creationId xmlns:a16="http://schemas.microsoft.com/office/drawing/2014/main" id="{563B7FB3-C63C-EAC8-75C7-2F61B71A80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B7A53FAE-E43D-97F3-DA65-AE31E801C858}"/>
              </a:ext>
            </a:extLst>
          </p:cNvPr>
          <p:cNvSpPr/>
          <p:nvPr userDrawn="1"/>
        </p:nvSpPr>
        <p:spPr>
          <a:xfrm>
            <a:off x="1325573" y="1509681"/>
            <a:ext cx="9291286" cy="411173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06235B"/>
              </a:solidFill>
            </a:endParaRPr>
          </a:p>
        </p:txBody>
      </p:sp>
      <p:pic>
        <p:nvPicPr>
          <p:cNvPr id="11" name="Imagen 10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5F85FD57-78EF-6E7E-6DE5-C1FA40D432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" y="0"/>
            <a:ext cx="12192000" cy="685628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C5B517-AD46-3807-20A4-47F509FB2C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365449"/>
            <a:ext cx="9144000" cy="1144513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presentación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C94DC-DCA9-2C24-020C-05AF809E704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Subtítulo presentación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17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95242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exterior, elefante, naranja, decorado&#10;&#10;El contenido generado por IA puede ser incorrecto.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" y="0"/>
            <a:ext cx="12180854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37847" y="1503544"/>
            <a:ext cx="9248327" cy="414855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 descr="Imagen que contiene Forma&#10;&#10;El contenido generado por IA puede ser incorrecto.">
            <a:extLst>
              <a:ext uri="{FF2B5EF4-FFF2-40B4-BE49-F238E27FC236}">
                <a16:creationId xmlns:a16="http://schemas.microsoft.com/office/drawing/2014/main" id="{2BB17398-C344-74BB-F01D-94B4A8F6C6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0"/>
            <a:ext cx="12189631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715085" y="2971800"/>
            <a:ext cx="5422191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84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355371" y="1509681"/>
            <a:ext cx="8283388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 descr="Forma, Rectángulo&#10;&#10;El contenido generado por IA puede ser incorrecto.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0" y="270025"/>
            <a:ext cx="12189631" cy="68580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96A0411-CC45-B654-FBEA-C6B249E862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3641" y="2034291"/>
            <a:ext cx="7617765" cy="3093196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600"/>
              </a:spcAft>
              <a:buNone/>
              <a:defRPr>
                <a:solidFill>
                  <a:schemeClr val="tx1"/>
                </a:solidFill>
                <a:latin typeface="Proxima Nova Medium" panose="02000506030000020004" pitchFamily="50" charset="0"/>
              </a:defRPr>
            </a:lvl1pPr>
            <a:lvl2pPr marL="685800" indent="-228600">
              <a:lnSpc>
                <a:spcPct val="100000"/>
              </a:lnSpc>
              <a:buFont typeface="Wingdings" panose="05000000000000000000" pitchFamily="2" charset="2"/>
              <a:buChar char=""/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s-ES" dirty="0"/>
              <a:t>Texto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872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1586746" y="1509681"/>
            <a:ext cx="9036430" cy="4142416"/>
          </a:xfrm>
          <a:prstGeom prst="rect">
            <a:avLst/>
          </a:prstGeom>
          <a:solidFill>
            <a:srgbClr val="E5E5E5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E229C65-510A-980C-4903-5A572DADFB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35" y="261058"/>
            <a:ext cx="1218963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188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interior, naranja, con baldosas, foto&#10;&#10;El contenido generado por IA puede ser incorrecto.">
            <a:extLst>
              <a:ext uri="{FF2B5EF4-FFF2-40B4-BE49-F238E27FC236}">
                <a16:creationId xmlns:a16="http://schemas.microsoft.com/office/drawing/2014/main" id="{D19B03F3-EF47-1D0D-DF4A-F15ABFBC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" y="0"/>
            <a:ext cx="12132216" cy="685800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565342" y="439271"/>
            <a:ext cx="2079812" cy="6221505"/>
          </a:xfrm>
          <a:prstGeom prst="rect">
            <a:avLst/>
          </a:prstGeom>
          <a:solidFill>
            <a:srgbClr val="E21A23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D231DC6-4A4F-5AB1-49C4-2B94588F10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308848" y="439271"/>
            <a:ext cx="8256494" cy="622150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rgbClr val="E5E5E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652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D2D86A1-A603-907D-4A89-95DD8B45F556}"/>
              </a:ext>
            </a:extLst>
          </p:cNvPr>
          <p:cNvSpPr/>
          <p:nvPr userDrawn="1"/>
        </p:nvSpPr>
        <p:spPr>
          <a:xfrm>
            <a:off x="0" y="1508159"/>
            <a:ext cx="12192000" cy="5349839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A23A1C0-64A7-5B58-AEE9-1C8E06BE2FFF}"/>
              </a:ext>
            </a:extLst>
          </p:cNvPr>
          <p:cNvSpPr/>
          <p:nvPr userDrawn="1"/>
        </p:nvSpPr>
        <p:spPr>
          <a:xfrm>
            <a:off x="0" y="2366256"/>
            <a:ext cx="4151044" cy="3633644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rgbClr val="E5E5E5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D9986E0-C4BE-54A3-A699-D95CCA86F69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478" y="473619"/>
            <a:ext cx="1037583" cy="1034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3106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A5A2B00-3E59-2A51-34BA-CEBE7525C3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73" y="0"/>
            <a:ext cx="12180853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0319A74-6065-E425-E9E3-8001AAFF02A7}"/>
              </a:ext>
            </a:extLst>
          </p:cNvPr>
          <p:cNvSpPr/>
          <p:nvPr userDrawn="1"/>
        </p:nvSpPr>
        <p:spPr>
          <a:xfrm>
            <a:off x="1318260" y="1485900"/>
            <a:ext cx="9290545" cy="4131443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F58900-6A6C-D5FB-FBC1-5302F7FF6D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70" y="19050"/>
            <a:ext cx="12189630" cy="6858000"/>
          </a:xfrm>
          <a:prstGeom prst="rect">
            <a:avLst/>
          </a:prstGeom>
        </p:spPr>
      </p:pic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1296DF91-C238-A023-8FBB-A532D1A3885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2736748" y="3441025"/>
            <a:ext cx="5919733" cy="14572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43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0"/>
    </p:custDataLst>
    <p:extLst>
      <p:ext uri="{BB962C8B-B14F-4D97-AF65-F5344CB8AC3E}">
        <p14:creationId xmlns:p14="http://schemas.microsoft.com/office/powerpoint/2010/main" val="5653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1" r:id="rId4"/>
    <p:sldLayoutId id="2147483663" r:id="rId5"/>
    <p:sldLayoutId id="2147483664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roxima Nova Extrabold" panose="02000506030000020004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8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1.sv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2152F9-5885-FCBC-575A-2350D8A7A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52674"/>
            <a:ext cx="9144000" cy="1144513"/>
          </a:xfrm>
        </p:spPr>
        <p:txBody>
          <a:bodyPr/>
          <a:lstStyle/>
          <a:p>
            <a:pPr algn="l"/>
            <a:r>
              <a:rPr lang="es-ES" dirty="0"/>
              <a:t>El movimiento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1125AC-FA3D-EAA4-914E-78779748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40150"/>
            <a:ext cx="6400801" cy="1655762"/>
          </a:xfrm>
        </p:spPr>
        <p:txBody>
          <a:bodyPr/>
          <a:lstStyle/>
          <a:p>
            <a:pPr algn="l"/>
            <a:r>
              <a:rPr lang="es-ES" sz="3000" dirty="0">
                <a:latin typeface="Proxima Nova Semibold" panose="02000506030000020004" pitchFamily="50" charset="0"/>
              </a:rPr>
              <a:t>Física y Química</a:t>
            </a:r>
            <a:br>
              <a:rPr lang="es-ES" sz="3000" dirty="0">
                <a:latin typeface="Proxima Nova Semibold" panose="02000506030000020004" pitchFamily="50" charset="0"/>
              </a:rPr>
            </a:br>
            <a:r>
              <a:rPr lang="es-ES" sz="3000" dirty="0">
                <a:latin typeface="Proxima Nova Semibold" panose="02000506030000020004" pitchFamily="50" charset="0"/>
              </a:rPr>
              <a:t>3º ESO</a:t>
            </a:r>
            <a:endParaRPr lang="en-US" sz="3000" dirty="0">
              <a:latin typeface="Proxima Nova Semibold" panose="02000506030000020004" pitchFamily="50" charset="0"/>
            </a:endParaRP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CE066DB7-3625-F6AE-3001-7939FB8F8ED2}"/>
              </a:ext>
            </a:extLst>
          </p:cNvPr>
          <p:cNvSpPr txBox="1">
            <a:spLocks/>
          </p:cNvSpPr>
          <p:nvPr/>
        </p:nvSpPr>
        <p:spPr>
          <a:xfrm>
            <a:off x="1524000" y="1987498"/>
            <a:ext cx="2457451" cy="53035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000" dirty="0">
                <a:latin typeface="Proxima Nova Semibold" panose="02000506030000020004" pitchFamily="50" charset="0"/>
              </a:rPr>
              <a:t>Unidad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327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DFD4-0378-BE43-48AB-34D1DA68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C91EB06-DAAF-237D-8849-38AF06E0A2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888" y="1748695"/>
            <a:ext cx="3076891" cy="480309"/>
          </a:xfrm>
        </p:spPr>
        <p:txBody>
          <a:bodyPr/>
          <a:lstStyle/>
          <a:p>
            <a:r>
              <a:rPr lang="es-ES" b="1" dirty="0"/>
              <a:t>Gráficas del MRU</a:t>
            </a:r>
            <a:endParaRPr lang="es-ES" sz="1800" b="1" dirty="0"/>
          </a:p>
        </p:txBody>
      </p:sp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FAA629D1-6307-1D48-62B7-E37BE94F9E8E}"/>
              </a:ext>
            </a:extLst>
          </p:cNvPr>
          <p:cNvSpPr txBox="1">
            <a:spLocks/>
          </p:cNvSpPr>
          <p:nvPr/>
        </p:nvSpPr>
        <p:spPr>
          <a:xfrm>
            <a:off x="1613642" y="2483025"/>
            <a:ext cx="3889692" cy="3617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Proxima Nova Medium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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80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344203F-47BC-86F1-CAB5-88D515394F30}"/>
              </a:ext>
            </a:extLst>
          </p:cNvPr>
          <p:cNvSpPr/>
          <p:nvPr/>
        </p:nvSpPr>
        <p:spPr>
          <a:xfrm>
            <a:off x="5503333" y="2358295"/>
            <a:ext cx="3214968" cy="615796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E21A23"/>
                </a:solidFill>
                <a:latin typeface="Proxima Nova Medium" panose="02000506030000020004"/>
              </a:rPr>
              <a:t>Velocidad-tiempo (</a:t>
            </a:r>
            <a:r>
              <a:rPr lang="es-ES" sz="1600" i="1" dirty="0">
                <a:solidFill>
                  <a:srgbClr val="E21A23"/>
                </a:solidFill>
                <a:latin typeface="Proxima Nova Medium" panose="02000506030000020004"/>
              </a:rPr>
              <a:t>v-t</a:t>
            </a:r>
            <a:r>
              <a:rPr lang="es-ES" sz="1600" dirty="0">
                <a:solidFill>
                  <a:srgbClr val="E21A23"/>
                </a:solidFill>
                <a:latin typeface="Proxima Nova Medium" panose="02000506030000020004"/>
              </a:rPr>
              <a:t>)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14CEDAA2-AEE8-5CE7-DCA0-49211F03BF2B}"/>
              </a:ext>
            </a:extLst>
          </p:cNvPr>
          <p:cNvGrpSpPr/>
          <p:nvPr/>
        </p:nvGrpSpPr>
        <p:grpSpPr>
          <a:xfrm>
            <a:off x="1848099" y="2356014"/>
            <a:ext cx="3214968" cy="3016086"/>
            <a:chOff x="1848099" y="2356014"/>
            <a:chExt cx="3214968" cy="3016086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CB4E5324-37B0-92C7-DAD6-93D74E35302A}"/>
                </a:ext>
              </a:extLst>
            </p:cNvPr>
            <p:cNvSpPr/>
            <p:nvPr/>
          </p:nvSpPr>
          <p:spPr>
            <a:xfrm>
              <a:off x="1848099" y="2356014"/>
              <a:ext cx="3214968" cy="615796"/>
            </a:xfrm>
            <a:prstGeom prst="roundRect">
              <a:avLst/>
            </a:prstGeom>
            <a:noFill/>
            <a:ln w="9525">
              <a:solidFill>
                <a:srgbClr val="E21A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Posición-tiempo (</a:t>
              </a:r>
              <a:r>
                <a:rPr lang="es-ES" sz="1600" i="1" dirty="0">
                  <a:solidFill>
                    <a:srgbClr val="E21A23"/>
                  </a:solidFill>
                  <a:latin typeface="Proxima Nova Medium" panose="02000506030000020004"/>
                </a:rPr>
                <a:t>x-t</a:t>
              </a:r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)</a:t>
              </a:r>
            </a:p>
          </p:txBody>
        </p:sp>
        <p:pic>
          <p:nvPicPr>
            <p:cNvPr id="9" name="Imagen 8" descr="Diagrama&#10;&#10;El contenido generado por IA puede ser incorrecto.">
              <a:extLst>
                <a:ext uri="{FF2B5EF4-FFF2-40B4-BE49-F238E27FC236}">
                  <a16:creationId xmlns:a16="http://schemas.microsoft.com/office/drawing/2014/main" id="{B21EE3C6-684A-DEF3-15C3-AAD8F2704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92" t="5792" r="17607" b="12673"/>
            <a:stretch>
              <a:fillRect/>
            </a:stretch>
          </p:blipFill>
          <p:spPr>
            <a:xfrm>
              <a:off x="1927860" y="3096539"/>
              <a:ext cx="2909552" cy="2275561"/>
            </a:xfrm>
            <a:prstGeom prst="rect">
              <a:avLst/>
            </a:prstGeom>
          </p:spPr>
        </p:pic>
      </p:grpSp>
      <p:pic>
        <p:nvPicPr>
          <p:cNvPr id="8" name="Imagen 7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AC105F20-08E1-7CE0-AF88-68410524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767" y="2685187"/>
            <a:ext cx="5508024" cy="3098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7876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0B507-A250-C6A9-4832-024518D8F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952F5CA-79C3-B5C7-B27F-5B7E1ABB7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888" y="1748695"/>
            <a:ext cx="3316445" cy="480309"/>
          </a:xfrm>
        </p:spPr>
        <p:txBody>
          <a:bodyPr/>
          <a:lstStyle/>
          <a:p>
            <a:r>
              <a:rPr lang="es-ES" b="1" dirty="0"/>
              <a:t>Gráficas del MRUA</a:t>
            </a:r>
            <a:endParaRPr lang="es-ES" sz="1800" b="1" dirty="0"/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A0F37B0-E6F3-08AC-95D3-49ED6EC5A30B}"/>
              </a:ext>
            </a:extLst>
          </p:cNvPr>
          <p:cNvGrpSpPr/>
          <p:nvPr/>
        </p:nvGrpSpPr>
        <p:grpSpPr>
          <a:xfrm>
            <a:off x="1521406" y="2356014"/>
            <a:ext cx="2640564" cy="2764443"/>
            <a:chOff x="1521406" y="2356014"/>
            <a:chExt cx="2640564" cy="2764443"/>
          </a:xfrm>
        </p:grpSpPr>
        <p:sp>
          <p:nvSpPr>
            <p:cNvPr id="5" name="Rectángulo: esquinas redondeadas 4">
              <a:extLst>
                <a:ext uri="{FF2B5EF4-FFF2-40B4-BE49-F238E27FC236}">
                  <a16:creationId xmlns:a16="http://schemas.microsoft.com/office/drawing/2014/main" id="{9A10E2CA-91EE-39BA-5303-02AF04E30465}"/>
                </a:ext>
              </a:extLst>
            </p:cNvPr>
            <p:cNvSpPr/>
            <p:nvPr/>
          </p:nvSpPr>
          <p:spPr>
            <a:xfrm>
              <a:off x="1915710" y="2356014"/>
              <a:ext cx="2131357" cy="615796"/>
            </a:xfrm>
            <a:prstGeom prst="roundRect">
              <a:avLst/>
            </a:prstGeom>
            <a:noFill/>
            <a:ln w="9525">
              <a:solidFill>
                <a:srgbClr val="E21A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Aceleración-tiempo (</a:t>
              </a:r>
              <a:r>
                <a:rPr lang="es-ES" sz="1600" i="1" dirty="0">
                  <a:solidFill>
                    <a:srgbClr val="E21A23"/>
                  </a:solidFill>
                  <a:latin typeface="Proxima Nova Medium" panose="02000506030000020004"/>
                </a:rPr>
                <a:t>a-t</a:t>
              </a:r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)</a:t>
              </a:r>
            </a:p>
          </p:txBody>
        </p:sp>
        <p:pic>
          <p:nvPicPr>
            <p:cNvPr id="10" name="Imagen 9" descr="Interfaz de usuario gráfica&#10;&#10;El contenido generado por IA puede ser incorrecto.">
              <a:extLst>
                <a:ext uri="{FF2B5EF4-FFF2-40B4-BE49-F238E27FC236}">
                  <a16:creationId xmlns:a16="http://schemas.microsoft.com/office/drawing/2014/main" id="{19A2EEE0-B506-D179-ACCE-BB47B148D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97" t="10381" r="23293" b="13579"/>
            <a:stretch>
              <a:fillRect/>
            </a:stretch>
          </p:blipFill>
          <p:spPr>
            <a:xfrm>
              <a:off x="1521406" y="3096771"/>
              <a:ext cx="2640564" cy="2023686"/>
            </a:xfrm>
            <a:prstGeom prst="rect">
              <a:avLst/>
            </a:prstGeom>
          </p:spPr>
        </p:pic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DC72B392-F904-BEF9-D80C-51CC59B86B81}"/>
              </a:ext>
            </a:extLst>
          </p:cNvPr>
          <p:cNvGrpSpPr/>
          <p:nvPr/>
        </p:nvGrpSpPr>
        <p:grpSpPr>
          <a:xfrm>
            <a:off x="4276704" y="2356014"/>
            <a:ext cx="2488163" cy="2764443"/>
            <a:chOff x="4276704" y="2356014"/>
            <a:chExt cx="2488163" cy="2764443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34DECF37-FAB0-0238-3DFD-C20F98B3F680}"/>
                </a:ext>
              </a:extLst>
            </p:cNvPr>
            <p:cNvSpPr/>
            <p:nvPr/>
          </p:nvSpPr>
          <p:spPr>
            <a:xfrm>
              <a:off x="4659154" y="2356014"/>
              <a:ext cx="1927912" cy="615796"/>
            </a:xfrm>
            <a:prstGeom prst="roundRect">
              <a:avLst/>
            </a:prstGeom>
            <a:noFill/>
            <a:ln w="9525">
              <a:solidFill>
                <a:srgbClr val="E21A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Velocidad-tiempo (</a:t>
              </a:r>
              <a:r>
                <a:rPr lang="es-ES" sz="1600" i="1" dirty="0">
                  <a:solidFill>
                    <a:srgbClr val="E21A23"/>
                  </a:solidFill>
                  <a:latin typeface="Proxima Nova Medium" panose="02000506030000020004"/>
                </a:rPr>
                <a:t>v-t</a:t>
              </a:r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)</a:t>
              </a:r>
            </a:p>
          </p:txBody>
        </p:sp>
        <p:pic>
          <p:nvPicPr>
            <p:cNvPr id="12" name="Imagen 11" descr="Gráfico&#10;&#10;El contenido generado por IA puede ser incorrecto.">
              <a:extLst>
                <a:ext uri="{FF2B5EF4-FFF2-40B4-BE49-F238E27FC236}">
                  <a16:creationId xmlns:a16="http://schemas.microsoft.com/office/drawing/2014/main" id="{B5AAFFD0-30A2-8106-5B84-67A09F7B52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58" t="10941" r="21646" b="11820"/>
            <a:stretch>
              <a:fillRect/>
            </a:stretch>
          </p:blipFill>
          <p:spPr>
            <a:xfrm>
              <a:off x="4276704" y="3223769"/>
              <a:ext cx="2488163" cy="1896688"/>
            </a:xfrm>
            <a:prstGeom prst="rect">
              <a:avLst/>
            </a:prstGeom>
          </p:spPr>
        </p:pic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D901A4BB-DEB8-E85B-0949-E6278987404C}"/>
              </a:ext>
            </a:extLst>
          </p:cNvPr>
          <p:cNvGrpSpPr/>
          <p:nvPr/>
        </p:nvGrpSpPr>
        <p:grpSpPr>
          <a:xfrm>
            <a:off x="6968791" y="2349828"/>
            <a:ext cx="2545914" cy="2774728"/>
            <a:chOff x="6968791" y="2349828"/>
            <a:chExt cx="2545914" cy="2774728"/>
          </a:xfrm>
        </p:grpSpPr>
        <p:sp>
          <p:nvSpPr>
            <p:cNvPr id="3" name="Rectángulo: esquinas redondeadas 2">
              <a:extLst>
                <a:ext uri="{FF2B5EF4-FFF2-40B4-BE49-F238E27FC236}">
                  <a16:creationId xmlns:a16="http://schemas.microsoft.com/office/drawing/2014/main" id="{2C0BA035-B596-B8D2-4AE5-98384B587426}"/>
                </a:ext>
              </a:extLst>
            </p:cNvPr>
            <p:cNvSpPr/>
            <p:nvPr/>
          </p:nvSpPr>
          <p:spPr>
            <a:xfrm>
              <a:off x="7440333" y="2349828"/>
              <a:ext cx="1860301" cy="615796"/>
            </a:xfrm>
            <a:prstGeom prst="roundRect">
              <a:avLst/>
            </a:prstGeom>
            <a:noFill/>
            <a:ln w="9525">
              <a:solidFill>
                <a:srgbClr val="E21A2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Posición-tiempo</a:t>
              </a:r>
            </a:p>
            <a:p>
              <a:pPr algn="ctr"/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(</a:t>
              </a:r>
              <a:r>
                <a:rPr lang="es-ES" sz="1600" i="1" dirty="0">
                  <a:solidFill>
                    <a:srgbClr val="E21A23"/>
                  </a:solidFill>
                  <a:latin typeface="Proxima Nova Medium" panose="02000506030000020004"/>
                </a:rPr>
                <a:t>x-t</a:t>
              </a:r>
              <a:r>
                <a:rPr lang="es-ES" sz="1600" dirty="0">
                  <a:solidFill>
                    <a:srgbClr val="E21A23"/>
                  </a:solidFill>
                  <a:latin typeface="Proxima Nova Medium" panose="02000506030000020004"/>
                </a:rPr>
                <a:t>)</a:t>
              </a:r>
            </a:p>
          </p:txBody>
        </p:sp>
        <p:pic>
          <p:nvPicPr>
            <p:cNvPr id="14" name="Imagen 13" descr="Gráfico&#10;&#10;El contenido generado por IA puede ser incorrecto.">
              <a:extLst>
                <a:ext uri="{FF2B5EF4-FFF2-40B4-BE49-F238E27FC236}">
                  <a16:creationId xmlns:a16="http://schemas.microsoft.com/office/drawing/2014/main" id="{9B0CD218-A9C1-71E5-7B69-A56873CFCC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3" t="14190" r="24715" b="13032"/>
            <a:stretch>
              <a:fillRect/>
            </a:stretch>
          </p:blipFill>
          <p:spPr>
            <a:xfrm>
              <a:off x="6968791" y="3223769"/>
              <a:ext cx="2545914" cy="19007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5126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799BB62-2B95-EC40-F732-682E75FA645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1A23"/>
          </a:solidFill>
          <a:ln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E738F72D-B077-5DB6-C1E3-2519017EF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2709000"/>
            <a:ext cx="1440000" cy="14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7172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32">
            <a:extLst>
              <a:ext uri="{FF2B5EF4-FFF2-40B4-BE49-F238E27FC236}">
                <a16:creationId xmlns:a16="http://schemas.microsoft.com/office/drawing/2014/main" id="{5EB580E6-8370-558C-8F6C-B1F50555E802}"/>
              </a:ext>
            </a:extLst>
          </p:cNvPr>
          <p:cNvSpPr txBox="1"/>
          <p:nvPr/>
        </p:nvSpPr>
        <p:spPr>
          <a:xfrm>
            <a:off x="6095999" y="2252180"/>
            <a:ext cx="2281891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Sistema de referencia</a:t>
            </a:r>
            <a:endParaRPr lang="es-ES" sz="1600" dirty="0">
              <a:solidFill>
                <a:schemeClr val="bg1"/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37C9E1B-B560-3C4C-9776-B44EBEC97FCB}"/>
              </a:ext>
            </a:extLst>
          </p:cNvPr>
          <p:cNvSpPr txBox="1"/>
          <p:nvPr/>
        </p:nvSpPr>
        <p:spPr>
          <a:xfrm>
            <a:off x="6073136" y="5116788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Desplazamiento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40FF21D-C60B-76F9-18F1-BB723222130A}"/>
              </a:ext>
            </a:extLst>
          </p:cNvPr>
          <p:cNvSpPr txBox="1"/>
          <p:nvPr/>
        </p:nvSpPr>
        <p:spPr>
          <a:xfrm>
            <a:off x="6096000" y="2787833"/>
            <a:ext cx="1440000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Curvilíneo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A5D31BD-A9AD-E01F-5F30-E2887E893E4A}"/>
              </a:ext>
            </a:extLst>
          </p:cNvPr>
          <p:cNvSpPr txBox="1"/>
          <p:nvPr/>
        </p:nvSpPr>
        <p:spPr>
          <a:xfrm>
            <a:off x="6096000" y="3264886"/>
            <a:ext cx="1440000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Rectilíneo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A4CF401D-4756-90F9-2217-CAA512E8FA67}"/>
              </a:ext>
            </a:extLst>
          </p:cNvPr>
          <p:cNvSpPr txBox="1"/>
          <p:nvPr/>
        </p:nvSpPr>
        <p:spPr>
          <a:xfrm>
            <a:off x="7893586" y="3055483"/>
            <a:ext cx="194317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s-ES" sz="1400" b="0" dirty="0"/>
              <a:t>Velocidad constante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B2AE3F60-C601-4856-F740-6B232D340179}"/>
              </a:ext>
            </a:extLst>
          </p:cNvPr>
          <p:cNvSpPr txBox="1"/>
          <p:nvPr/>
        </p:nvSpPr>
        <p:spPr>
          <a:xfrm>
            <a:off x="10197101" y="3036685"/>
            <a:ext cx="727005" cy="30777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s-ES" sz="1400" dirty="0"/>
              <a:t>MRU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1A2234E4-D9EA-B143-6AD4-BE6671052ACA}"/>
              </a:ext>
            </a:extLst>
          </p:cNvPr>
          <p:cNvSpPr txBox="1"/>
          <p:nvPr/>
        </p:nvSpPr>
        <p:spPr>
          <a:xfrm>
            <a:off x="404992" y="3805647"/>
            <a:ext cx="33594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4000" b="1">
                <a:solidFill>
                  <a:srgbClr val="FFFFFF"/>
                </a:solidFill>
              </a:rPr>
              <a:t>Movimiento</a:t>
            </a:r>
            <a:endParaRPr lang="es-ES" sz="4000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D4A43D89-C91B-E35A-AFC5-34EE384F2ECA}"/>
              </a:ext>
            </a:extLst>
          </p:cNvPr>
          <p:cNvSpPr txBox="1"/>
          <p:nvPr/>
        </p:nvSpPr>
        <p:spPr>
          <a:xfrm>
            <a:off x="4420448" y="2897936"/>
            <a:ext cx="1094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0" u="none" strike="noStrike" baseline="0" dirty="0"/>
              <a:t>Según su trayectoria es</a:t>
            </a:r>
            <a:endParaRPr lang="es-ES" sz="1400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6384E308-6CE8-5751-61EB-B4B17743C007}"/>
              </a:ext>
            </a:extLst>
          </p:cNvPr>
          <p:cNvSpPr txBox="1"/>
          <p:nvPr/>
        </p:nvSpPr>
        <p:spPr>
          <a:xfrm>
            <a:off x="7893585" y="3435079"/>
            <a:ext cx="19431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s-ES" sz="1400" b="0" dirty="0"/>
              <a:t>Aceleración constante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F6F731B5-BFDA-A43F-E48D-2A20BDEE0197}"/>
              </a:ext>
            </a:extLst>
          </p:cNvPr>
          <p:cNvSpPr txBox="1"/>
          <p:nvPr/>
        </p:nvSpPr>
        <p:spPr>
          <a:xfrm>
            <a:off x="10197101" y="3430501"/>
            <a:ext cx="727005" cy="307777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600" b="1"/>
            </a:lvl1pPr>
          </a:lstStyle>
          <a:p>
            <a:r>
              <a:rPr lang="es-ES" sz="1400" dirty="0"/>
              <a:t>MRUA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D1BAAB91-D0D4-7880-65D9-52616D915D14}"/>
              </a:ext>
            </a:extLst>
          </p:cNvPr>
          <p:cNvSpPr txBox="1"/>
          <p:nvPr/>
        </p:nvSpPr>
        <p:spPr>
          <a:xfrm>
            <a:off x="4371376" y="4962899"/>
            <a:ext cx="11929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0" u="none" strike="noStrike" baseline="0" dirty="0"/>
              <a:t>Magnitudes</a:t>
            </a:r>
            <a:endParaRPr lang="es-ES" sz="1400" dirty="0"/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FD4C0335-B3E0-AD1B-0708-CD40226F5770}"/>
              </a:ext>
            </a:extLst>
          </p:cNvPr>
          <p:cNvSpPr txBox="1"/>
          <p:nvPr/>
        </p:nvSpPr>
        <p:spPr>
          <a:xfrm>
            <a:off x="6073136" y="4265883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Aceleración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C1CD5AC0-BE91-B97C-2F9D-B48AC7D22DA6}"/>
              </a:ext>
            </a:extLst>
          </p:cNvPr>
          <p:cNvSpPr txBox="1"/>
          <p:nvPr/>
        </p:nvSpPr>
        <p:spPr>
          <a:xfrm>
            <a:off x="6073136" y="5997334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Celeridad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8946CA9-C9ED-8471-FD52-312BF81BC05E}"/>
              </a:ext>
            </a:extLst>
          </p:cNvPr>
          <p:cNvSpPr txBox="1"/>
          <p:nvPr/>
        </p:nvSpPr>
        <p:spPr>
          <a:xfrm>
            <a:off x="4417425" y="2148955"/>
            <a:ext cx="109482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1400" i="0" u="none" strike="noStrike" baseline="0" dirty="0"/>
              <a:t>Se estudia mediante</a:t>
            </a:r>
            <a:endParaRPr lang="es-ES" sz="1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1420AF1-7368-4EF8-19E4-E75926886685}"/>
              </a:ext>
            </a:extLst>
          </p:cNvPr>
          <p:cNvSpPr txBox="1"/>
          <p:nvPr/>
        </p:nvSpPr>
        <p:spPr>
          <a:xfrm>
            <a:off x="6073136" y="3848553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Trayectoria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55E2A4E-DED4-C16E-6887-F404D6D8120E}"/>
              </a:ext>
            </a:extLst>
          </p:cNvPr>
          <p:cNvSpPr txBox="1"/>
          <p:nvPr/>
        </p:nvSpPr>
        <p:spPr>
          <a:xfrm>
            <a:off x="6073136" y="4679436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Espacio recorrido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3260007-C2E7-84AA-6859-C1B74CC504F6}"/>
              </a:ext>
            </a:extLst>
          </p:cNvPr>
          <p:cNvSpPr txBox="1"/>
          <p:nvPr/>
        </p:nvSpPr>
        <p:spPr>
          <a:xfrm>
            <a:off x="6073136" y="5557061"/>
            <a:ext cx="2057736" cy="338554"/>
          </a:xfrm>
          <a:prstGeom prst="rect">
            <a:avLst/>
          </a:prstGeom>
          <a:solidFill>
            <a:srgbClr val="06235B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es-ES" dirty="0"/>
              <a:t>Velocidad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EDFD54B5-26ED-C536-B4E3-938D0A4780D1}"/>
              </a:ext>
            </a:extLst>
          </p:cNvPr>
          <p:cNvSpPr/>
          <p:nvPr/>
        </p:nvSpPr>
        <p:spPr>
          <a:xfrm>
            <a:off x="5694895" y="3846492"/>
            <a:ext cx="51221" cy="24893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Abrir llave 7">
            <a:extLst>
              <a:ext uri="{FF2B5EF4-FFF2-40B4-BE49-F238E27FC236}">
                <a16:creationId xmlns:a16="http://schemas.microsoft.com/office/drawing/2014/main" id="{D729D5BB-4322-1F48-1CAC-6E1FC876E852}"/>
              </a:ext>
            </a:extLst>
          </p:cNvPr>
          <p:cNvSpPr/>
          <p:nvPr/>
        </p:nvSpPr>
        <p:spPr>
          <a:xfrm>
            <a:off x="5687194" y="2770464"/>
            <a:ext cx="51221" cy="8329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Abrir llave 8">
            <a:extLst>
              <a:ext uri="{FF2B5EF4-FFF2-40B4-BE49-F238E27FC236}">
                <a16:creationId xmlns:a16="http://schemas.microsoft.com/office/drawing/2014/main" id="{38E3DEC8-CFAF-B617-6C16-3583ECC0698E}"/>
              </a:ext>
            </a:extLst>
          </p:cNvPr>
          <p:cNvSpPr/>
          <p:nvPr/>
        </p:nvSpPr>
        <p:spPr>
          <a:xfrm>
            <a:off x="5687194" y="2230396"/>
            <a:ext cx="58922" cy="36033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brir llave 9">
            <a:extLst>
              <a:ext uri="{FF2B5EF4-FFF2-40B4-BE49-F238E27FC236}">
                <a16:creationId xmlns:a16="http://schemas.microsoft.com/office/drawing/2014/main" id="{68271CE2-FC59-2F1B-C8FE-1A1CF2157D17}"/>
              </a:ext>
            </a:extLst>
          </p:cNvPr>
          <p:cNvSpPr/>
          <p:nvPr/>
        </p:nvSpPr>
        <p:spPr>
          <a:xfrm>
            <a:off x="7687480" y="3048252"/>
            <a:ext cx="51221" cy="69858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AF379B2C-B00C-1B03-C99A-2CD04D199D3D}"/>
              </a:ext>
            </a:extLst>
          </p:cNvPr>
          <p:cNvSpPr/>
          <p:nvPr/>
        </p:nvSpPr>
        <p:spPr>
          <a:xfrm>
            <a:off x="9991322" y="3029202"/>
            <a:ext cx="51221" cy="33405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716827BE-5032-5EB4-C77D-866B6E814442}"/>
              </a:ext>
            </a:extLst>
          </p:cNvPr>
          <p:cNvSpPr/>
          <p:nvPr/>
        </p:nvSpPr>
        <p:spPr>
          <a:xfrm>
            <a:off x="9991321" y="3435079"/>
            <a:ext cx="51221" cy="29270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808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 animBg="1"/>
      <p:bldP spid="44" grpId="0"/>
      <p:bldP spid="45" grpId="0"/>
      <p:bldP spid="46" grpId="0" animBg="1"/>
      <p:bldP spid="47" grpId="0" animBg="1"/>
      <p:bldP spid="48" grpId="0"/>
      <p:bldP spid="49" grpId="0" animBg="1"/>
      <p:bldP spid="50" grpId="0" animBg="1"/>
      <p:bldP spid="2" grpId="0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90C2F-45A4-C719-36B2-6C22D0C8C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A98F1019-E58E-C442-A5A7-7E4995A6FB43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874290" y="1895103"/>
            <a:ext cx="7197139" cy="1695822"/>
          </a:xfrm>
        </p:spPr>
        <p:txBody>
          <a:bodyPr/>
          <a:lstStyle/>
          <a:p>
            <a:r>
              <a:rPr lang="es-ES" sz="2800" dirty="0">
                <a:latin typeface="Proxima Nova Medium"/>
              </a:rPr>
              <a:t>Llamamos </a:t>
            </a:r>
            <a:r>
              <a:rPr lang="es-ES" sz="2800" b="1" dirty="0">
                <a:latin typeface="Proxima Nova Medium"/>
              </a:rPr>
              <a:t>movimiento</a:t>
            </a:r>
            <a:r>
              <a:rPr lang="es-ES" sz="2800" dirty="0">
                <a:latin typeface="Proxima Nova Medium"/>
              </a:rPr>
              <a:t> al cambio de posición de un cuerpo a lo largo del tiempo en un determinado </a:t>
            </a:r>
            <a:r>
              <a:rPr lang="es-ES" sz="2800" b="1" dirty="0">
                <a:latin typeface="Proxima Nova Medium"/>
              </a:rPr>
              <a:t>sistema de referencia</a:t>
            </a:r>
            <a:r>
              <a:rPr lang="es-ES" sz="2800" dirty="0">
                <a:latin typeface="Proxima Nova Medium"/>
              </a:rPr>
              <a:t>.</a:t>
            </a:r>
            <a:endParaRPr lang="en-US" sz="4400" b="1" dirty="0">
              <a:latin typeface="Proxima Nova Medium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41F4C32-E938-A013-166A-44CF6F984C24}"/>
              </a:ext>
            </a:extLst>
          </p:cNvPr>
          <p:cNvSpPr txBox="1"/>
          <p:nvPr/>
        </p:nvSpPr>
        <p:spPr>
          <a:xfrm>
            <a:off x="1874289" y="3734216"/>
            <a:ext cx="702478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b="0" dirty="0">
                <a:solidFill>
                  <a:schemeClr val="bg1"/>
                </a:solidFill>
              </a:rPr>
              <a:t>Un</a:t>
            </a:r>
            <a:r>
              <a:rPr lang="es-ES" sz="1800" dirty="0">
                <a:solidFill>
                  <a:schemeClr val="bg1"/>
                </a:solidFill>
              </a:rPr>
              <a:t> </a:t>
            </a:r>
            <a:r>
              <a:rPr lang="es-ES" sz="1800" b="1" dirty="0">
                <a:solidFill>
                  <a:schemeClr val="bg1"/>
                </a:solidFill>
              </a:rPr>
              <a:t>sistema de referencia (SR) </a:t>
            </a:r>
            <a:r>
              <a:rPr lang="es-ES" sz="1800" b="0" dirty="0">
                <a:solidFill>
                  <a:schemeClr val="bg1"/>
                </a:solidFill>
              </a:rPr>
              <a:t>es un sistema de coordenadas que permite definir la posición de un objeto en cada instante y posibilita estudiar el movimiento de dicho objeto. Se compone de unos </a:t>
            </a:r>
            <a:r>
              <a:rPr lang="es-ES" sz="1800" b="1" dirty="0">
                <a:solidFill>
                  <a:schemeClr val="bg1"/>
                </a:solidFill>
              </a:rPr>
              <a:t>ejes</a:t>
            </a:r>
            <a:r>
              <a:rPr lang="es-ES" sz="1800" b="0" dirty="0">
                <a:solidFill>
                  <a:schemeClr val="bg1"/>
                </a:solidFill>
              </a:rPr>
              <a:t>, un </a:t>
            </a:r>
            <a:r>
              <a:rPr lang="es-ES" sz="1800" b="1" dirty="0">
                <a:solidFill>
                  <a:schemeClr val="bg1"/>
                </a:solidFill>
              </a:rPr>
              <a:t>origen</a:t>
            </a:r>
            <a:r>
              <a:rPr lang="es-ES" sz="1800" b="0" dirty="0">
                <a:solidFill>
                  <a:schemeClr val="bg1"/>
                </a:solidFill>
              </a:rPr>
              <a:t> y un </a:t>
            </a:r>
            <a:r>
              <a:rPr lang="es-ES" sz="1800" b="1" dirty="0">
                <a:solidFill>
                  <a:schemeClr val="bg1"/>
                </a:solidFill>
              </a:rPr>
              <a:t>punto de referencia</a:t>
            </a:r>
            <a:r>
              <a:rPr lang="es-ES" sz="1800" b="0" dirty="0">
                <a:solidFill>
                  <a:schemeClr val="bg1"/>
                </a:solidFill>
              </a:rPr>
              <a:t>.</a:t>
            </a:r>
            <a:endParaRPr lang="es-ES" sz="1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73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77F65F-C2E9-B8A9-CABC-9B1403707B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11D7F21E-D5E9-6547-D8C8-EBB79D9FBB54}"/>
              </a:ext>
            </a:extLst>
          </p:cNvPr>
          <p:cNvGrpSpPr/>
          <p:nvPr/>
        </p:nvGrpSpPr>
        <p:grpSpPr>
          <a:xfrm>
            <a:off x="9795213" y="1122037"/>
            <a:ext cx="1602130" cy="4870394"/>
            <a:chOff x="9424752" y="860426"/>
            <a:chExt cx="1602130" cy="4870394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39AF7815-F7E0-4C8A-6D20-FB979C848188}"/>
                </a:ext>
              </a:extLst>
            </p:cNvPr>
            <p:cNvSpPr txBox="1"/>
            <p:nvPr/>
          </p:nvSpPr>
          <p:spPr>
            <a:xfrm>
              <a:off x="9424752" y="1975946"/>
              <a:ext cx="1602130" cy="3754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dirty="0"/>
                <a:t>El </a:t>
              </a:r>
              <a:r>
                <a:rPr lang="es-ES" sz="1400" b="1" dirty="0"/>
                <a:t>desplazamiento </a:t>
              </a:r>
              <a:r>
                <a:rPr lang="es-ES" sz="1400" dirty="0"/>
                <a:t>es la longitud del segmento que une las posiciones inicial y final del movimiento de un cuerpo.</a:t>
              </a:r>
            </a:p>
            <a:p>
              <a:endParaRPr lang="es-ES" sz="1400" dirty="0"/>
            </a:p>
            <a:p>
              <a:r>
                <a:rPr lang="es-ES" sz="1400" dirty="0"/>
                <a:t>La </a:t>
              </a:r>
              <a:r>
                <a:rPr lang="es-ES" sz="1400" b="1" dirty="0"/>
                <a:t>trayectoria </a:t>
              </a:r>
              <a:r>
                <a:rPr lang="es-ES" sz="1400" dirty="0"/>
                <a:t>es el conjunto de posiciones sucesivas por las que pasa un cuerpo en su movimiento.</a:t>
              </a:r>
              <a:endParaRPr lang="es-ES" b="1" dirty="0"/>
            </a:p>
          </p:txBody>
        </p:sp>
        <p:pic>
          <p:nvPicPr>
            <p:cNvPr id="27" name="Gráfico 26" descr="Bombilla y lápiz contorno">
              <a:extLst>
                <a:ext uri="{FF2B5EF4-FFF2-40B4-BE49-F238E27FC236}">
                  <a16:creationId xmlns:a16="http://schemas.microsoft.com/office/drawing/2014/main" id="{03940EA0-C55A-3674-9DE3-47089D8CB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24752" y="860426"/>
              <a:ext cx="914400" cy="914400"/>
            </a:xfrm>
            <a:prstGeom prst="rect">
              <a:avLst/>
            </a:prstGeom>
          </p:spPr>
        </p:pic>
      </p:grpSp>
      <p:pic>
        <p:nvPicPr>
          <p:cNvPr id="2" name="Imagen 1" descr="Imagen que contiene competencia de atletismo, diferente, foto, hombre&#10;&#10;El contenido generado por IA puede ser incorrecto.">
            <a:extLst>
              <a:ext uri="{FF2B5EF4-FFF2-40B4-BE49-F238E27FC236}">
                <a16:creationId xmlns:a16="http://schemas.microsoft.com/office/drawing/2014/main" id="{51D6EE2F-D00F-6D86-DFE3-A8ECD5F75C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204955" y="1519958"/>
            <a:ext cx="7465906" cy="4629481"/>
          </a:xfrm>
          <a:prstGeom prst="rect">
            <a:avLst/>
          </a:prstGeom>
        </p:spPr>
      </p:pic>
      <p:grpSp>
        <p:nvGrpSpPr>
          <p:cNvPr id="15" name="Grupo 14">
            <a:extLst>
              <a:ext uri="{FF2B5EF4-FFF2-40B4-BE49-F238E27FC236}">
                <a16:creationId xmlns:a16="http://schemas.microsoft.com/office/drawing/2014/main" id="{82DD6DCE-EFD1-047C-B462-7103981B5616}"/>
              </a:ext>
            </a:extLst>
          </p:cNvPr>
          <p:cNvGrpSpPr/>
          <p:nvPr/>
        </p:nvGrpSpPr>
        <p:grpSpPr>
          <a:xfrm>
            <a:off x="1767840" y="1474676"/>
            <a:ext cx="2164080" cy="1890001"/>
            <a:chOff x="8974377" y="1207108"/>
            <a:chExt cx="1959895" cy="685893"/>
          </a:xfrm>
        </p:grpSpPr>
        <p:grpSp>
          <p:nvGrpSpPr>
            <p:cNvPr id="6" name="Grupo 5">
              <a:extLst>
                <a:ext uri="{FF2B5EF4-FFF2-40B4-BE49-F238E27FC236}">
                  <a16:creationId xmlns:a16="http://schemas.microsoft.com/office/drawing/2014/main" id="{5896BB81-13B6-ECBF-8EE9-340F4BD40BE7}"/>
                </a:ext>
              </a:extLst>
            </p:cNvPr>
            <p:cNvGrpSpPr/>
            <p:nvPr/>
          </p:nvGrpSpPr>
          <p:grpSpPr>
            <a:xfrm>
              <a:off x="10010855" y="1207108"/>
              <a:ext cx="923417" cy="129622"/>
              <a:chOff x="8448011" y="2631613"/>
              <a:chExt cx="923417" cy="299885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6E1DF49-6527-0F1C-2144-78FEE951077E}"/>
                  </a:ext>
                </a:extLst>
              </p:cNvPr>
              <p:cNvSpPr txBox="1"/>
              <p:nvPr/>
            </p:nvSpPr>
            <p:spPr>
              <a:xfrm>
                <a:off x="8448011" y="2631613"/>
                <a:ext cx="923417" cy="29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Origen</a:t>
                </a:r>
              </a:p>
            </p:txBody>
          </p:sp>
          <p:sp>
            <p:nvSpPr>
              <p:cNvPr id="9" name="Abrir corchete 8">
                <a:extLst>
                  <a:ext uri="{FF2B5EF4-FFF2-40B4-BE49-F238E27FC236}">
                    <a16:creationId xmlns:a16="http://schemas.microsoft.com/office/drawing/2014/main" id="{F050B9BD-488D-A280-B90C-BB4CAD890C87}"/>
                  </a:ext>
                </a:extLst>
              </p:cNvPr>
              <p:cNvSpPr/>
              <p:nvPr/>
            </p:nvSpPr>
            <p:spPr>
              <a:xfrm>
                <a:off x="8465974" y="2668383"/>
                <a:ext cx="47252" cy="239123"/>
              </a:xfrm>
              <a:prstGeom prst="leftBracket">
                <a:avLst/>
              </a:prstGeom>
              <a:ln>
                <a:solidFill>
                  <a:srgbClr val="E21A2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cxnSp>
          <p:nvCxnSpPr>
            <p:cNvPr id="10" name="Conector: angular 9">
              <a:extLst>
                <a:ext uri="{FF2B5EF4-FFF2-40B4-BE49-F238E27FC236}">
                  <a16:creationId xmlns:a16="http://schemas.microsoft.com/office/drawing/2014/main" id="{130A5F82-A44E-17CF-B198-122317413DFF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rot="10800000" flipV="1">
              <a:off x="8974377" y="1274680"/>
              <a:ext cx="1054442" cy="618321"/>
            </a:xfrm>
            <a:prstGeom prst="bentConnector2">
              <a:avLst/>
            </a:prstGeom>
            <a:ln>
              <a:solidFill>
                <a:srgbClr val="E21A23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FF7040F1-9847-4742-B6B4-C3687278C6F6}"/>
              </a:ext>
            </a:extLst>
          </p:cNvPr>
          <p:cNvGrpSpPr/>
          <p:nvPr/>
        </p:nvGrpSpPr>
        <p:grpSpPr>
          <a:xfrm>
            <a:off x="4533901" y="921503"/>
            <a:ext cx="3825240" cy="1267607"/>
            <a:chOff x="4533901" y="921503"/>
            <a:chExt cx="3825240" cy="1267607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65A3E20-902D-2084-B3D9-68DF2954D8D0}"/>
                </a:ext>
              </a:extLst>
            </p:cNvPr>
            <p:cNvSpPr txBox="1"/>
            <p:nvPr/>
          </p:nvSpPr>
          <p:spPr>
            <a:xfrm>
              <a:off x="5892313" y="921503"/>
              <a:ext cx="2466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Punto de referencia</a:t>
              </a:r>
            </a:p>
          </p:txBody>
        </p:sp>
        <p:sp>
          <p:nvSpPr>
            <p:cNvPr id="13" name="Abrir corchete 12">
              <a:extLst>
                <a:ext uri="{FF2B5EF4-FFF2-40B4-BE49-F238E27FC236}">
                  <a16:creationId xmlns:a16="http://schemas.microsoft.com/office/drawing/2014/main" id="{DD691DB7-621A-B41D-9E8A-B59DE0CFFF1A}"/>
                </a:ext>
              </a:extLst>
            </p:cNvPr>
            <p:cNvSpPr/>
            <p:nvPr/>
          </p:nvSpPr>
          <p:spPr>
            <a:xfrm>
              <a:off x="5876319" y="923989"/>
              <a:ext cx="108187" cy="396094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7" name="Conector: angular 16">
              <a:extLst>
                <a:ext uri="{FF2B5EF4-FFF2-40B4-BE49-F238E27FC236}">
                  <a16:creationId xmlns:a16="http://schemas.microsoft.com/office/drawing/2014/main" id="{534D80F3-370C-00CF-73D8-5831D9748CA2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4533901" y="1122032"/>
              <a:ext cx="1338741" cy="1067078"/>
            </a:xfrm>
            <a:prstGeom prst="bentConnector3">
              <a:avLst>
                <a:gd name="adj1" fmla="val 99520"/>
              </a:avLst>
            </a:prstGeom>
            <a:ln>
              <a:solidFill>
                <a:srgbClr val="E63C4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8E2ED6D7-EDD5-1ACB-7E4C-5DCEF56144C4}"/>
              </a:ext>
            </a:extLst>
          </p:cNvPr>
          <p:cNvGrpSpPr/>
          <p:nvPr/>
        </p:nvGrpSpPr>
        <p:grpSpPr>
          <a:xfrm>
            <a:off x="2933461" y="3564096"/>
            <a:ext cx="3117528" cy="1391009"/>
            <a:chOff x="2933461" y="3564096"/>
            <a:chExt cx="3117528" cy="1391009"/>
          </a:xfrm>
        </p:grpSpPr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827B9F9D-E6A0-845A-62D6-251FA11DE905}"/>
                </a:ext>
              </a:extLst>
            </p:cNvPr>
            <p:cNvSpPr txBox="1"/>
            <p:nvPr/>
          </p:nvSpPr>
          <p:spPr>
            <a:xfrm>
              <a:off x="3326840" y="4565164"/>
              <a:ext cx="27241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Desplazamiento</a:t>
              </a:r>
            </a:p>
          </p:txBody>
        </p:sp>
        <p:sp>
          <p:nvSpPr>
            <p:cNvPr id="34" name="Abrir corchete 33">
              <a:extLst>
                <a:ext uri="{FF2B5EF4-FFF2-40B4-BE49-F238E27FC236}">
                  <a16:creationId xmlns:a16="http://schemas.microsoft.com/office/drawing/2014/main" id="{48A43547-18EE-AF2F-1530-F204C386E6A7}"/>
                </a:ext>
              </a:extLst>
            </p:cNvPr>
            <p:cNvSpPr/>
            <p:nvPr/>
          </p:nvSpPr>
          <p:spPr>
            <a:xfrm>
              <a:off x="3326841" y="4559011"/>
              <a:ext cx="108187" cy="396094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3" name="Conector: angular 32">
              <a:extLst>
                <a:ext uri="{FF2B5EF4-FFF2-40B4-BE49-F238E27FC236}">
                  <a16:creationId xmlns:a16="http://schemas.microsoft.com/office/drawing/2014/main" id="{CB094988-6AC8-858F-EC59-41C2B37F25AC}"/>
                </a:ext>
              </a:extLst>
            </p:cNvPr>
            <p:cNvCxnSpPr>
              <a:cxnSpLocks/>
              <a:stCxn id="34" idx="1"/>
            </p:cNvCxnSpPr>
            <p:nvPr/>
          </p:nvCxnSpPr>
          <p:spPr>
            <a:xfrm rot="10800000">
              <a:off x="2933461" y="3564096"/>
              <a:ext cx="393381" cy="1192962"/>
            </a:xfrm>
            <a:prstGeom prst="bentConnector2">
              <a:avLst/>
            </a:prstGeom>
            <a:ln>
              <a:solidFill>
                <a:srgbClr val="E63C4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EDC8116-96F7-15F1-49A0-A7138FACE1D8}"/>
              </a:ext>
            </a:extLst>
          </p:cNvPr>
          <p:cNvGrpSpPr/>
          <p:nvPr/>
        </p:nvGrpSpPr>
        <p:grpSpPr>
          <a:xfrm>
            <a:off x="1649965" y="3102595"/>
            <a:ext cx="7047018" cy="2645065"/>
            <a:chOff x="1649965" y="3102595"/>
            <a:chExt cx="7047018" cy="2645065"/>
          </a:xfrm>
        </p:grpSpPr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id="{F9C11247-8564-6234-500A-C06D2A7123CC}"/>
                </a:ext>
              </a:extLst>
            </p:cNvPr>
            <p:cNvGrpSpPr/>
            <p:nvPr/>
          </p:nvGrpSpPr>
          <p:grpSpPr>
            <a:xfrm>
              <a:off x="8000867" y="3564098"/>
              <a:ext cx="696116" cy="443418"/>
              <a:chOff x="12227049" y="1267242"/>
              <a:chExt cx="2288126" cy="1050802"/>
            </a:xfrm>
          </p:grpSpPr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480D7DA6-FB18-7FEA-1B12-A33D25CEEAA6}"/>
                  </a:ext>
                </a:extLst>
              </p:cNvPr>
              <p:cNvSpPr txBox="1"/>
              <p:nvPr/>
            </p:nvSpPr>
            <p:spPr>
              <a:xfrm>
                <a:off x="12227049" y="1372602"/>
                <a:ext cx="2288126" cy="87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/>
                  <a:t>Ejes</a:t>
                </a:r>
              </a:p>
            </p:txBody>
          </p:sp>
          <p:sp>
            <p:nvSpPr>
              <p:cNvPr id="21" name="Abrir corchete 20">
                <a:extLst>
                  <a:ext uri="{FF2B5EF4-FFF2-40B4-BE49-F238E27FC236}">
                    <a16:creationId xmlns:a16="http://schemas.microsoft.com/office/drawing/2014/main" id="{59A04423-E223-DFFB-D1CA-B373B43B9463}"/>
                  </a:ext>
                </a:extLst>
              </p:cNvPr>
              <p:cNvSpPr/>
              <p:nvPr/>
            </p:nvSpPr>
            <p:spPr>
              <a:xfrm>
                <a:off x="12227049" y="1267242"/>
                <a:ext cx="230033" cy="1050802"/>
              </a:xfrm>
              <a:prstGeom prst="leftBracket">
                <a:avLst/>
              </a:prstGeom>
              <a:ln>
                <a:solidFill>
                  <a:srgbClr val="E21A2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527E7D74-FF59-3395-4A14-B4CA7A2AB3A1}"/>
                </a:ext>
              </a:extLst>
            </p:cNvPr>
            <p:cNvGrpSpPr/>
            <p:nvPr/>
          </p:nvGrpSpPr>
          <p:grpSpPr>
            <a:xfrm>
              <a:off x="1649965" y="3102595"/>
              <a:ext cx="6350904" cy="2645065"/>
              <a:chOff x="1649965" y="3102595"/>
              <a:chExt cx="6350904" cy="2645065"/>
            </a:xfrm>
          </p:grpSpPr>
          <p:cxnSp>
            <p:nvCxnSpPr>
              <p:cNvPr id="11" name="Conector: angular 10">
                <a:extLst>
                  <a:ext uri="{FF2B5EF4-FFF2-40B4-BE49-F238E27FC236}">
                    <a16:creationId xmlns:a16="http://schemas.microsoft.com/office/drawing/2014/main" id="{DC3BBA49-D754-64B6-A69D-28EE2846A95A}"/>
                  </a:ext>
                </a:extLst>
              </p:cNvPr>
              <p:cNvCxnSpPr>
                <a:cxnSpLocks/>
                <a:stCxn id="20" idx="1"/>
              </p:cNvCxnSpPr>
              <p:nvPr/>
            </p:nvCxnSpPr>
            <p:spPr>
              <a:xfrm rot="10800000" flipV="1">
                <a:off x="6337762" y="3793224"/>
                <a:ext cx="1663107" cy="1954436"/>
              </a:xfrm>
              <a:prstGeom prst="bentConnector2">
                <a:avLst/>
              </a:prstGeom>
              <a:ln>
                <a:solidFill>
                  <a:srgbClr val="E21A2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: angular 43">
                <a:extLst>
                  <a:ext uri="{FF2B5EF4-FFF2-40B4-BE49-F238E27FC236}">
                    <a16:creationId xmlns:a16="http://schemas.microsoft.com/office/drawing/2014/main" id="{0DB3253F-C82A-6971-46FC-775337D5A19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649965" y="3102595"/>
                <a:ext cx="4687797" cy="690628"/>
              </a:xfrm>
              <a:prstGeom prst="bentConnector3">
                <a:avLst>
                  <a:gd name="adj1" fmla="val -5"/>
                </a:avLst>
              </a:prstGeom>
              <a:ln>
                <a:solidFill>
                  <a:srgbClr val="E21A23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B332120A-B89B-F998-B0FD-A4659ECE6A9E}"/>
              </a:ext>
            </a:extLst>
          </p:cNvPr>
          <p:cNvGrpSpPr/>
          <p:nvPr/>
        </p:nvGrpSpPr>
        <p:grpSpPr>
          <a:xfrm>
            <a:off x="5502877" y="1476207"/>
            <a:ext cx="2497991" cy="929002"/>
            <a:chOff x="5502877" y="1476207"/>
            <a:chExt cx="2497991" cy="929002"/>
          </a:xfrm>
        </p:grpSpPr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0D9B8A48-0CF4-9A05-7AA6-676B0454AEE3}"/>
                </a:ext>
              </a:extLst>
            </p:cNvPr>
            <p:cNvSpPr txBox="1"/>
            <p:nvPr/>
          </p:nvSpPr>
          <p:spPr>
            <a:xfrm>
              <a:off x="6420518" y="1476207"/>
              <a:ext cx="1580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Trayectoria</a:t>
              </a:r>
            </a:p>
          </p:txBody>
        </p:sp>
        <p:cxnSp>
          <p:nvCxnSpPr>
            <p:cNvPr id="70" name="Conector: angular 69">
              <a:extLst>
                <a:ext uri="{FF2B5EF4-FFF2-40B4-BE49-F238E27FC236}">
                  <a16:creationId xmlns:a16="http://schemas.microsoft.com/office/drawing/2014/main" id="{F116A6A9-F586-660F-BC92-03B17DE52013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5502877" y="1670780"/>
              <a:ext cx="875708" cy="734429"/>
            </a:xfrm>
            <a:prstGeom prst="bentConnector3">
              <a:avLst>
                <a:gd name="adj1" fmla="val 99599"/>
              </a:avLst>
            </a:prstGeom>
            <a:ln>
              <a:solidFill>
                <a:srgbClr val="E63C4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Abrir corchete 72">
              <a:extLst>
                <a:ext uri="{FF2B5EF4-FFF2-40B4-BE49-F238E27FC236}">
                  <a16:creationId xmlns:a16="http://schemas.microsoft.com/office/drawing/2014/main" id="{2377557D-D64A-C866-2C56-C347B45C55EB}"/>
                </a:ext>
              </a:extLst>
            </p:cNvPr>
            <p:cNvSpPr/>
            <p:nvPr/>
          </p:nvSpPr>
          <p:spPr>
            <a:xfrm>
              <a:off x="6395775" y="1518470"/>
              <a:ext cx="76078" cy="313383"/>
            </a:xfrm>
            <a:prstGeom prst="leftBracket">
              <a:avLst/>
            </a:prstGeom>
            <a:ln>
              <a:solidFill>
                <a:srgbClr val="E21A2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177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9591C-AC86-FC6C-F397-91BBC3861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C59A0DA-0078-938B-9ECF-EF147AB3F433}"/>
              </a:ext>
            </a:extLst>
          </p:cNvPr>
          <p:cNvSpPr txBox="1"/>
          <p:nvPr/>
        </p:nvSpPr>
        <p:spPr>
          <a:xfrm>
            <a:off x="3490627" y="2128155"/>
            <a:ext cx="527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Magnitud que mide el ritmo al que cambia la posición de un cuerpo. Incluye la dirección, el sentido y el ritmo al que se mueve un cuerpo.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C61989A-DF41-0D54-7147-744FAEEF75A7}"/>
              </a:ext>
            </a:extLst>
          </p:cNvPr>
          <p:cNvSpPr txBox="1"/>
          <p:nvPr/>
        </p:nvSpPr>
        <p:spPr>
          <a:xfrm>
            <a:off x="3490627" y="4483668"/>
            <a:ext cx="50117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dirty="0"/>
              <a:t>Indica el desplazamiento que un objeto realiza por unidad de tiempo y corresponde al módulo del vector velocidad.</a:t>
            </a:r>
            <a:endParaRPr lang="en-US" sz="2400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3E20EB76-7C5F-1426-41F0-44142BE3FCC1}"/>
              </a:ext>
            </a:extLst>
          </p:cNvPr>
          <p:cNvGrpSpPr/>
          <p:nvPr/>
        </p:nvGrpSpPr>
        <p:grpSpPr>
          <a:xfrm>
            <a:off x="9795213" y="1122037"/>
            <a:ext cx="1602130" cy="5147393"/>
            <a:chOff x="9424752" y="860426"/>
            <a:chExt cx="1602130" cy="5147393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C28C6498-02A0-5BF5-178A-CD0C47F386A1}"/>
                </a:ext>
              </a:extLst>
            </p:cNvPr>
            <p:cNvSpPr txBox="1"/>
            <p:nvPr/>
          </p:nvSpPr>
          <p:spPr>
            <a:xfrm>
              <a:off x="9424752" y="1975946"/>
              <a:ext cx="160213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La </a:t>
              </a:r>
              <a:r>
                <a:rPr lang="es-ES" sz="1600" b="1" dirty="0"/>
                <a:t>velocidad instantánea </a:t>
              </a:r>
              <a:r>
                <a:rPr lang="es-ES" sz="1600" dirty="0"/>
                <a:t>es la de un objeto en un momento determinado de su trayectoria.</a:t>
              </a:r>
            </a:p>
            <a:p>
              <a:endParaRPr lang="es-ES" sz="1600" dirty="0"/>
            </a:p>
            <a:p>
              <a:r>
                <a:rPr lang="es-ES" sz="1600" dirty="0"/>
                <a:t>La </a:t>
              </a:r>
              <a:r>
                <a:rPr lang="es-ES" sz="1600" b="1" dirty="0"/>
                <a:t>velocidad media </a:t>
              </a:r>
              <a:r>
                <a:rPr lang="es-ES" sz="1600" dirty="0"/>
                <a:t>es el promedio de la velocidad de un objeto en un determinado periodo de tiempo.</a:t>
              </a:r>
            </a:p>
          </p:txBody>
        </p:sp>
        <p:pic>
          <p:nvPicPr>
            <p:cNvPr id="27" name="Gráfico 26" descr="Bombilla y lápiz contorno">
              <a:extLst>
                <a:ext uri="{FF2B5EF4-FFF2-40B4-BE49-F238E27FC236}">
                  <a16:creationId xmlns:a16="http://schemas.microsoft.com/office/drawing/2014/main" id="{5E9835A7-9856-E02E-566E-3453D9B24E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24752" y="860426"/>
              <a:ext cx="914400" cy="914400"/>
            </a:xfrm>
            <a:prstGeom prst="rect">
              <a:avLst/>
            </a:prstGeom>
          </p:spPr>
        </p:pic>
      </p:grp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3178E57-3E6C-BA96-E8F8-EDD49EA71C69}"/>
              </a:ext>
            </a:extLst>
          </p:cNvPr>
          <p:cNvSpPr/>
          <p:nvPr/>
        </p:nvSpPr>
        <p:spPr>
          <a:xfrm>
            <a:off x="1517898" y="1453164"/>
            <a:ext cx="1692026" cy="367992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E21A23"/>
                </a:solidFill>
                <a:latin typeface="Proxima Nova Medium" panose="02000506030000020004"/>
              </a:rPr>
              <a:t>Velocidad (</a:t>
            </a:r>
            <a:r>
              <a:rPr lang="es-ES" sz="1600" i="1" dirty="0">
                <a:solidFill>
                  <a:srgbClr val="E21A23"/>
                </a:solidFill>
                <a:latin typeface="Proxima Nova Medium" panose="02000506030000020004"/>
              </a:rPr>
              <a:t>v</a:t>
            </a:r>
            <a:r>
              <a:rPr lang="es-ES" sz="1600" dirty="0">
                <a:solidFill>
                  <a:srgbClr val="E21A23"/>
                </a:solidFill>
                <a:latin typeface="Proxima Nova Medium" panose="02000506030000020004"/>
              </a:rPr>
              <a:t>)</a:t>
            </a:r>
            <a:endParaRPr lang="es-ES" sz="1200" dirty="0">
              <a:solidFill>
                <a:srgbClr val="E21A23"/>
              </a:solidFill>
              <a:latin typeface="Proxima Nova Medium" panose="02000506030000020004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DFD11DF2-68D8-33CA-9833-48AFD650439E}"/>
              </a:ext>
            </a:extLst>
          </p:cNvPr>
          <p:cNvSpPr/>
          <p:nvPr/>
        </p:nvSpPr>
        <p:spPr>
          <a:xfrm>
            <a:off x="1246151" y="3872100"/>
            <a:ext cx="1963773" cy="367992"/>
          </a:xfrm>
          <a:prstGeom prst="roundRect">
            <a:avLst/>
          </a:prstGeom>
          <a:noFill/>
          <a:ln w="9525">
            <a:solidFill>
              <a:srgbClr val="E21A2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E21A23"/>
                </a:solidFill>
                <a:latin typeface="Proxima Nova Medium" panose="02000506030000020004"/>
              </a:rPr>
              <a:t>Celeridad o rapidez </a:t>
            </a:r>
          </a:p>
        </p:txBody>
      </p:sp>
      <p:cxnSp>
        <p:nvCxnSpPr>
          <p:cNvPr id="10" name="Conector: curvado 9">
            <a:extLst>
              <a:ext uri="{FF2B5EF4-FFF2-40B4-BE49-F238E27FC236}">
                <a16:creationId xmlns:a16="http://schemas.microsoft.com/office/drawing/2014/main" id="{36C7380C-0CAA-D8E5-46E1-15959C7DD2D9}"/>
              </a:ext>
            </a:extLst>
          </p:cNvPr>
          <p:cNvCxnSpPr>
            <a:cxnSpLocks/>
          </p:cNvCxnSpPr>
          <p:nvPr/>
        </p:nvCxnSpPr>
        <p:spPr>
          <a:xfrm>
            <a:off x="2108199" y="2036436"/>
            <a:ext cx="1101725" cy="8765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curvado 18">
            <a:extLst>
              <a:ext uri="{FF2B5EF4-FFF2-40B4-BE49-F238E27FC236}">
                <a16:creationId xmlns:a16="http://schemas.microsoft.com/office/drawing/2014/main" id="{6A6C35F6-016F-E3A8-A22E-29297763A669}"/>
              </a:ext>
            </a:extLst>
          </p:cNvPr>
          <p:cNvCxnSpPr>
            <a:cxnSpLocks/>
          </p:cNvCxnSpPr>
          <p:nvPr/>
        </p:nvCxnSpPr>
        <p:spPr>
          <a:xfrm>
            <a:off x="2108198" y="4391949"/>
            <a:ext cx="1101725" cy="876549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678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77C31BC-6D71-54D3-DC6B-5C31262C2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5" y="2034292"/>
            <a:ext cx="7469281" cy="1594734"/>
          </a:xfrm>
        </p:spPr>
        <p:txBody>
          <a:bodyPr/>
          <a:lstStyle/>
          <a:p>
            <a:r>
              <a:rPr lang="es-ES" sz="2400" dirty="0"/>
              <a:t>El </a:t>
            </a:r>
            <a:r>
              <a:rPr lang="es-ES" sz="2400" b="1" dirty="0">
                <a:solidFill>
                  <a:srgbClr val="E63C44"/>
                </a:solidFill>
              </a:rPr>
              <a:t>movimiento rectilíneo y uniforme (MRU) </a:t>
            </a:r>
            <a:r>
              <a:rPr lang="es-ES" sz="2400" dirty="0"/>
              <a:t>es</a:t>
            </a:r>
            <a:r>
              <a:rPr lang="es-ES" sz="2400" b="1" dirty="0"/>
              <a:t> </a:t>
            </a:r>
            <a:r>
              <a:rPr lang="es-ES" sz="2400" dirty="0"/>
              <a:t>el movimiento de un objeto que presenta una trayectoria rectilínea y una celeridad constante. Por tanto, el objeto tiene </a:t>
            </a:r>
            <a:r>
              <a:rPr lang="es-ES" sz="2400" b="1" dirty="0">
                <a:solidFill>
                  <a:srgbClr val="E63C44"/>
                </a:solidFill>
              </a:rPr>
              <a:t>velocidad constante</a:t>
            </a:r>
            <a:r>
              <a:rPr lang="es-ES" sz="2400" dirty="0"/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77CF27F-6B2B-9E91-E703-75C16F79A4B8}"/>
                  </a:ext>
                </a:extLst>
              </p:cNvPr>
              <p:cNvSpPr txBox="1"/>
              <p:nvPr/>
            </p:nvSpPr>
            <p:spPr>
              <a:xfrm>
                <a:off x="4048122" y="4629151"/>
                <a:ext cx="3045770" cy="732848"/>
              </a:xfrm>
              <a:custGeom>
                <a:avLst/>
                <a:gdLst>
                  <a:gd name="csX0" fmla="*/ 0 w 3045770"/>
                  <a:gd name="csY0" fmla="*/ 0 h 732848"/>
                  <a:gd name="csX1" fmla="*/ 507628 w 3045770"/>
                  <a:gd name="csY1" fmla="*/ 0 h 732848"/>
                  <a:gd name="csX2" fmla="*/ 923884 w 3045770"/>
                  <a:gd name="csY2" fmla="*/ 0 h 732848"/>
                  <a:gd name="csX3" fmla="*/ 1461970 w 3045770"/>
                  <a:gd name="csY3" fmla="*/ 0 h 732848"/>
                  <a:gd name="csX4" fmla="*/ 2000056 w 3045770"/>
                  <a:gd name="csY4" fmla="*/ 0 h 732848"/>
                  <a:gd name="csX5" fmla="*/ 2538142 w 3045770"/>
                  <a:gd name="csY5" fmla="*/ 0 h 732848"/>
                  <a:gd name="csX6" fmla="*/ 3045770 w 3045770"/>
                  <a:gd name="csY6" fmla="*/ 0 h 732848"/>
                  <a:gd name="csX7" fmla="*/ 3045770 w 3045770"/>
                  <a:gd name="csY7" fmla="*/ 366424 h 732848"/>
                  <a:gd name="csX8" fmla="*/ 3045770 w 3045770"/>
                  <a:gd name="csY8" fmla="*/ 732848 h 732848"/>
                  <a:gd name="csX9" fmla="*/ 2507684 w 3045770"/>
                  <a:gd name="csY9" fmla="*/ 732848 h 732848"/>
                  <a:gd name="csX10" fmla="*/ 2030513 w 3045770"/>
                  <a:gd name="csY10" fmla="*/ 732848 h 732848"/>
                  <a:gd name="csX11" fmla="*/ 1583800 w 3045770"/>
                  <a:gd name="csY11" fmla="*/ 732848 h 732848"/>
                  <a:gd name="csX12" fmla="*/ 1045714 w 3045770"/>
                  <a:gd name="csY12" fmla="*/ 732848 h 732848"/>
                  <a:gd name="csX13" fmla="*/ 599001 w 3045770"/>
                  <a:gd name="csY13" fmla="*/ 732848 h 732848"/>
                  <a:gd name="csX14" fmla="*/ 0 w 3045770"/>
                  <a:gd name="csY14" fmla="*/ 732848 h 732848"/>
                  <a:gd name="csX15" fmla="*/ 0 w 3045770"/>
                  <a:gd name="csY15" fmla="*/ 373752 h 732848"/>
                  <a:gd name="csX16" fmla="*/ 0 w 3045770"/>
                  <a:gd name="csY16" fmla="*/ 0 h 732848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045770" h="732848" extrusionOk="0">
                    <a:moveTo>
                      <a:pt x="0" y="0"/>
                    </a:moveTo>
                    <a:cubicBezTo>
                      <a:pt x="147090" y="-58148"/>
                      <a:pt x="385661" y="13567"/>
                      <a:pt x="507628" y="0"/>
                    </a:cubicBezTo>
                    <a:cubicBezTo>
                      <a:pt x="629595" y="-13567"/>
                      <a:pt x="723681" y="5300"/>
                      <a:pt x="923884" y="0"/>
                    </a:cubicBezTo>
                    <a:cubicBezTo>
                      <a:pt x="1124087" y="-5300"/>
                      <a:pt x="1283875" y="43190"/>
                      <a:pt x="1461970" y="0"/>
                    </a:cubicBezTo>
                    <a:cubicBezTo>
                      <a:pt x="1640065" y="-43190"/>
                      <a:pt x="1822341" y="51460"/>
                      <a:pt x="2000056" y="0"/>
                    </a:cubicBezTo>
                    <a:cubicBezTo>
                      <a:pt x="2177771" y="-51460"/>
                      <a:pt x="2362577" y="37680"/>
                      <a:pt x="2538142" y="0"/>
                    </a:cubicBezTo>
                    <a:cubicBezTo>
                      <a:pt x="2713707" y="-37680"/>
                      <a:pt x="2896561" y="57033"/>
                      <a:pt x="3045770" y="0"/>
                    </a:cubicBezTo>
                    <a:cubicBezTo>
                      <a:pt x="3063647" y="161235"/>
                      <a:pt x="3026243" y="197453"/>
                      <a:pt x="3045770" y="366424"/>
                    </a:cubicBezTo>
                    <a:cubicBezTo>
                      <a:pt x="3065297" y="535395"/>
                      <a:pt x="3017741" y="634423"/>
                      <a:pt x="3045770" y="732848"/>
                    </a:cubicBezTo>
                    <a:cubicBezTo>
                      <a:pt x="2907842" y="768965"/>
                      <a:pt x="2706620" y="672297"/>
                      <a:pt x="2507684" y="732848"/>
                    </a:cubicBezTo>
                    <a:cubicBezTo>
                      <a:pt x="2308748" y="793399"/>
                      <a:pt x="2177770" y="707831"/>
                      <a:pt x="2030513" y="732848"/>
                    </a:cubicBezTo>
                    <a:cubicBezTo>
                      <a:pt x="1883256" y="757865"/>
                      <a:pt x="1723082" y="692959"/>
                      <a:pt x="1583800" y="732848"/>
                    </a:cubicBezTo>
                    <a:cubicBezTo>
                      <a:pt x="1444518" y="772737"/>
                      <a:pt x="1229129" y="716075"/>
                      <a:pt x="1045714" y="732848"/>
                    </a:cubicBezTo>
                    <a:cubicBezTo>
                      <a:pt x="862299" y="749621"/>
                      <a:pt x="797188" y="729830"/>
                      <a:pt x="599001" y="732848"/>
                    </a:cubicBezTo>
                    <a:cubicBezTo>
                      <a:pt x="400814" y="735866"/>
                      <a:pt x="169967" y="667937"/>
                      <a:pt x="0" y="732848"/>
                    </a:cubicBezTo>
                    <a:cubicBezTo>
                      <a:pt x="-5476" y="655065"/>
                      <a:pt x="3469" y="493127"/>
                      <a:pt x="0" y="373752"/>
                    </a:cubicBezTo>
                    <a:cubicBezTo>
                      <a:pt x="-3469" y="254377"/>
                      <a:pt x="21757" y="146824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E21A23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3599088448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wrap="square" lIns="180000" tIns="180000" rIns="180000" bIns="180000" rtlCol="0">
                <a:spAutoFit/>
              </a:bodyPr>
              <a:lstStyle>
                <a:defPPr>
                  <a:defRPr lang="en-US"/>
                </a:defPPr>
                <a:lvl1pPr>
                  <a:defRPr sz="2400" i="1">
                    <a:ln>
                      <a:noFill/>
                    </a:ln>
                    <a:solidFill>
                      <a:schemeClr val="bg1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solidFill>
                            <a:srgbClr val="E21A23"/>
                          </a:solidFill>
                        </a:rPr>
                        <m:t>𝑥</m:t>
                      </m:r>
                      <m:r>
                        <a:rPr lang="es-ES" i="1" smtClean="0">
                          <a:solidFill>
                            <a:srgbClr val="E21A23"/>
                          </a:solidFill>
                        </a:rPr>
                        <m:t>=</m:t>
                      </m:r>
                      <m:sSub>
                        <m:sSubPr>
                          <m:ctrlPr>
                            <a:rPr lang="es-ES">
                              <a:solidFill>
                                <a:srgbClr val="E21A23"/>
                              </a:solidFill>
                            </a:rPr>
                          </m:ctrlPr>
                        </m:sSubPr>
                        <m:e>
                          <m:r>
                            <a:rPr lang="es-ES" i="1">
                              <a:solidFill>
                                <a:srgbClr val="E21A23"/>
                              </a:solidFill>
                            </a:rPr>
                            <m:t>𝑥</m:t>
                          </m:r>
                        </m:e>
                        <m:sub>
                          <m:r>
                            <a:rPr lang="es-ES" i="1">
                              <a:solidFill>
                                <a:srgbClr val="E21A23"/>
                              </a:solidFill>
                            </a:rPr>
                            <m:t>0</m:t>
                          </m:r>
                        </m:sub>
                      </m:sSub>
                      <m:r>
                        <a:rPr lang="es-ES" i="1">
                          <a:solidFill>
                            <a:srgbClr val="E21A23"/>
                          </a:solidFill>
                        </a:rPr>
                        <m:t>+</m:t>
                      </m:r>
                      <m:r>
                        <a:rPr lang="es-ES" i="1">
                          <a:solidFill>
                            <a:srgbClr val="E21A23"/>
                          </a:solidFill>
                        </a:rPr>
                        <m:t>𝑣</m:t>
                      </m:r>
                      <m:r>
                        <a:rPr lang="es-ES" i="1">
                          <a:solidFill>
                            <a:srgbClr val="E21A23"/>
                          </a:solidFill>
                        </a:rPr>
                        <m:t>⋅</m:t>
                      </m:r>
                      <m:r>
                        <a:rPr lang="es-ES" i="1">
                          <a:solidFill>
                            <a:srgbClr val="E21A23"/>
                          </a:solidFill>
                        </a:rPr>
                        <m:t>𝑡</m:t>
                      </m:r>
                    </m:oMath>
                  </m:oMathPara>
                </a14:m>
                <a:endParaRPr lang="es-ES" dirty="0">
                  <a:solidFill>
                    <a:srgbClr val="E21A23"/>
                  </a:solidFill>
                </a:endParaRPr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77CF27F-6B2B-9E91-E703-75C16F79A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8122" y="4629151"/>
                <a:ext cx="3045770" cy="7328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rgbClr val="E21A23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3599088448">
                      <a:custGeom>
                        <a:avLst/>
                        <a:gdLst>
                          <a:gd name="csX0" fmla="*/ 0 w 3045770"/>
                          <a:gd name="csY0" fmla="*/ 0 h 732848"/>
                          <a:gd name="csX1" fmla="*/ 507628 w 3045770"/>
                          <a:gd name="csY1" fmla="*/ 0 h 732848"/>
                          <a:gd name="csX2" fmla="*/ 923884 w 3045770"/>
                          <a:gd name="csY2" fmla="*/ 0 h 732848"/>
                          <a:gd name="csX3" fmla="*/ 1461970 w 3045770"/>
                          <a:gd name="csY3" fmla="*/ 0 h 732848"/>
                          <a:gd name="csX4" fmla="*/ 2000056 w 3045770"/>
                          <a:gd name="csY4" fmla="*/ 0 h 732848"/>
                          <a:gd name="csX5" fmla="*/ 2538142 w 3045770"/>
                          <a:gd name="csY5" fmla="*/ 0 h 732848"/>
                          <a:gd name="csX6" fmla="*/ 3045770 w 3045770"/>
                          <a:gd name="csY6" fmla="*/ 0 h 732848"/>
                          <a:gd name="csX7" fmla="*/ 3045770 w 3045770"/>
                          <a:gd name="csY7" fmla="*/ 366424 h 732848"/>
                          <a:gd name="csX8" fmla="*/ 3045770 w 3045770"/>
                          <a:gd name="csY8" fmla="*/ 732848 h 732848"/>
                          <a:gd name="csX9" fmla="*/ 2507684 w 3045770"/>
                          <a:gd name="csY9" fmla="*/ 732848 h 732848"/>
                          <a:gd name="csX10" fmla="*/ 2030513 w 3045770"/>
                          <a:gd name="csY10" fmla="*/ 732848 h 732848"/>
                          <a:gd name="csX11" fmla="*/ 1583800 w 3045770"/>
                          <a:gd name="csY11" fmla="*/ 732848 h 732848"/>
                          <a:gd name="csX12" fmla="*/ 1045714 w 3045770"/>
                          <a:gd name="csY12" fmla="*/ 732848 h 732848"/>
                          <a:gd name="csX13" fmla="*/ 599001 w 3045770"/>
                          <a:gd name="csY13" fmla="*/ 732848 h 732848"/>
                          <a:gd name="csX14" fmla="*/ 0 w 3045770"/>
                          <a:gd name="csY14" fmla="*/ 732848 h 732848"/>
                          <a:gd name="csX15" fmla="*/ 0 w 3045770"/>
                          <a:gd name="csY15" fmla="*/ 373752 h 732848"/>
                          <a:gd name="csX16" fmla="*/ 0 w 3045770"/>
                          <a:gd name="csY16" fmla="*/ 0 h 732848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3045770" h="732848" extrusionOk="0">
                            <a:moveTo>
                              <a:pt x="0" y="0"/>
                            </a:moveTo>
                            <a:cubicBezTo>
                              <a:pt x="147090" y="-58148"/>
                              <a:pt x="385661" y="13567"/>
                              <a:pt x="507628" y="0"/>
                            </a:cubicBezTo>
                            <a:cubicBezTo>
                              <a:pt x="629595" y="-13567"/>
                              <a:pt x="723681" y="5300"/>
                              <a:pt x="923884" y="0"/>
                            </a:cubicBezTo>
                            <a:cubicBezTo>
                              <a:pt x="1124087" y="-5300"/>
                              <a:pt x="1283875" y="43190"/>
                              <a:pt x="1461970" y="0"/>
                            </a:cubicBezTo>
                            <a:cubicBezTo>
                              <a:pt x="1640065" y="-43190"/>
                              <a:pt x="1822341" y="51460"/>
                              <a:pt x="2000056" y="0"/>
                            </a:cubicBezTo>
                            <a:cubicBezTo>
                              <a:pt x="2177771" y="-51460"/>
                              <a:pt x="2362577" y="37680"/>
                              <a:pt x="2538142" y="0"/>
                            </a:cubicBezTo>
                            <a:cubicBezTo>
                              <a:pt x="2713707" y="-37680"/>
                              <a:pt x="2896561" y="57033"/>
                              <a:pt x="3045770" y="0"/>
                            </a:cubicBezTo>
                            <a:cubicBezTo>
                              <a:pt x="3063647" y="161235"/>
                              <a:pt x="3026243" y="197453"/>
                              <a:pt x="3045770" y="366424"/>
                            </a:cubicBezTo>
                            <a:cubicBezTo>
                              <a:pt x="3065297" y="535395"/>
                              <a:pt x="3017741" y="634423"/>
                              <a:pt x="3045770" y="732848"/>
                            </a:cubicBezTo>
                            <a:cubicBezTo>
                              <a:pt x="2907842" y="768965"/>
                              <a:pt x="2706620" y="672297"/>
                              <a:pt x="2507684" y="732848"/>
                            </a:cubicBezTo>
                            <a:cubicBezTo>
                              <a:pt x="2308748" y="793399"/>
                              <a:pt x="2177770" y="707831"/>
                              <a:pt x="2030513" y="732848"/>
                            </a:cubicBezTo>
                            <a:cubicBezTo>
                              <a:pt x="1883256" y="757865"/>
                              <a:pt x="1723082" y="692959"/>
                              <a:pt x="1583800" y="732848"/>
                            </a:cubicBezTo>
                            <a:cubicBezTo>
                              <a:pt x="1444518" y="772737"/>
                              <a:pt x="1229129" y="716075"/>
                              <a:pt x="1045714" y="732848"/>
                            </a:cubicBezTo>
                            <a:cubicBezTo>
                              <a:pt x="862299" y="749621"/>
                              <a:pt x="797188" y="729830"/>
                              <a:pt x="599001" y="732848"/>
                            </a:cubicBezTo>
                            <a:cubicBezTo>
                              <a:pt x="400814" y="735866"/>
                              <a:pt x="169967" y="667937"/>
                              <a:pt x="0" y="732848"/>
                            </a:cubicBezTo>
                            <a:cubicBezTo>
                              <a:pt x="-5476" y="655065"/>
                              <a:pt x="3469" y="493127"/>
                              <a:pt x="0" y="373752"/>
                            </a:cubicBezTo>
                            <a:cubicBezTo>
                              <a:pt x="-3469" y="254377"/>
                              <a:pt x="21757" y="146824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Marcador de contenido 1">
            <a:extLst>
              <a:ext uri="{FF2B5EF4-FFF2-40B4-BE49-F238E27FC236}">
                <a16:creationId xmlns:a16="http://schemas.microsoft.com/office/drawing/2014/main" id="{8FC4BC6A-FE58-F523-B8AB-3E548F67B436}"/>
              </a:ext>
            </a:extLst>
          </p:cNvPr>
          <p:cNvSpPr txBox="1">
            <a:spLocks/>
          </p:cNvSpPr>
          <p:nvPr/>
        </p:nvSpPr>
        <p:spPr>
          <a:xfrm>
            <a:off x="1762125" y="3781427"/>
            <a:ext cx="7617765" cy="84772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Arial" panose="020B0604020202020204" pitchFamily="34" charset="0"/>
              <a:buNone/>
              <a:defRPr sz="2600" kern="1200">
                <a:solidFill>
                  <a:schemeClr val="tx1"/>
                </a:solidFill>
                <a:latin typeface="Proxima Nova Medium" panose="02000506030000020004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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400" dirty="0"/>
              <a:t>Este movimiento se describe mediante la ecuación de posición: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87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50A8A3D-92F5-F0FC-8701-AC02D314830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1544090" y="1768104"/>
            <a:ext cx="7197139" cy="844467"/>
          </a:xfrm>
        </p:spPr>
        <p:txBody>
          <a:bodyPr/>
          <a:lstStyle/>
          <a:p>
            <a:r>
              <a:rPr lang="es-ES" dirty="0"/>
              <a:t>La </a:t>
            </a:r>
            <a:r>
              <a:rPr lang="es-ES" b="1" dirty="0"/>
              <a:t>aceleración (</a:t>
            </a:r>
            <a:r>
              <a:rPr lang="el-GR" i="1" dirty="0"/>
              <a:t>α</a:t>
            </a:r>
            <a:r>
              <a:rPr lang="es-ES" b="1" dirty="0"/>
              <a:t>) </a:t>
            </a:r>
            <a:r>
              <a:rPr lang="es-ES" dirty="0"/>
              <a:t>es la magnitud que mide el ritmo al que cambia la velocidad.</a:t>
            </a:r>
            <a:endParaRPr lang="en-US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90ED29C-430B-1079-4E63-90778580370A}"/>
              </a:ext>
            </a:extLst>
          </p:cNvPr>
          <p:cNvSpPr txBox="1"/>
          <p:nvPr/>
        </p:nvSpPr>
        <p:spPr>
          <a:xfrm>
            <a:off x="1226820" y="4674579"/>
            <a:ext cx="84353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2000" dirty="0">
                <a:solidFill>
                  <a:schemeClr val="bg1"/>
                </a:solidFill>
              </a:rPr>
              <a:t>D</a:t>
            </a:r>
            <a:r>
              <a:rPr lang="es-ES" sz="2000" b="0" i="0" u="none" strike="noStrike" baseline="0" dirty="0">
                <a:solidFill>
                  <a:schemeClr val="bg1"/>
                </a:solidFill>
              </a:rPr>
              <a:t>etermina la variación de la velocidad por unidad de tiempo.</a:t>
            </a:r>
            <a:endParaRPr lang="es-ES" sz="2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6205064-2946-31BD-D1C7-23DD2CA20B02}"/>
                  </a:ext>
                </a:extLst>
              </p:cNvPr>
              <p:cNvSpPr txBox="1"/>
              <p:nvPr/>
            </p:nvSpPr>
            <p:spPr>
              <a:xfrm>
                <a:off x="2758441" y="2938876"/>
                <a:ext cx="3606212" cy="1120133"/>
              </a:xfrm>
              <a:custGeom>
                <a:avLst/>
                <a:gdLst>
                  <a:gd name="csX0" fmla="*/ 0 w 3606212"/>
                  <a:gd name="csY0" fmla="*/ 0 h 1120133"/>
                  <a:gd name="csX1" fmla="*/ 443049 w 3606212"/>
                  <a:gd name="csY1" fmla="*/ 0 h 1120133"/>
                  <a:gd name="csX2" fmla="*/ 994284 w 3606212"/>
                  <a:gd name="csY2" fmla="*/ 0 h 1120133"/>
                  <a:gd name="csX3" fmla="*/ 1581582 w 3606212"/>
                  <a:gd name="csY3" fmla="*/ 0 h 1120133"/>
                  <a:gd name="csX4" fmla="*/ 2024630 w 3606212"/>
                  <a:gd name="csY4" fmla="*/ 0 h 1120133"/>
                  <a:gd name="csX5" fmla="*/ 2575866 w 3606212"/>
                  <a:gd name="csY5" fmla="*/ 0 h 1120133"/>
                  <a:gd name="csX6" fmla="*/ 3054977 w 3606212"/>
                  <a:gd name="csY6" fmla="*/ 0 h 1120133"/>
                  <a:gd name="csX7" fmla="*/ 3606212 w 3606212"/>
                  <a:gd name="csY7" fmla="*/ 0 h 1120133"/>
                  <a:gd name="csX8" fmla="*/ 3606212 w 3606212"/>
                  <a:gd name="csY8" fmla="*/ 526463 h 1120133"/>
                  <a:gd name="csX9" fmla="*/ 3606212 w 3606212"/>
                  <a:gd name="csY9" fmla="*/ 1120133 h 1120133"/>
                  <a:gd name="csX10" fmla="*/ 3199225 w 3606212"/>
                  <a:gd name="csY10" fmla="*/ 1120133 h 1120133"/>
                  <a:gd name="csX11" fmla="*/ 2756176 w 3606212"/>
                  <a:gd name="csY11" fmla="*/ 1120133 h 1120133"/>
                  <a:gd name="csX12" fmla="*/ 2204941 w 3606212"/>
                  <a:gd name="csY12" fmla="*/ 1120133 h 1120133"/>
                  <a:gd name="csX13" fmla="*/ 1797954 w 3606212"/>
                  <a:gd name="csY13" fmla="*/ 1120133 h 1120133"/>
                  <a:gd name="csX14" fmla="*/ 1246719 w 3606212"/>
                  <a:gd name="csY14" fmla="*/ 1120133 h 1120133"/>
                  <a:gd name="csX15" fmla="*/ 731546 w 3606212"/>
                  <a:gd name="csY15" fmla="*/ 1120133 h 1120133"/>
                  <a:gd name="csX16" fmla="*/ 0 w 3606212"/>
                  <a:gd name="csY16" fmla="*/ 1120133 h 1120133"/>
                  <a:gd name="csX17" fmla="*/ 0 w 3606212"/>
                  <a:gd name="csY17" fmla="*/ 560067 h 1120133"/>
                  <a:gd name="csX18" fmla="*/ 0 w 3606212"/>
                  <a:gd name="csY18" fmla="*/ 0 h 1120133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  <a:cxn ang="0">
                    <a:pos x="csX17" y="csY17"/>
                  </a:cxn>
                  <a:cxn ang="0">
                    <a:pos x="csX18" y="csY18"/>
                  </a:cxn>
                </a:cxnLst>
                <a:rect l="l" t="t" r="r" b="b"/>
                <a:pathLst>
                  <a:path w="3606212" h="1120133" extrusionOk="0">
                    <a:moveTo>
                      <a:pt x="0" y="0"/>
                    </a:moveTo>
                    <a:cubicBezTo>
                      <a:pt x="150874" y="-34599"/>
                      <a:pt x="305110" y="18828"/>
                      <a:pt x="443049" y="0"/>
                    </a:cubicBezTo>
                    <a:cubicBezTo>
                      <a:pt x="580988" y="-18828"/>
                      <a:pt x="868343" y="45038"/>
                      <a:pt x="994284" y="0"/>
                    </a:cubicBezTo>
                    <a:cubicBezTo>
                      <a:pt x="1120226" y="-45038"/>
                      <a:pt x="1397830" y="66315"/>
                      <a:pt x="1581582" y="0"/>
                    </a:cubicBezTo>
                    <a:cubicBezTo>
                      <a:pt x="1765334" y="-66315"/>
                      <a:pt x="1830512" y="37553"/>
                      <a:pt x="2024630" y="0"/>
                    </a:cubicBezTo>
                    <a:cubicBezTo>
                      <a:pt x="2218748" y="-37553"/>
                      <a:pt x="2429563" y="5803"/>
                      <a:pt x="2575866" y="0"/>
                    </a:cubicBezTo>
                    <a:cubicBezTo>
                      <a:pt x="2722169" y="-5803"/>
                      <a:pt x="2949714" y="55793"/>
                      <a:pt x="3054977" y="0"/>
                    </a:cubicBezTo>
                    <a:cubicBezTo>
                      <a:pt x="3160240" y="-55793"/>
                      <a:pt x="3485917" y="30732"/>
                      <a:pt x="3606212" y="0"/>
                    </a:cubicBezTo>
                    <a:cubicBezTo>
                      <a:pt x="3634604" y="140655"/>
                      <a:pt x="3545780" y="319007"/>
                      <a:pt x="3606212" y="526463"/>
                    </a:cubicBezTo>
                    <a:cubicBezTo>
                      <a:pt x="3666644" y="733919"/>
                      <a:pt x="3580564" y="931521"/>
                      <a:pt x="3606212" y="1120133"/>
                    </a:cubicBezTo>
                    <a:cubicBezTo>
                      <a:pt x="3461211" y="1142976"/>
                      <a:pt x="3391942" y="1116408"/>
                      <a:pt x="3199225" y="1120133"/>
                    </a:cubicBezTo>
                    <a:cubicBezTo>
                      <a:pt x="3006508" y="1123858"/>
                      <a:pt x="2952944" y="1108287"/>
                      <a:pt x="2756176" y="1120133"/>
                    </a:cubicBezTo>
                    <a:cubicBezTo>
                      <a:pt x="2559408" y="1131979"/>
                      <a:pt x="2399596" y="1058420"/>
                      <a:pt x="2204941" y="1120133"/>
                    </a:cubicBezTo>
                    <a:cubicBezTo>
                      <a:pt x="2010286" y="1181846"/>
                      <a:pt x="1999414" y="1101617"/>
                      <a:pt x="1797954" y="1120133"/>
                    </a:cubicBezTo>
                    <a:cubicBezTo>
                      <a:pt x="1596494" y="1138649"/>
                      <a:pt x="1368362" y="1085803"/>
                      <a:pt x="1246719" y="1120133"/>
                    </a:cubicBezTo>
                    <a:cubicBezTo>
                      <a:pt x="1125076" y="1154463"/>
                      <a:pt x="911996" y="1075633"/>
                      <a:pt x="731546" y="1120133"/>
                    </a:cubicBezTo>
                    <a:cubicBezTo>
                      <a:pt x="551096" y="1164633"/>
                      <a:pt x="272323" y="1108479"/>
                      <a:pt x="0" y="1120133"/>
                    </a:cubicBezTo>
                    <a:cubicBezTo>
                      <a:pt x="-51971" y="967785"/>
                      <a:pt x="66678" y="818708"/>
                      <a:pt x="0" y="560067"/>
                    </a:cubicBezTo>
                    <a:cubicBezTo>
                      <a:pt x="-66678" y="301426"/>
                      <a:pt x="35849" y="190305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chemeClr val="bg1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370532045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wrap="square" lIns="180000" tIns="180000" rIns="180000" bIns="180000" rtlCol="0">
                <a:spAutoFit/>
              </a:bodyPr>
              <a:lstStyle>
                <a:defPPr>
                  <a:defRPr lang="en-US"/>
                </a:defPPr>
                <a:lvl1pPr>
                  <a:defRPr sz="2400" i="1">
                    <a:ln>
                      <a:noFill/>
                    </a:ln>
                    <a:solidFill>
                      <a:srgbClr val="FF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ES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ES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s-E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s-ES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s-ES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E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76205064-2946-31BD-D1C7-23DD2CA20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8441" y="2938876"/>
                <a:ext cx="3606212" cy="11201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bg1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3705320451">
                      <a:custGeom>
                        <a:avLst/>
                        <a:gdLst>
                          <a:gd name="csX0" fmla="*/ 0 w 3606212"/>
                          <a:gd name="csY0" fmla="*/ 0 h 1120133"/>
                          <a:gd name="csX1" fmla="*/ 443049 w 3606212"/>
                          <a:gd name="csY1" fmla="*/ 0 h 1120133"/>
                          <a:gd name="csX2" fmla="*/ 994284 w 3606212"/>
                          <a:gd name="csY2" fmla="*/ 0 h 1120133"/>
                          <a:gd name="csX3" fmla="*/ 1581582 w 3606212"/>
                          <a:gd name="csY3" fmla="*/ 0 h 1120133"/>
                          <a:gd name="csX4" fmla="*/ 2024630 w 3606212"/>
                          <a:gd name="csY4" fmla="*/ 0 h 1120133"/>
                          <a:gd name="csX5" fmla="*/ 2575866 w 3606212"/>
                          <a:gd name="csY5" fmla="*/ 0 h 1120133"/>
                          <a:gd name="csX6" fmla="*/ 3054977 w 3606212"/>
                          <a:gd name="csY6" fmla="*/ 0 h 1120133"/>
                          <a:gd name="csX7" fmla="*/ 3606212 w 3606212"/>
                          <a:gd name="csY7" fmla="*/ 0 h 1120133"/>
                          <a:gd name="csX8" fmla="*/ 3606212 w 3606212"/>
                          <a:gd name="csY8" fmla="*/ 526463 h 1120133"/>
                          <a:gd name="csX9" fmla="*/ 3606212 w 3606212"/>
                          <a:gd name="csY9" fmla="*/ 1120133 h 1120133"/>
                          <a:gd name="csX10" fmla="*/ 3199225 w 3606212"/>
                          <a:gd name="csY10" fmla="*/ 1120133 h 1120133"/>
                          <a:gd name="csX11" fmla="*/ 2756176 w 3606212"/>
                          <a:gd name="csY11" fmla="*/ 1120133 h 1120133"/>
                          <a:gd name="csX12" fmla="*/ 2204941 w 3606212"/>
                          <a:gd name="csY12" fmla="*/ 1120133 h 1120133"/>
                          <a:gd name="csX13" fmla="*/ 1797954 w 3606212"/>
                          <a:gd name="csY13" fmla="*/ 1120133 h 1120133"/>
                          <a:gd name="csX14" fmla="*/ 1246719 w 3606212"/>
                          <a:gd name="csY14" fmla="*/ 1120133 h 1120133"/>
                          <a:gd name="csX15" fmla="*/ 731546 w 3606212"/>
                          <a:gd name="csY15" fmla="*/ 1120133 h 1120133"/>
                          <a:gd name="csX16" fmla="*/ 0 w 3606212"/>
                          <a:gd name="csY16" fmla="*/ 1120133 h 1120133"/>
                          <a:gd name="csX17" fmla="*/ 0 w 3606212"/>
                          <a:gd name="csY17" fmla="*/ 560067 h 1120133"/>
                          <a:gd name="csX18" fmla="*/ 0 w 3606212"/>
                          <a:gd name="csY18" fmla="*/ 0 h 1120133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  <a:cxn ang="0">
                            <a:pos x="csX17" y="csY17"/>
                          </a:cxn>
                          <a:cxn ang="0">
                            <a:pos x="csX18" y="csY18"/>
                          </a:cxn>
                        </a:cxnLst>
                        <a:rect l="l" t="t" r="r" b="b"/>
                        <a:pathLst>
                          <a:path w="3606212" h="1120133" extrusionOk="0">
                            <a:moveTo>
                              <a:pt x="0" y="0"/>
                            </a:moveTo>
                            <a:cubicBezTo>
                              <a:pt x="150874" y="-34599"/>
                              <a:pt x="305110" y="18828"/>
                              <a:pt x="443049" y="0"/>
                            </a:cubicBezTo>
                            <a:cubicBezTo>
                              <a:pt x="580988" y="-18828"/>
                              <a:pt x="868343" y="45038"/>
                              <a:pt x="994284" y="0"/>
                            </a:cubicBezTo>
                            <a:cubicBezTo>
                              <a:pt x="1120226" y="-45038"/>
                              <a:pt x="1397830" y="66315"/>
                              <a:pt x="1581582" y="0"/>
                            </a:cubicBezTo>
                            <a:cubicBezTo>
                              <a:pt x="1765334" y="-66315"/>
                              <a:pt x="1830512" y="37553"/>
                              <a:pt x="2024630" y="0"/>
                            </a:cubicBezTo>
                            <a:cubicBezTo>
                              <a:pt x="2218748" y="-37553"/>
                              <a:pt x="2429563" y="5803"/>
                              <a:pt x="2575866" y="0"/>
                            </a:cubicBezTo>
                            <a:cubicBezTo>
                              <a:pt x="2722169" y="-5803"/>
                              <a:pt x="2949714" y="55793"/>
                              <a:pt x="3054977" y="0"/>
                            </a:cubicBezTo>
                            <a:cubicBezTo>
                              <a:pt x="3160240" y="-55793"/>
                              <a:pt x="3485917" y="30732"/>
                              <a:pt x="3606212" y="0"/>
                            </a:cubicBezTo>
                            <a:cubicBezTo>
                              <a:pt x="3634604" y="140655"/>
                              <a:pt x="3545780" y="319007"/>
                              <a:pt x="3606212" y="526463"/>
                            </a:cubicBezTo>
                            <a:cubicBezTo>
                              <a:pt x="3666644" y="733919"/>
                              <a:pt x="3580564" y="931521"/>
                              <a:pt x="3606212" y="1120133"/>
                            </a:cubicBezTo>
                            <a:cubicBezTo>
                              <a:pt x="3461211" y="1142976"/>
                              <a:pt x="3391942" y="1116408"/>
                              <a:pt x="3199225" y="1120133"/>
                            </a:cubicBezTo>
                            <a:cubicBezTo>
                              <a:pt x="3006508" y="1123858"/>
                              <a:pt x="2952944" y="1108287"/>
                              <a:pt x="2756176" y="1120133"/>
                            </a:cubicBezTo>
                            <a:cubicBezTo>
                              <a:pt x="2559408" y="1131979"/>
                              <a:pt x="2399596" y="1058420"/>
                              <a:pt x="2204941" y="1120133"/>
                            </a:cubicBezTo>
                            <a:cubicBezTo>
                              <a:pt x="2010286" y="1181846"/>
                              <a:pt x="1999414" y="1101617"/>
                              <a:pt x="1797954" y="1120133"/>
                            </a:cubicBezTo>
                            <a:cubicBezTo>
                              <a:pt x="1596494" y="1138649"/>
                              <a:pt x="1368362" y="1085803"/>
                              <a:pt x="1246719" y="1120133"/>
                            </a:cubicBezTo>
                            <a:cubicBezTo>
                              <a:pt x="1125076" y="1154463"/>
                              <a:pt x="911996" y="1075633"/>
                              <a:pt x="731546" y="1120133"/>
                            </a:cubicBezTo>
                            <a:cubicBezTo>
                              <a:pt x="551096" y="1164633"/>
                              <a:pt x="272323" y="1108479"/>
                              <a:pt x="0" y="1120133"/>
                            </a:cubicBezTo>
                            <a:cubicBezTo>
                              <a:pt x="-51971" y="967785"/>
                              <a:pt x="66678" y="818708"/>
                              <a:pt x="0" y="560067"/>
                            </a:cubicBezTo>
                            <a:cubicBezTo>
                              <a:pt x="-66678" y="301426"/>
                              <a:pt x="35849" y="190305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áfico 3" descr="Indicador contorno">
            <a:extLst>
              <a:ext uri="{FF2B5EF4-FFF2-40B4-BE49-F238E27FC236}">
                <a16:creationId xmlns:a16="http://schemas.microsoft.com/office/drawing/2014/main" id="{31E5ABBE-CCA3-5777-389C-F8891A40C7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57052" y="2721428"/>
            <a:ext cx="1415143" cy="14151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84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F03B4-ABB0-E42C-C731-7686B8863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>
            <a:extLst>
              <a:ext uri="{FF2B5EF4-FFF2-40B4-BE49-F238E27FC236}">
                <a16:creationId xmlns:a16="http://schemas.microsoft.com/office/drawing/2014/main" id="{02D50590-D77D-83CE-965B-0517538B2DE5}"/>
              </a:ext>
            </a:extLst>
          </p:cNvPr>
          <p:cNvGrpSpPr/>
          <p:nvPr/>
        </p:nvGrpSpPr>
        <p:grpSpPr>
          <a:xfrm>
            <a:off x="9795213" y="1122037"/>
            <a:ext cx="1602130" cy="3916287"/>
            <a:chOff x="9424752" y="860426"/>
            <a:chExt cx="1602130" cy="3916287"/>
          </a:xfrm>
        </p:grpSpPr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8BDAF676-88F9-C2C3-C657-32D070D904F5}"/>
                </a:ext>
              </a:extLst>
            </p:cNvPr>
            <p:cNvSpPr txBox="1"/>
            <p:nvPr/>
          </p:nvSpPr>
          <p:spPr>
            <a:xfrm>
              <a:off x="9424752" y="1975946"/>
              <a:ext cx="160213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dirty="0"/>
                <a:t>Donde </a:t>
              </a:r>
              <a:r>
                <a:rPr lang="es-ES" sz="1600" i="1" dirty="0"/>
                <a:t>x</a:t>
              </a:r>
              <a:r>
                <a:rPr lang="es-ES" sz="1600" dirty="0"/>
                <a:t>₀, </a:t>
              </a:r>
              <a:r>
                <a:rPr lang="es-ES" sz="1600" i="1" dirty="0"/>
                <a:t>x</a:t>
              </a:r>
              <a:r>
                <a:rPr lang="es-ES" sz="1600" dirty="0"/>
                <a:t>, </a:t>
              </a:r>
              <a:r>
                <a:rPr lang="es-ES" sz="1600" i="1" dirty="0"/>
                <a:t>v</a:t>
              </a:r>
              <a:r>
                <a:rPr lang="es-ES" sz="1600" dirty="0"/>
                <a:t>, </a:t>
              </a:r>
              <a:r>
                <a:rPr lang="es-ES" sz="1600" i="1" dirty="0"/>
                <a:t>t </a:t>
              </a:r>
              <a:r>
                <a:rPr lang="es-ES" sz="1600" dirty="0"/>
                <a:t>tienen el mismo significado que en el MRU, </a:t>
              </a:r>
              <a:r>
                <a:rPr lang="es-ES" sz="1600" i="1" dirty="0"/>
                <a:t>v</a:t>
              </a:r>
              <a:r>
                <a:rPr lang="es-ES" sz="1600" dirty="0"/>
                <a:t>₀ es la velocidad</a:t>
              </a:r>
            </a:p>
            <a:p>
              <a:r>
                <a:rPr lang="es-ES" sz="1600" dirty="0"/>
                <a:t>inicial del objeto (en m/s) y </a:t>
              </a:r>
              <a:r>
                <a:rPr lang="es-ES" sz="1600" i="1" dirty="0"/>
                <a:t>a </a:t>
              </a:r>
              <a:r>
                <a:rPr lang="es-ES" sz="1600" dirty="0"/>
                <a:t>es la aceleración (en m/s²).</a:t>
              </a:r>
              <a:endParaRPr lang="es-ES" sz="2000" b="1" dirty="0"/>
            </a:p>
          </p:txBody>
        </p:sp>
        <p:pic>
          <p:nvPicPr>
            <p:cNvPr id="27" name="Gráfico 26" descr="Bombilla y lápiz contorno">
              <a:extLst>
                <a:ext uri="{FF2B5EF4-FFF2-40B4-BE49-F238E27FC236}">
                  <a16:creationId xmlns:a16="http://schemas.microsoft.com/office/drawing/2014/main" id="{1E132FEF-0786-88B7-C146-B7F4FA831C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424752" y="860426"/>
              <a:ext cx="914400" cy="914400"/>
            </a:xfrm>
            <a:prstGeom prst="rect">
              <a:avLst/>
            </a:prstGeom>
          </p:spPr>
        </p:pic>
      </p:grp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9F00D879-9E7D-9699-6125-70CB68DC5BC1}"/>
              </a:ext>
            </a:extLst>
          </p:cNvPr>
          <p:cNvSpPr/>
          <p:nvPr/>
        </p:nvSpPr>
        <p:spPr>
          <a:xfrm>
            <a:off x="2433215" y="2995785"/>
            <a:ext cx="1305716" cy="367992"/>
          </a:xfrm>
          <a:prstGeom prst="roundRect">
            <a:avLst/>
          </a:prstGeom>
          <a:noFill/>
          <a:ln w="9525">
            <a:solidFill>
              <a:srgbClr val="E63C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E63C44"/>
                </a:solidFill>
                <a:latin typeface="Proxima Nova Medium" panose="02000506030000020004"/>
              </a:rPr>
              <a:t>Posición</a:t>
            </a:r>
            <a:endParaRPr lang="es-ES" sz="1200" dirty="0">
              <a:solidFill>
                <a:srgbClr val="E63C44"/>
              </a:solidFill>
              <a:latin typeface="Proxima Nova Medium" panose="02000506030000020004"/>
            </a:endParaRP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BCE1C02A-E5E0-F9B4-DFDC-C2251CE159A7}"/>
              </a:ext>
            </a:extLst>
          </p:cNvPr>
          <p:cNvSpPr/>
          <p:nvPr/>
        </p:nvSpPr>
        <p:spPr>
          <a:xfrm>
            <a:off x="7027362" y="3061008"/>
            <a:ext cx="1305716" cy="367992"/>
          </a:xfrm>
          <a:prstGeom prst="roundRect">
            <a:avLst/>
          </a:prstGeom>
          <a:noFill/>
          <a:ln w="9525">
            <a:solidFill>
              <a:srgbClr val="E63C4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E63C44"/>
                </a:solidFill>
              </a:rPr>
              <a:t>Velocidad</a:t>
            </a:r>
            <a:endParaRPr lang="es-ES" sz="1200" dirty="0">
              <a:solidFill>
                <a:srgbClr val="E63C4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1CB90A-B143-A3BF-3620-580F363A10F8}"/>
                  </a:ext>
                </a:extLst>
              </p:cNvPr>
              <p:cNvSpPr txBox="1"/>
              <p:nvPr/>
            </p:nvSpPr>
            <p:spPr>
              <a:xfrm>
                <a:off x="1346146" y="3653457"/>
                <a:ext cx="3479854" cy="939699"/>
              </a:xfrm>
              <a:noFill/>
              <a:ln w="38100">
                <a:solidFill>
                  <a:srgbClr val="FF0000"/>
                </a:solidFill>
                <a:prstDash val="sysDot"/>
                <a:bevel/>
              </a:ln>
              <a:effectLst/>
            </p:spPr>
            <p:txBody>
              <a:bodyPr wrap="square" lIns="180000" tIns="180000" rIns="180000" bIns="180000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n>
                      <a:noFill/>
                    </a:ln>
                    <a:solidFill>
                      <a:srgbClr val="FF0000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ar-AE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ar-AE">
                          <a:latin typeface="Cambria Math" panose="02040503050406030204" pitchFamily="18" charset="0"/>
                        </a:rPr>
                        <m:t> ⋅</m:t>
                      </m:r>
                      <m:r>
                        <m:rPr>
                          <m:sty m:val="p"/>
                        </m:rPr>
                        <a:rPr lang="es-ES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s-ES">
                          <a:latin typeface="Cambria Math" panose="02040503050406030204" pitchFamily="18" charset="0"/>
                        </a:rPr>
                        <m:t> + </m:t>
                      </m:r>
                      <m:f>
                        <m:f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r-AE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ar-AE">
                          <a:latin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ar-AE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ar-AE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1CB90A-B143-A3BF-3620-580F363A1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146" y="3653457"/>
                <a:ext cx="3479854" cy="9396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0000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1B708A-0EE4-49F6-CBD9-A084AB5ACD1E}"/>
                  </a:ext>
                </a:extLst>
              </p:cNvPr>
              <p:cNvSpPr txBox="1"/>
              <p:nvPr/>
            </p:nvSpPr>
            <p:spPr>
              <a:xfrm>
                <a:off x="6621151" y="3783902"/>
                <a:ext cx="2118138" cy="671292"/>
              </a:xfrm>
              <a:noFill/>
              <a:ln w="38100">
                <a:solidFill>
                  <a:srgbClr val="E63C44"/>
                </a:solidFill>
                <a:prstDash val="sysDot"/>
                <a:bevel/>
              </a:ln>
              <a:effectLst/>
            </p:spPr>
            <p:txBody>
              <a:bodyPr wrap="square" lIns="180000" tIns="180000" rIns="180000" bIns="180000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n>
                      <a:noFill/>
                    </a:ln>
                    <a:solidFill>
                      <a:srgbClr val="E21A23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mtClean="0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ES" i="1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es-ES">
                          <a:solidFill>
                            <a:srgbClr val="E63C44"/>
                          </a:solidFill>
                        </a:rPr>
                        <m:t>a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m:rPr>
                          <m:nor/>
                        </m:rPr>
                        <a:rPr lang="es-ES">
                          <a:solidFill>
                            <a:srgbClr val="E63C44"/>
                          </a:solidFill>
                        </a:rPr>
                        <m:t> </m:t>
                      </m:r>
                    </m:oMath>
                  </m:oMathPara>
                </a14:m>
                <a:endParaRPr lang="es-ES" dirty="0">
                  <a:solidFill>
                    <a:srgbClr val="E63C44"/>
                  </a:solidFill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C1B708A-0EE4-49F6-CBD9-A084AB5AC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151" y="3783902"/>
                <a:ext cx="2118138" cy="6712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E63C44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473B83-0047-81D8-B6BC-5BA733775E60}"/>
                  </a:ext>
                </a:extLst>
              </p:cNvPr>
              <p:cNvSpPr txBox="1"/>
              <p:nvPr/>
            </p:nvSpPr>
            <p:spPr>
              <a:xfrm>
                <a:off x="6096000" y="4642662"/>
                <a:ext cx="3213100" cy="677319"/>
              </a:xfrm>
              <a:custGeom>
                <a:avLst/>
                <a:gdLst>
                  <a:gd name="csX0" fmla="*/ 0 w 3213100"/>
                  <a:gd name="csY0" fmla="*/ 0 h 677319"/>
                  <a:gd name="csX1" fmla="*/ 599779 w 3213100"/>
                  <a:gd name="csY1" fmla="*/ 0 h 677319"/>
                  <a:gd name="csX2" fmla="*/ 1038902 w 3213100"/>
                  <a:gd name="csY2" fmla="*/ 0 h 677319"/>
                  <a:gd name="csX3" fmla="*/ 1478026 w 3213100"/>
                  <a:gd name="csY3" fmla="*/ 0 h 677319"/>
                  <a:gd name="csX4" fmla="*/ 2045674 w 3213100"/>
                  <a:gd name="csY4" fmla="*/ 0 h 677319"/>
                  <a:gd name="csX5" fmla="*/ 2613321 w 3213100"/>
                  <a:gd name="csY5" fmla="*/ 0 h 677319"/>
                  <a:gd name="csX6" fmla="*/ 3213100 w 3213100"/>
                  <a:gd name="csY6" fmla="*/ 0 h 677319"/>
                  <a:gd name="csX7" fmla="*/ 3213100 w 3213100"/>
                  <a:gd name="csY7" fmla="*/ 325113 h 677319"/>
                  <a:gd name="csX8" fmla="*/ 3213100 w 3213100"/>
                  <a:gd name="csY8" fmla="*/ 677319 h 677319"/>
                  <a:gd name="csX9" fmla="*/ 2741845 w 3213100"/>
                  <a:gd name="csY9" fmla="*/ 677319 h 677319"/>
                  <a:gd name="csX10" fmla="*/ 2174198 w 3213100"/>
                  <a:gd name="csY10" fmla="*/ 677319 h 677319"/>
                  <a:gd name="csX11" fmla="*/ 1670812 w 3213100"/>
                  <a:gd name="csY11" fmla="*/ 677319 h 677319"/>
                  <a:gd name="csX12" fmla="*/ 1199557 w 3213100"/>
                  <a:gd name="csY12" fmla="*/ 677319 h 677319"/>
                  <a:gd name="csX13" fmla="*/ 664041 w 3213100"/>
                  <a:gd name="csY13" fmla="*/ 677319 h 677319"/>
                  <a:gd name="csX14" fmla="*/ 0 w 3213100"/>
                  <a:gd name="csY14" fmla="*/ 677319 h 677319"/>
                  <a:gd name="csX15" fmla="*/ 0 w 3213100"/>
                  <a:gd name="csY15" fmla="*/ 358979 h 677319"/>
                  <a:gd name="csX16" fmla="*/ 0 w 3213100"/>
                  <a:gd name="csY16" fmla="*/ 0 h 677319"/>
                </a:gdLst>
                <a:ahLst/>
                <a:cxnLst>
                  <a:cxn ang="0">
                    <a:pos x="csX0" y="csY0"/>
                  </a:cxn>
                  <a:cxn ang="0">
                    <a:pos x="csX1" y="csY1"/>
                  </a:cxn>
                  <a:cxn ang="0">
                    <a:pos x="csX2" y="csY2"/>
                  </a:cxn>
                  <a:cxn ang="0">
                    <a:pos x="csX3" y="csY3"/>
                  </a:cxn>
                  <a:cxn ang="0">
                    <a:pos x="csX4" y="csY4"/>
                  </a:cxn>
                  <a:cxn ang="0">
                    <a:pos x="csX5" y="csY5"/>
                  </a:cxn>
                  <a:cxn ang="0">
                    <a:pos x="csX6" y="csY6"/>
                  </a:cxn>
                  <a:cxn ang="0">
                    <a:pos x="csX7" y="csY7"/>
                  </a:cxn>
                  <a:cxn ang="0">
                    <a:pos x="csX8" y="csY8"/>
                  </a:cxn>
                  <a:cxn ang="0">
                    <a:pos x="csX9" y="csY9"/>
                  </a:cxn>
                  <a:cxn ang="0">
                    <a:pos x="csX10" y="csY10"/>
                  </a:cxn>
                  <a:cxn ang="0">
                    <a:pos x="csX11" y="csY11"/>
                  </a:cxn>
                  <a:cxn ang="0">
                    <a:pos x="csX12" y="csY12"/>
                  </a:cxn>
                  <a:cxn ang="0">
                    <a:pos x="csX13" y="csY13"/>
                  </a:cxn>
                  <a:cxn ang="0">
                    <a:pos x="csX14" y="csY14"/>
                  </a:cxn>
                  <a:cxn ang="0">
                    <a:pos x="csX15" y="csY15"/>
                  </a:cxn>
                  <a:cxn ang="0">
                    <a:pos x="csX16" y="csY16"/>
                  </a:cxn>
                </a:cxnLst>
                <a:rect l="l" t="t" r="r" b="b"/>
                <a:pathLst>
                  <a:path w="3213100" h="677319" extrusionOk="0">
                    <a:moveTo>
                      <a:pt x="0" y="0"/>
                    </a:moveTo>
                    <a:cubicBezTo>
                      <a:pt x="214041" y="-43359"/>
                      <a:pt x="454409" y="59999"/>
                      <a:pt x="599779" y="0"/>
                    </a:cubicBezTo>
                    <a:cubicBezTo>
                      <a:pt x="745149" y="-59999"/>
                      <a:pt x="857438" y="15311"/>
                      <a:pt x="1038902" y="0"/>
                    </a:cubicBezTo>
                    <a:cubicBezTo>
                      <a:pt x="1220366" y="-15311"/>
                      <a:pt x="1288673" y="50990"/>
                      <a:pt x="1478026" y="0"/>
                    </a:cubicBezTo>
                    <a:cubicBezTo>
                      <a:pt x="1667379" y="-50990"/>
                      <a:pt x="1798934" y="57647"/>
                      <a:pt x="2045674" y="0"/>
                    </a:cubicBezTo>
                    <a:cubicBezTo>
                      <a:pt x="2292414" y="-57647"/>
                      <a:pt x="2488802" y="62760"/>
                      <a:pt x="2613321" y="0"/>
                    </a:cubicBezTo>
                    <a:cubicBezTo>
                      <a:pt x="2737840" y="-62760"/>
                      <a:pt x="3001267" y="49207"/>
                      <a:pt x="3213100" y="0"/>
                    </a:cubicBezTo>
                    <a:cubicBezTo>
                      <a:pt x="3244106" y="77376"/>
                      <a:pt x="3180632" y="194294"/>
                      <a:pt x="3213100" y="325113"/>
                    </a:cubicBezTo>
                    <a:cubicBezTo>
                      <a:pt x="3245568" y="455932"/>
                      <a:pt x="3202700" y="526228"/>
                      <a:pt x="3213100" y="677319"/>
                    </a:cubicBezTo>
                    <a:cubicBezTo>
                      <a:pt x="2987766" y="729666"/>
                      <a:pt x="2847547" y="633815"/>
                      <a:pt x="2741845" y="677319"/>
                    </a:cubicBezTo>
                    <a:cubicBezTo>
                      <a:pt x="2636144" y="720823"/>
                      <a:pt x="2353501" y="626729"/>
                      <a:pt x="2174198" y="677319"/>
                    </a:cubicBezTo>
                    <a:cubicBezTo>
                      <a:pt x="1994895" y="727909"/>
                      <a:pt x="1898196" y="635266"/>
                      <a:pt x="1670812" y="677319"/>
                    </a:cubicBezTo>
                    <a:cubicBezTo>
                      <a:pt x="1443428" y="719372"/>
                      <a:pt x="1302656" y="632955"/>
                      <a:pt x="1199557" y="677319"/>
                    </a:cubicBezTo>
                    <a:cubicBezTo>
                      <a:pt x="1096459" y="721683"/>
                      <a:pt x="855670" y="653254"/>
                      <a:pt x="664041" y="677319"/>
                    </a:cubicBezTo>
                    <a:cubicBezTo>
                      <a:pt x="472412" y="701384"/>
                      <a:pt x="195035" y="611187"/>
                      <a:pt x="0" y="677319"/>
                    </a:cubicBezTo>
                    <a:cubicBezTo>
                      <a:pt x="-3283" y="519070"/>
                      <a:pt x="25768" y="444855"/>
                      <a:pt x="0" y="358979"/>
                    </a:cubicBezTo>
                    <a:cubicBezTo>
                      <a:pt x="-25768" y="273103"/>
                      <a:pt x="7241" y="140109"/>
                      <a:pt x="0" y="0"/>
                    </a:cubicBezTo>
                    <a:close/>
                  </a:path>
                </a:pathLst>
              </a:custGeom>
              <a:noFill/>
              <a:ln w="38100">
                <a:solidFill>
                  <a:srgbClr val="E63C44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2781838941">
                      <a:prstGeom prst="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 wrap="square" lIns="180000" tIns="180000" rIns="180000" bIns="180000" rtlCol="0">
                <a:spAutoFit/>
              </a:bodyPr>
              <a:lstStyle>
                <a:defPPr>
                  <a:defRPr lang="en-US"/>
                </a:defPPr>
                <a:lvl1pPr>
                  <a:defRPr sz="2000" i="1">
                    <a:ln>
                      <a:noFill/>
                    </a:ln>
                    <a:solidFill>
                      <a:srgbClr val="E21A23"/>
                    </a:solidFill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i="1" smtClean="0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ES" i="1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ES">
                          <a:solidFill>
                            <a:srgbClr val="E63C44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s-ES" i="1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ES">
                              <a:solidFill>
                                <a:srgbClr val="E63C4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ES" i="1">
                                  <a:solidFill>
                                    <a:srgbClr val="E63C4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>
                                  <a:solidFill>
                                    <a:srgbClr val="E63C44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ES">
                                  <a:solidFill>
                                    <a:srgbClr val="E63C44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s-ES" dirty="0">
                  <a:solidFill>
                    <a:srgbClr val="E63C44"/>
                  </a:solidFill>
                </a:endParaRPr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2473B83-0047-81D8-B6BC-5BA733775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642662"/>
                <a:ext cx="3213100" cy="6773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rgbClr val="E63C44"/>
                </a:solidFill>
                <a:prstDash val="sysDot"/>
                <a:bevel/>
                <a:extLst>
                  <a:ext uri="{C807C97D-BFC1-408E-A445-0C87EB9F89A2}">
                    <ask:lineSketchStyleProps xmlns:ask="http://schemas.microsoft.com/office/drawing/2018/sketchyshapes" sd="2781838941">
                      <a:custGeom>
                        <a:avLst/>
                        <a:gdLst>
                          <a:gd name="csX0" fmla="*/ 0 w 3213100"/>
                          <a:gd name="csY0" fmla="*/ 0 h 677319"/>
                          <a:gd name="csX1" fmla="*/ 599779 w 3213100"/>
                          <a:gd name="csY1" fmla="*/ 0 h 677319"/>
                          <a:gd name="csX2" fmla="*/ 1038902 w 3213100"/>
                          <a:gd name="csY2" fmla="*/ 0 h 677319"/>
                          <a:gd name="csX3" fmla="*/ 1478026 w 3213100"/>
                          <a:gd name="csY3" fmla="*/ 0 h 677319"/>
                          <a:gd name="csX4" fmla="*/ 2045674 w 3213100"/>
                          <a:gd name="csY4" fmla="*/ 0 h 677319"/>
                          <a:gd name="csX5" fmla="*/ 2613321 w 3213100"/>
                          <a:gd name="csY5" fmla="*/ 0 h 677319"/>
                          <a:gd name="csX6" fmla="*/ 3213100 w 3213100"/>
                          <a:gd name="csY6" fmla="*/ 0 h 677319"/>
                          <a:gd name="csX7" fmla="*/ 3213100 w 3213100"/>
                          <a:gd name="csY7" fmla="*/ 325113 h 677319"/>
                          <a:gd name="csX8" fmla="*/ 3213100 w 3213100"/>
                          <a:gd name="csY8" fmla="*/ 677319 h 677319"/>
                          <a:gd name="csX9" fmla="*/ 2741845 w 3213100"/>
                          <a:gd name="csY9" fmla="*/ 677319 h 677319"/>
                          <a:gd name="csX10" fmla="*/ 2174198 w 3213100"/>
                          <a:gd name="csY10" fmla="*/ 677319 h 677319"/>
                          <a:gd name="csX11" fmla="*/ 1670812 w 3213100"/>
                          <a:gd name="csY11" fmla="*/ 677319 h 677319"/>
                          <a:gd name="csX12" fmla="*/ 1199557 w 3213100"/>
                          <a:gd name="csY12" fmla="*/ 677319 h 677319"/>
                          <a:gd name="csX13" fmla="*/ 664041 w 3213100"/>
                          <a:gd name="csY13" fmla="*/ 677319 h 677319"/>
                          <a:gd name="csX14" fmla="*/ 0 w 3213100"/>
                          <a:gd name="csY14" fmla="*/ 677319 h 677319"/>
                          <a:gd name="csX15" fmla="*/ 0 w 3213100"/>
                          <a:gd name="csY15" fmla="*/ 358979 h 677319"/>
                          <a:gd name="csX16" fmla="*/ 0 w 3213100"/>
                          <a:gd name="csY16" fmla="*/ 0 h 677319"/>
                        </a:gdLst>
                        <a:ahLst/>
                        <a:cxnLst>
                          <a:cxn ang="0">
                            <a:pos x="csX0" y="csY0"/>
                          </a:cxn>
                          <a:cxn ang="0">
                            <a:pos x="csX1" y="csY1"/>
                          </a:cxn>
                          <a:cxn ang="0">
                            <a:pos x="csX2" y="csY2"/>
                          </a:cxn>
                          <a:cxn ang="0">
                            <a:pos x="csX3" y="csY3"/>
                          </a:cxn>
                          <a:cxn ang="0">
                            <a:pos x="csX4" y="csY4"/>
                          </a:cxn>
                          <a:cxn ang="0">
                            <a:pos x="csX5" y="csY5"/>
                          </a:cxn>
                          <a:cxn ang="0">
                            <a:pos x="csX6" y="csY6"/>
                          </a:cxn>
                          <a:cxn ang="0">
                            <a:pos x="csX7" y="csY7"/>
                          </a:cxn>
                          <a:cxn ang="0">
                            <a:pos x="csX8" y="csY8"/>
                          </a:cxn>
                          <a:cxn ang="0">
                            <a:pos x="csX9" y="csY9"/>
                          </a:cxn>
                          <a:cxn ang="0">
                            <a:pos x="csX10" y="csY10"/>
                          </a:cxn>
                          <a:cxn ang="0">
                            <a:pos x="csX11" y="csY11"/>
                          </a:cxn>
                          <a:cxn ang="0">
                            <a:pos x="csX12" y="csY12"/>
                          </a:cxn>
                          <a:cxn ang="0">
                            <a:pos x="csX13" y="csY13"/>
                          </a:cxn>
                          <a:cxn ang="0">
                            <a:pos x="csX14" y="csY14"/>
                          </a:cxn>
                          <a:cxn ang="0">
                            <a:pos x="csX15" y="csY15"/>
                          </a:cxn>
                          <a:cxn ang="0">
                            <a:pos x="csX16" y="csY16"/>
                          </a:cxn>
                        </a:cxnLst>
                        <a:rect l="l" t="t" r="r" b="b"/>
                        <a:pathLst>
                          <a:path w="3213100" h="677319" extrusionOk="0">
                            <a:moveTo>
                              <a:pt x="0" y="0"/>
                            </a:moveTo>
                            <a:cubicBezTo>
                              <a:pt x="214041" y="-43359"/>
                              <a:pt x="454409" y="59999"/>
                              <a:pt x="599779" y="0"/>
                            </a:cubicBezTo>
                            <a:cubicBezTo>
                              <a:pt x="745149" y="-59999"/>
                              <a:pt x="857438" y="15311"/>
                              <a:pt x="1038902" y="0"/>
                            </a:cubicBezTo>
                            <a:cubicBezTo>
                              <a:pt x="1220366" y="-15311"/>
                              <a:pt x="1288673" y="50990"/>
                              <a:pt x="1478026" y="0"/>
                            </a:cubicBezTo>
                            <a:cubicBezTo>
                              <a:pt x="1667379" y="-50990"/>
                              <a:pt x="1798934" y="57647"/>
                              <a:pt x="2045674" y="0"/>
                            </a:cubicBezTo>
                            <a:cubicBezTo>
                              <a:pt x="2292414" y="-57647"/>
                              <a:pt x="2488802" y="62760"/>
                              <a:pt x="2613321" y="0"/>
                            </a:cubicBezTo>
                            <a:cubicBezTo>
                              <a:pt x="2737840" y="-62760"/>
                              <a:pt x="3001267" y="49207"/>
                              <a:pt x="3213100" y="0"/>
                            </a:cubicBezTo>
                            <a:cubicBezTo>
                              <a:pt x="3244106" y="77376"/>
                              <a:pt x="3180632" y="194294"/>
                              <a:pt x="3213100" y="325113"/>
                            </a:cubicBezTo>
                            <a:cubicBezTo>
                              <a:pt x="3245568" y="455932"/>
                              <a:pt x="3202700" y="526228"/>
                              <a:pt x="3213100" y="677319"/>
                            </a:cubicBezTo>
                            <a:cubicBezTo>
                              <a:pt x="2987766" y="729666"/>
                              <a:pt x="2847547" y="633815"/>
                              <a:pt x="2741845" y="677319"/>
                            </a:cubicBezTo>
                            <a:cubicBezTo>
                              <a:pt x="2636144" y="720823"/>
                              <a:pt x="2353501" y="626729"/>
                              <a:pt x="2174198" y="677319"/>
                            </a:cubicBezTo>
                            <a:cubicBezTo>
                              <a:pt x="1994895" y="727909"/>
                              <a:pt x="1898196" y="635266"/>
                              <a:pt x="1670812" y="677319"/>
                            </a:cubicBezTo>
                            <a:cubicBezTo>
                              <a:pt x="1443428" y="719372"/>
                              <a:pt x="1302656" y="632955"/>
                              <a:pt x="1199557" y="677319"/>
                            </a:cubicBezTo>
                            <a:cubicBezTo>
                              <a:pt x="1096459" y="721683"/>
                              <a:pt x="855670" y="653254"/>
                              <a:pt x="664041" y="677319"/>
                            </a:cubicBezTo>
                            <a:cubicBezTo>
                              <a:pt x="472412" y="701384"/>
                              <a:pt x="195035" y="611187"/>
                              <a:pt x="0" y="677319"/>
                            </a:cubicBezTo>
                            <a:cubicBezTo>
                              <a:pt x="-3283" y="519070"/>
                              <a:pt x="25768" y="444855"/>
                              <a:pt x="0" y="358979"/>
                            </a:cubicBezTo>
                            <a:cubicBezTo>
                              <a:pt x="-25768" y="273103"/>
                              <a:pt x="7241" y="140109"/>
                              <a:pt x="0" y="0"/>
                            </a:cubicBezTo>
                            <a:close/>
                          </a:path>
                        </a:pathLst>
                      </a:custGeom>
                      <ask:type>
                        <ask:lineSketchScribble/>
                      </ask:type>
                    </ask:lineSketchStyleProps>
                  </a:ext>
                </a:extLst>
              </a:ln>
              <a:effectLst/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D64A54A3-16E1-03A7-A888-01BD0BE9E10B}"/>
              </a:ext>
            </a:extLst>
          </p:cNvPr>
          <p:cNvSpPr txBox="1"/>
          <p:nvPr/>
        </p:nvSpPr>
        <p:spPr>
          <a:xfrm>
            <a:off x="1963478" y="595286"/>
            <a:ext cx="7100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El</a:t>
            </a:r>
            <a:r>
              <a:rPr lang="es-ES" sz="2400" b="1" dirty="0"/>
              <a:t> </a:t>
            </a:r>
            <a:r>
              <a:rPr lang="es-ES" sz="2400" b="1" dirty="0">
                <a:solidFill>
                  <a:srgbClr val="E63C44"/>
                </a:solidFill>
              </a:rPr>
              <a:t>movimiento rectilíneo uniformemente acelerado (MRUA) </a:t>
            </a:r>
            <a:r>
              <a:rPr lang="es-ES" sz="2400" dirty="0"/>
              <a:t>es</a:t>
            </a:r>
            <a:r>
              <a:rPr lang="es-ES" sz="2400" b="1" dirty="0"/>
              <a:t> </a:t>
            </a:r>
            <a:r>
              <a:rPr lang="es-ES" sz="2400" dirty="0"/>
              <a:t>el movimiento de un objeto que presenta una trayectoria rectilínea y una aceleración constante. Se describe mediante las siguientes ecuaciones:</a:t>
            </a:r>
            <a:endParaRPr lang="es-ES" sz="4000" b="1" dirty="0"/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9FD1A21-A46E-91F5-BBBB-9A1FB88D8756}"/>
              </a:ext>
            </a:extLst>
          </p:cNvPr>
          <p:cNvGrpSpPr/>
          <p:nvPr/>
        </p:nvGrpSpPr>
        <p:grpSpPr>
          <a:xfrm>
            <a:off x="2686050" y="4701264"/>
            <a:ext cx="1111250" cy="1511133"/>
            <a:chOff x="2686050" y="4701264"/>
            <a:chExt cx="1111250" cy="1511133"/>
          </a:xfrm>
        </p:grpSpPr>
        <p:pic>
          <p:nvPicPr>
            <p:cNvPr id="5" name="Gráfico 4" descr="Raqueta y pelota de tenis contorno">
              <a:extLst>
                <a:ext uri="{FF2B5EF4-FFF2-40B4-BE49-F238E27FC236}">
                  <a16:creationId xmlns:a16="http://schemas.microsoft.com/office/drawing/2014/main" id="{A8186C4A-D43A-8B1D-764D-893F4A257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 l="65393" t="68099" r="10729" b="11008"/>
            <a:stretch>
              <a:fillRect/>
            </a:stretch>
          </p:blipFill>
          <p:spPr>
            <a:xfrm>
              <a:off x="2959100" y="5615664"/>
              <a:ext cx="381000" cy="333375"/>
            </a:xfrm>
            <a:prstGeom prst="rect">
              <a:avLst/>
            </a:prstGeom>
          </p:spPr>
        </p:pic>
        <p:pic>
          <p:nvPicPr>
            <p:cNvPr id="13" name="Gráfico 12" descr="Mano protectora contorno">
              <a:extLst>
                <a:ext uri="{FF2B5EF4-FFF2-40B4-BE49-F238E27FC236}">
                  <a16:creationId xmlns:a16="http://schemas.microsoft.com/office/drawing/2014/main" id="{08D703D9-0842-A670-2AED-F96CB514D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882900" y="4701264"/>
              <a:ext cx="914400" cy="914400"/>
            </a:xfrm>
            <a:prstGeom prst="rect">
              <a:avLst/>
            </a:prstGeom>
          </p:spPr>
        </p:pic>
        <p:cxnSp>
          <p:nvCxnSpPr>
            <p:cNvPr id="18" name="Conector recto de flecha 17">
              <a:extLst>
                <a:ext uri="{FF2B5EF4-FFF2-40B4-BE49-F238E27FC236}">
                  <a16:creationId xmlns:a16="http://schemas.microsoft.com/office/drawing/2014/main" id="{241508FF-D8AC-AA32-DC22-82D87A6C4BBF}"/>
                </a:ext>
              </a:extLst>
            </p:cNvPr>
            <p:cNvCxnSpPr>
              <a:cxnSpLocks/>
            </p:cNvCxnSpPr>
            <p:nvPr/>
          </p:nvCxnSpPr>
          <p:spPr>
            <a:xfrm>
              <a:off x="2686050" y="4981321"/>
              <a:ext cx="0" cy="1231076"/>
            </a:xfrm>
            <a:prstGeom prst="straightConnector1">
              <a:avLst/>
            </a:prstGeom>
            <a:ln>
              <a:solidFill>
                <a:srgbClr val="C0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841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9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ADBFE-C7F9-B044-DE5A-F179729E8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184BC26-CF23-2BFD-2B69-0D1DA78EBB39}"/>
              </a:ext>
            </a:extLst>
          </p:cNvPr>
          <p:cNvSpPr txBox="1"/>
          <p:nvPr/>
        </p:nvSpPr>
        <p:spPr>
          <a:xfrm>
            <a:off x="402772" y="2723689"/>
            <a:ext cx="2534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</a:rPr>
              <a:t>Caída libre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4752533-0714-42E7-393D-6CEBAF470DF3}"/>
              </a:ext>
            </a:extLst>
          </p:cNvPr>
          <p:cNvSpPr txBox="1"/>
          <p:nvPr/>
        </p:nvSpPr>
        <p:spPr>
          <a:xfrm>
            <a:off x="402771" y="3328147"/>
            <a:ext cx="34051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Es un movimiento vertical, de ascenso o de descenso, de un cuerpo únicamente debido a la fuerza de la gravedad, lo que genera una aceleración denominada de la gravedad (</a:t>
            </a:r>
            <a:r>
              <a:rPr lang="es-ES" i="1" dirty="0">
                <a:solidFill>
                  <a:schemeClr val="bg1"/>
                </a:solidFill>
              </a:rPr>
              <a:t>g₀</a:t>
            </a:r>
            <a:r>
              <a:rPr lang="es-ES" dirty="0">
                <a:solidFill>
                  <a:schemeClr val="bg1"/>
                </a:solidFill>
              </a:rPr>
              <a:t>), cuyo valor es 9,8 m/s².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C44C65E8-BB8A-2E66-D772-F066577D01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0" r="29425"/>
          <a:stretch>
            <a:fillRect/>
          </a:stretch>
        </p:blipFill>
        <p:spPr>
          <a:xfrm>
            <a:off x="7254600" y="2210246"/>
            <a:ext cx="2604789" cy="37825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296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TEMA DE OFFICE" val="M1HGeSOy"/>
  <p:tag name="ARTICULATE_SLIDE_THUMBNAIL_REFRESH" val="1"/>
  <p:tag name="ARTICULATE_SLIDE_COUNT" val="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alizado 4">
      <a:majorFont>
        <a:latin typeface="Proxima Nova"/>
        <a:ea typeface=""/>
        <a:cs typeface=""/>
      </a:majorFont>
      <a:minorFont>
        <a:latin typeface="Proxima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919b1ef-c0c3-4735-8fca-0928ec39d8d5}" enabled="0" method="" siteId="{f919b1ef-c0c3-4735-8fca-0928ec39d8d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3627</TotalTime>
  <Words>518</Words>
  <Application>Microsoft Office PowerPoint</Application>
  <PresentationFormat>Panorámica</PresentationFormat>
  <Paragraphs>65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Aptos</vt:lpstr>
      <vt:lpstr>Arial</vt:lpstr>
      <vt:lpstr>Cambria Math</vt:lpstr>
      <vt:lpstr>Proxima Nova Extrabold</vt:lpstr>
      <vt:lpstr>Proxima Nova Medium</vt:lpstr>
      <vt:lpstr>Proxima Nova Semibold</vt:lpstr>
      <vt:lpstr>Wingdings</vt:lpstr>
      <vt:lpstr>Tema de Office</vt:lpstr>
      <vt:lpstr>El movimiento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MunozGarcia, Elena</dc:creator>
  <cp:lastModifiedBy>GarciaGallardo, Francisco</cp:lastModifiedBy>
  <cp:revision>16</cp:revision>
  <dcterms:created xsi:type="dcterms:W3CDTF">2025-07-04T09:40:43Z</dcterms:created>
  <dcterms:modified xsi:type="dcterms:W3CDTF">2026-02-20T06:36:07Z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C7AEE66F-F6B1-43FE-82DD-EE015C50E044</vt:lpwstr>
  </property>
  <property fmtid="{D5CDD505-2E9C-101B-9397-08002B2CF9AE}" pid="3" name="ArticulatePath">
    <vt:lpwstr>https://mheducation-my.sharepoint.com/personal/elena_munozgarcia_mheducation_com/Documents/03_IA/01_CURSO IA PARA TODOS/Recursos graficos MK/Plantilla PPT/Plantilla PPT MHE</vt:lpwstr>
  </property>
</Properties>
</file>