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notesSlides/notesSlide1.xml" ContentType="application/vnd.openxmlformats-officedocument.presentationml.notesSlide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notesSlides/notesSlide2.xml" ContentType="application/vnd.openxmlformats-officedocument.presentationml.notesSlide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9" r:id="rId3"/>
    <p:sldId id="279" r:id="rId4"/>
    <p:sldId id="258" r:id="rId5"/>
    <p:sldId id="282" r:id="rId6"/>
    <p:sldId id="257" r:id="rId7"/>
    <p:sldId id="267" r:id="rId8"/>
    <p:sldId id="281" r:id="rId9"/>
    <p:sldId id="283" r:id="rId10"/>
    <p:sldId id="285" r:id="rId11"/>
    <p:sldId id="286" r:id="rId12"/>
    <p:sldId id="288" r:id="rId13"/>
    <p:sldId id="268" r:id="rId14"/>
  </p:sldIdLst>
  <p:sldSz cx="12192000" cy="6858000"/>
  <p:notesSz cx="6858000" cy="91440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1A23"/>
    <a:srgbClr val="FFFFFF"/>
    <a:srgbClr val="FF99FF"/>
    <a:srgbClr val="06235B"/>
    <a:srgbClr val="E63C44"/>
    <a:srgbClr val="00CCFF"/>
    <a:srgbClr val="E5E5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D2ED18-EA36-4233-AAF5-40D52E06A679}" v="10" dt="2026-02-20T07:23:12.6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47" autoAdjust="0"/>
    <p:restoredTop sz="93410" autoAdjust="0"/>
  </p:normalViewPr>
  <p:slideViewPr>
    <p:cSldViewPr snapToGrid="0" showGuides="1">
      <p:cViewPr varScale="1">
        <p:scale>
          <a:sx n="59" d="100"/>
          <a:sy n="59" d="100"/>
        </p:scale>
        <p:origin x="772" y="5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54" d="100"/>
          <a:sy n="54" d="100"/>
        </p:scale>
        <p:origin x="2564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rciaGallardo, Francisco" userId="b4b7da68-c0d7-4ad6-a033-1814dbf46d12" providerId="ADAL" clId="{CB26DE98-57F3-4D70-837B-F3DF6C2EFC9F}"/>
    <pc:docChg chg="custSel addSld delSld modSld">
      <pc:chgData name="GarciaGallardo, Francisco" userId="b4b7da68-c0d7-4ad6-a033-1814dbf46d12" providerId="ADAL" clId="{CB26DE98-57F3-4D70-837B-F3DF6C2EFC9F}" dt="2026-02-20T07:23:12.617" v="16" actId="122"/>
      <pc:docMkLst>
        <pc:docMk/>
      </pc:docMkLst>
      <pc:sldChg chg="addSp delSp modSp mod delAnim modAnim">
        <pc:chgData name="GarciaGallardo, Francisco" userId="b4b7da68-c0d7-4ad6-a033-1814dbf46d12" providerId="ADAL" clId="{CB26DE98-57F3-4D70-837B-F3DF6C2EFC9F}" dt="2026-02-20T07:22:08.372" v="13" actId="1076"/>
        <pc:sldMkLst>
          <pc:docMk/>
          <pc:sldMk cId="713274897" sldId="256"/>
        </pc:sldMkLst>
        <pc:spChg chg="del">
          <ac:chgData name="GarciaGallardo, Francisco" userId="b4b7da68-c0d7-4ad6-a033-1814dbf46d12" providerId="ADAL" clId="{CB26DE98-57F3-4D70-837B-F3DF6C2EFC9F}" dt="2026-02-20T07:19:29.983" v="1" actId="478"/>
          <ac:spMkLst>
            <pc:docMk/>
            <pc:sldMk cId="713274897" sldId="256"/>
            <ac:spMk id="2" creationId="{FE2152F9-5885-FCBC-575A-2350D8A7A8B4}"/>
          </ac:spMkLst>
        </pc:spChg>
        <pc:spChg chg="del">
          <ac:chgData name="GarciaGallardo, Francisco" userId="b4b7da68-c0d7-4ad6-a033-1814dbf46d12" providerId="ADAL" clId="{CB26DE98-57F3-4D70-837B-F3DF6C2EFC9F}" dt="2026-02-20T07:19:29.983" v="1" actId="478"/>
          <ac:spMkLst>
            <pc:docMk/>
            <pc:sldMk cId="713274897" sldId="256"/>
            <ac:spMk id="3" creationId="{811125AC-FA3D-EAA4-914E-78779748625B}"/>
          </ac:spMkLst>
        </pc:spChg>
        <pc:spChg chg="add del mod">
          <ac:chgData name="GarciaGallardo, Francisco" userId="b4b7da68-c0d7-4ad6-a033-1814dbf46d12" providerId="ADAL" clId="{CB26DE98-57F3-4D70-837B-F3DF6C2EFC9F}" dt="2026-02-20T07:19:33.056" v="2" actId="478"/>
          <ac:spMkLst>
            <pc:docMk/>
            <pc:sldMk cId="713274897" sldId="256"/>
            <ac:spMk id="5" creationId="{58697313-E9FA-81A1-E442-FD31549C0E03}"/>
          </ac:spMkLst>
        </pc:spChg>
        <pc:spChg chg="del">
          <ac:chgData name="GarciaGallardo, Francisco" userId="b4b7da68-c0d7-4ad6-a033-1814dbf46d12" providerId="ADAL" clId="{CB26DE98-57F3-4D70-837B-F3DF6C2EFC9F}" dt="2026-02-20T07:19:29.983" v="1" actId="478"/>
          <ac:spMkLst>
            <pc:docMk/>
            <pc:sldMk cId="713274897" sldId="256"/>
            <ac:spMk id="7" creationId="{CE066DB7-3625-F6AE-3001-7939FB8F8ED2}"/>
          </ac:spMkLst>
        </pc:spChg>
        <pc:spChg chg="add del mod">
          <ac:chgData name="GarciaGallardo, Francisco" userId="b4b7da68-c0d7-4ad6-a033-1814dbf46d12" providerId="ADAL" clId="{CB26DE98-57F3-4D70-837B-F3DF6C2EFC9F}" dt="2026-02-20T07:19:33.056" v="2" actId="478"/>
          <ac:spMkLst>
            <pc:docMk/>
            <pc:sldMk cId="713274897" sldId="256"/>
            <ac:spMk id="8" creationId="{C5C55550-CF7F-A58E-F7FC-19A576ACEC1E}"/>
          </ac:spMkLst>
        </pc:spChg>
        <pc:spChg chg="add mod">
          <ac:chgData name="GarciaGallardo, Francisco" userId="b4b7da68-c0d7-4ad6-a033-1814dbf46d12" providerId="ADAL" clId="{CB26DE98-57F3-4D70-837B-F3DF6C2EFC9F}" dt="2026-02-20T07:22:08.372" v="13" actId="1076"/>
          <ac:spMkLst>
            <pc:docMk/>
            <pc:sldMk cId="713274897" sldId="256"/>
            <ac:spMk id="9" creationId="{217B824E-4869-174F-F8C4-50E5F464538D}"/>
          </ac:spMkLst>
        </pc:spChg>
        <pc:spChg chg="add mod">
          <ac:chgData name="GarciaGallardo, Francisco" userId="b4b7da68-c0d7-4ad6-a033-1814dbf46d12" providerId="ADAL" clId="{CB26DE98-57F3-4D70-837B-F3DF6C2EFC9F}" dt="2026-02-20T07:21:28.629" v="10" actId="20577"/>
          <ac:spMkLst>
            <pc:docMk/>
            <pc:sldMk cId="713274897" sldId="256"/>
            <ac:spMk id="10" creationId="{CBB0DFF2-A1F5-36FA-574A-E1B845FF91B2}"/>
          </ac:spMkLst>
        </pc:spChg>
        <pc:spChg chg="add mod">
          <ac:chgData name="GarciaGallardo, Francisco" userId="b4b7da68-c0d7-4ad6-a033-1814dbf46d12" providerId="ADAL" clId="{CB26DE98-57F3-4D70-837B-F3DF6C2EFC9F}" dt="2026-02-20T07:21:22.119" v="9" actId="20577"/>
          <ac:spMkLst>
            <pc:docMk/>
            <pc:sldMk cId="713274897" sldId="256"/>
            <ac:spMk id="11" creationId="{79A24ECB-2BF9-37C6-1988-373EDEAD5F20}"/>
          </ac:spMkLst>
        </pc:spChg>
      </pc:sldChg>
      <pc:sldChg chg="modSp mod">
        <pc:chgData name="GarciaGallardo, Francisco" userId="b4b7da68-c0d7-4ad6-a033-1814dbf46d12" providerId="ADAL" clId="{CB26DE98-57F3-4D70-837B-F3DF6C2EFC9F}" dt="2026-02-20T07:22:40.768" v="15" actId="14100"/>
        <pc:sldMkLst>
          <pc:docMk/>
          <pc:sldMk cId="2978081566" sldId="259"/>
        </pc:sldMkLst>
        <pc:spChg chg="mod">
          <ac:chgData name="GarciaGallardo, Francisco" userId="b4b7da68-c0d7-4ad6-a033-1814dbf46d12" providerId="ADAL" clId="{CB26DE98-57F3-4D70-837B-F3DF6C2EFC9F}" dt="2026-02-20T07:22:40.768" v="15" actId="14100"/>
          <ac:spMkLst>
            <pc:docMk/>
            <pc:sldMk cId="2978081566" sldId="259"/>
            <ac:spMk id="5" creationId="{037C915C-A1A3-9CBE-C445-39344F965F43}"/>
          </ac:spMkLst>
        </pc:spChg>
        <pc:spChg chg="mod">
          <ac:chgData name="GarciaGallardo, Francisco" userId="b4b7da68-c0d7-4ad6-a033-1814dbf46d12" providerId="ADAL" clId="{CB26DE98-57F3-4D70-837B-F3DF6C2EFC9F}" dt="2026-02-20T07:22:40.768" v="15" actId="14100"/>
          <ac:spMkLst>
            <pc:docMk/>
            <pc:sldMk cId="2978081566" sldId="259"/>
            <ac:spMk id="7" creationId="{3462253E-8172-0CE1-D1D9-4F77F6589450}"/>
          </ac:spMkLst>
        </pc:spChg>
        <pc:spChg chg="mod">
          <ac:chgData name="GarciaGallardo, Francisco" userId="b4b7da68-c0d7-4ad6-a033-1814dbf46d12" providerId="ADAL" clId="{CB26DE98-57F3-4D70-837B-F3DF6C2EFC9F}" dt="2026-02-20T07:22:40.768" v="15" actId="14100"/>
          <ac:spMkLst>
            <pc:docMk/>
            <pc:sldMk cId="2978081566" sldId="259"/>
            <ac:spMk id="8" creationId="{AA8AC665-DBAB-2CEC-8381-1C175A07BA54}"/>
          </ac:spMkLst>
        </pc:spChg>
        <pc:spChg chg="mod">
          <ac:chgData name="GarciaGallardo, Francisco" userId="b4b7da68-c0d7-4ad6-a033-1814dbf46d12" providerId="ADAL" clId="{CB26DE98-57F3-4D70-837B-F3DF6C2EFC9F}" dt="2026-02-20T07:22:40.768" v="15" actId="14100"/>
          <ac:spMkLst>
            <pc:docMk/>
            <pc:sldMk cId="2978081566" sldId="259"/>
            <ac:spMk id="10" creationId="{935EBD39-5323-A310-77EC-C6094173686E}"/>
          </ac:spMkLst>
        </pc:spChg>
        <pc:spChg chg="mod">
          <ac:chgData name="GarciaGallardo, Francisco" userId="b4b7da68-c0d7-4ad6-a033-1814dbf46d12" providerId="ADAL" clId="{CB26DE98-57F3-4D70-837B-F3DF6C2EFC9F}" dt="2026-02-20T07:22:40.768" v="15" actId="14100"/>
          <ac:spMkLst>
            <pc:docMk/>
            <pc:sldMk cId="2978081566" sldId="259"/>
            <ac:spMk id="11" creationId="{58EDF076-B189-B74A-5A37-4D28784370C3}"/>
          </ac:spMkLst>
        </pc:spChg>
        <pc:spChg chg="mod">
          <ac:chgData name="GarciaGallardo, Francisco" userId="b4b7da68-c0d7-4ad6-a033-1814dbf46d12" providerId="ADAL" clId="{CB26DE98-57F3-4D70-837B-F3DF6C2EFC9F}" dt="2026-02-20T07:22:40.768" v="15" actId="14100"/>
          <ac:spMkLst>
            <pc:docMk/>
            <pc:sldMk cId="2978081566" sldId="259"/>
            <ac:spMk id="12" creationId="{0095000C-4B6B-AD17-5290-9CEAC9C3960F}"/>
          </ac:spMkLst>
        </pc:spChg>
        <pc:spChg chg="mod">
          <ac:chgData name="GarciaGallardo, Francisco" userId="b4b7da68-c0d7-4ad6-a033-1814dbf46d12" providerId="ADAL" clId="{CB26DE98-57F3-4D70-837B-F3DF6C2EFC9F}" dt="2026-02-20T07:22:40.768" v="15" actId="14100"/>
          <ac:spMkLst>
            <pc:docMk/>
            <pc:sldMk cId="2978081566" sldId="259"/>
            <ac:spMk id="18" creationId="{38C35571-275E-DD9E-4276-3EDBBDB37DD1}"/>
          </ac:spMkLst>
        </pc:spChg>
        <pc:spChg chg="mod">
          <ac:chgData name="GarciaGallardo, Francisco" userId="b4b7da68-c0d7-4ad6-a033-1814dbf46d12" providerId="ADAL" clId="{CB26DE98-57F3-4D70-837B-F3DF6C2EFC9F}" dt="2026-02-20T07:22:40.768" v="15" actId="14100"/>
          <ac:spMkLst>
            <pc:docMk/>
            <pc:sldMk cId="2978081566" sldId="259"/>
            <ac:spMk id="47" creationId="{F6F731B5-BFDA-A43F-E48D-2A20BDEE0197}"/>
          </ac:spMkLst>
        </pc:spChg>
      </pc:sldChg>
      <pc:sldChg chg="modSp">
        <pc:chgData name="GarciaGallardo, Francisco" userId="b4b7da68-c0d7-4ad6-a033-1814dbf46d12" providerId="ADAL" clId="{CB26DE98-57F3-4D70-837B-F3DF6C2EFC9F}" dt="2026-02-20T07:23:12.617" v="16" actId="122"/>
        <pc:sldMkLst>
          <pc:docMk/>
          <pc:sldMk cId="522962845" sldId="267"/>
        </pc:sldMkLst>
        <pc:spChg chg="mod">
          <ac:chgData name="GarciaGallardo, Francisco" userId="b4b7da68-c0d7-4ad6-a033-1814dbf46d12" providerId="ADAL" clId="{CB26DE98-57F3-4D70-837B-F3DF6C2EFC9F}" dt="2026-02-20T07:23:12.617" v="16" actId="122"/>
          <ac:spMkLst>
            <pc:docMk/>
            <pc:sldMk cId="522962845" sldId="267"/>
            <ac:spMk id="27" creationId="{5049D23E-1ED9-9EB3-556B-7D86646FAC6B}"/>
          </ac:spMkLst>
        </pc:spChg>
        <pc:spChg chg="mod">
          <ac:chgData name="GarciaGallardo, Francisco" userId="b4b7da68-c0d7-4ad6-a033-1814dbf46d12" providerId="ADAL" clId="{CB26DE98-57F3-4D70-837B-F3DF6C2EFC9F}" dt="2026-02-20T07:23:12.617" v="16" actId="122"/>
          <ac:spMkLst>
            <pc:docMk/>
            <pc:sldMk cId="522962845" sldId="267"/>
            <ac:spMk id="28" creationId="{32BB4794-BF49-BED4-4DF4-0EBFAC71B52E}"/>
          </ac:spMkLst>
        </pc:spChg>
        <pc:spChg chg="mod">
          <ac:chgData name="GarciaGallardo, Francisco" userId="b4b7da68-c0d7-4ad6-a033-1814dbf46d12" providerId="ADAL" clId="{CB26DE98-57F3-4D70-837B-F3DF6C2EFC9F}" dt="2026-02-20T07:23:12.617" v="16" actId="122"/>
          <ac:spMkLst>
            <pc:docMk/>
            <pc:sldMk cId="522962845" sldId="267"/>
            <ac:spMk id="29" creationId="{A1C84956-8AAB-51D0-80DE-A8726A8188DD}"/>
          </ac:spMkLst>
        </pc:spChg>
      </pc:sldChg>
      <pc:sldChg chg="add del">
        <pc:chgData name="GarciaGallardo, Francisco" userId="b4b7da68-c0d7-4ad6-a033-1814dbf46d12" providerId="ADAL" clId="{CB26DE98-57F3-4D70-837B-F3DF6C2EFC9F}" dt="2026-02-20T07:22:12.467" v="14" actId="47"/>
        <pc:sldMkLst>
          <pc:docMk/>
          <pc:sldMk cId="726579980" sldId="28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tags" Target="../tags/tag11.xml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A293A2C5-6936-3081-AA0B-E11629ED0EF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49434B8-3092-083E-B798-13164495341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2E988E-2331-4B84-803A-E48C2F4BC14D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A4B54BB-DE15-1158-BBFE-9A037D2BAED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0BAD46B-6EDF-0C29-3159-DC6D2563375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0437E5-2FAD-4F80-8941-4CB137FD552F}" type="slidenum">
              <a:rPr lang="en-US" smtClean="0"/>
              <a:t>‹Nº›</a:t>
            </a:fld>
            <a:endParaRPr lang="en-US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094247260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7F67A1-22F2-45AB-924C-7BED75AB63FA}" type="datetimeFigureOut">
              <a:rPr lang="es-ES" smtClean="0"/>
              <a:t>09/03/2026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FE96EC-7D3A-45A7-9E74-3B164BCD1E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95561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Membrana plasmática</a:t>
            </a:r>
          </a:p>
          <a:p>
            <a:r>
              <a:rPr lang="es-ES" dirty="0"/>
              <a:t>Es una estructura que rodea a la célula separándola química y físicamente del medio</a:t>
            </a:r>
          </a:p>
          <a:p>
            <a:r>
              <a:rPr lang="es-ES" dirty="0"/>
              <a:t>extracelular.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FE96EC-7D3A-45A7-9E74-3B164BCD1E89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12164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2FE44B-1CAC-C336-06E3-BE9D5EADAF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F7CA8617-9F95-99DA-86CA-BCC5EB1DC5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F59BCBBA-B293-F404-61F3-07DC160CEE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Membrana plasmática</a:t>
            </a:r>
          </a:p>
          <a:p>
            <a:r>
              <a:rPr lang="es-ES" dirty="0"/>
              <a:t>Es una estructura que rodea a la célula separándola química y físicamente del medio</a:t>
            </a:r>
          </a:p>
          <a:p>
            <a:r>
              <a:rPr lang="es-ES" dirty="0"/>
              <a:t>extracelular.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A58B649-FACF-2CA0-D5E4-F4E4D3CDCE9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FE96EC-7D3A-45A7-9E74-3B164BCD1E89}" type="slidenum">
              <a:rPr lang="es-ES" smtClean="0"/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4490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6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Relationship Id="rId4" Type="http://schemas.openxmlformats.org/officeDocument/2006/relationships/image" Target="../media/image7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Relationship Id="rId4" Type="http://schemas.openxmlformats.org/officeDocument/2006/relationships/image" Target="../media/image9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Imagen que contiene Patrón de fondo&#10;&#10;El contenido generado por IA puede ser incorrecto.">
            <a:extLst>
              <a:ext uri="{FF2B5EF4-FFF2-40B4-BE49-F238E27FC236}">
                <a16:creationId xmlns:a16="http://schemas.microsoft.com/office/drawing/2014/main" id="{563B7FB3-C63C-EAC8-75C7-2F61B71A80A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6" y="0"/>
            <a:ext cx="12180854" cy="6858000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B7A53FAE-E43D-97F3-DA65-AE31E801C858}"/>
              </a:ext>
            </a:extLst>
          </p:cNvPr>
          <p:cNvSpPr/>
          <p:nvPr userDrawn="1"/>
        </p:nvSpPr>
        <p:spPr>
          <a:xfrm>
            <a:off x="1325573" y="1509681"/>
            <a:ext cx="9291286" cy="4111731"/>
          </a:xfrm>
          <a:prstGeom prst="rect">
            <a:avLst/>
          </a:prstGeom>
          <a:solidFill>
            <a:srgbClr val="06235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solidFill>
                <a:srgbClr val="06235B"/>
              </a:solidFill>
            </a:endParaRPr>
          </a:p>
        </p:txBody>
      </p:sp>
      <p:pic>
        <p:nvPicPr>
          <p:cNvPr id="11" name="Imagen 10" descr="Forma, Rectángulo&#10;&#10;El contenido generado por IA puede ser incorrecto.">
            <a:extLst>
              <a:ext uri="{FF2B5EF4-FFF2-40B4-BE49-F238E27FC236}">
                <a16:creationId xmlns:a16="http://schemas.microsoft.com/office/drawing/2014/main" id="{5F85FD57-78EF-6E7E-6DE5-C1FA40D432B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6" y="0"/>
            <a:ext cx="12192000" cy="6856286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5EC5B517-AD46-3807-20A4-47F509FB2C8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365449"/>
            <a:ext cx="9144000" cy="1144513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Título presentación</a:t>
            </a:r>
            <a:endParaRPr lang="en-U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2CC94DC-DCA9-2C24-020C-05AF809E704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Subtítulo presentación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11709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  <p:extLst>
      <p:ext uri="{BB962C8B-B14F-4D97-AF65-F5344CB8AC3E}">
        <p14:creationId xmlns:p14="http://schemas.microsoft.com/office/powerpoint/2010/main" val="1952426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Imagen que contiene exterior, elefante, naranja, decorado&#10;&#10;El contenido generado por IA puede ser incorrecto.">
            <a:extLst>
              <a:ext uri="{FF2B5EF4-FFF2-40B4-BE49-F238E27FC236}">
                <a16:creationId xmlns:a16="http://schemas.microsoft.com/office/drawing/2014/main" id="{FA5A2B00-3E59-2A51-34BA-CEBE7525C3E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3" y="0"/>
            <a:ext cx="12180854" cy="6858000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00319A74-6065-E425-E9E3-8001AAFF02A7}"/>
              </a:ext>
            </a:extLst>
          </p:cNvPr>
          <p:cNvSpPr/>
          <p:nvPr userDrawn="1"/>
        </p:nvSpPr>
        <p:spPr>
          <a:xfrm>
            <a:off x="1337847" y="1503544"/>
            <a:ext cx="9248327" cy="4148553"/>
          </a:xfrm>
          <a:prstGeom prst="rect">
            <a:avLst/>
          </a:prstGeom>
          <a:solidFill>
            <a:srgbClr val="E21A2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Imagen 10" descr="Imagen que contiene Forma&#10;&#10;El contenido generado por IA puede ser incorrecto.">
            <a:extLst>
              <a:ext uri="{FF2B5EF4-FFF2-40B4-BE49-F238E27FC236}">
                <a16:creationId xmlns:a16="http://schemas.microsoft.com/office/drawing/2014/main" id="{2BB17398-C344-74BB-F01D-94B4A8F6C63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9" y="0"/>
            <a:ext cx="12189631" cy="6858000"/>
          </a:xfrm>
          <a:prstGeom prst="rect">
            <a:avLst/>
          </a:prstGeom>
        </p:spPr>
      </p:pic>
      <p:sp>
        <p:nvSpPr>
          <p:cNvPr id="15" name="Marcador de texto 2">
            <a:extLst>
              <a:ext uri="{FF2B5EF4-FFF2-40B4-BE49-F238E27FC236}">
                <a16:creationId xmlns:a16="http://schemas.microsoft.com/office/drawing/2014/main" id="{1296DF91-C238-A023-8FBB-A532D1A38851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3715085" y="2971800"/>
            <a:ext cx="5422191" cy="145722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37848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 descr="Imagen que contiene interior, naranja, con baldosas, foto&#10;&#10;El contenido generado por IA puede ser incorrecto.">
            <a:extLst>
              <a:ext uri="{FF2B5EF4-FFF2-40B4-BE49-F238E27FC236}">
                <a16:creationId xmlns:a16="http://schemas.microsoft.com/office/drawing/2014/main" id="{D19B03F3-EF47-1D0D-DF4A-F15ABFBCCB5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59" y="0"/>
            <a:ext cx="12132216" cy="6858000"/>
          </a:xfrm>
          <a:prstGeom prst="rect">
            <a:avLst/>
          </a:prstGeom>
        </p:spPr>
      </p:pic>
      <p:sp>
        <p:nvSpPr>
          <p:cNvPr id="13" name="Rectángulo 12">
            <a:extLst>
              <a:ext uri="{FF2B5EF4-FFF2-40B4-BE49-F238E27FC236}">
                <a16:creationId xmlns:a16="http://schemas.microsoft.com/office/drawing/2014/main" id="{3D2D86A1-A603-907D-4A89-95DD8B45F556}"/>
              </a:ext>
            </a:extLst>
          </p:cNvPr>
          <p:cNvSpPr/>
          <p:nvPr userDrawn="1"/>
        </p:nvSpPr>
        <p:spPr>
          <a:xfrm>
            <a:off x="1355371" y="1509681"/>
            <a:ext cx="8283388" cy="4142416"/>
          </a:xfrm>
          <a:prstGeom prst="rect">
            <a:avLst/>
          </a:prstGeom>
          <a:solidFill>
            <a:srgbClr val="E5E5E5">
              <a:alpha val="8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solidFill>
                <a:srgbClr val="E5E5E5"/>
              </a:solidFill>
            </a:endParaRPr>
          </a:p>
        </p:txBody>
      </p:sp>
      <p:pic>
        <p:nvPicPr>
          <p:cNvPr id="12" name="Imagen 11" descr="Forma, Rectángulo&#10;&#10;El contenido generado por IA puede ser incorrecto.">
            <a:extLst>
              <a:ext uri="{FF2B5EF4-FFF2-40B4-BE49-F238E27FC236}">
                <a16:creationId xmlns:a16="http://schemas.microsoft.com/office/drawing/2014/main" id="{7E229C65-510A-980C-4903-5A572DADFB6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80" y="270025"/>
            <a:ext cx="12189631" cy="6858000"/>
          </a:xfrm>
          <a:prstGeom prst="rect">
            <a:avLst/>
          </a:prstGeom>
        </p:spPr>
      </p:pic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196A0411-CC45-B654-FBEA-C6B249E862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13641" y="2034291"/>
            <a:ext cx="7617765" cy="3093196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600"/>
              </a:spcAft>
              <a:buNone/>
              <a:defRPr>
                <a:solidFill>
                  <a:schemeClr val="tx1"/>
                </a:solidFill>
                <a:latin typeface="Proxima Nova Medium" panose="02000506030000020004" pitchFamily="50" charset="0"/>
              </a:defRPr>
            </a:lvl1pPr>
            <a:lvl2pPr marL="685800" indent="-228600">
              <a:lnSpc>
                <a:spcPct val="100000"/>
              </a:lnSpc>
              <a:buFont typeface="Wingdings" panose="05000000000000000000" pitchFamily="2" charset="2"/>
              <a:buChar char=""/>
              <a:defRPr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defRPr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defRPr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s-ES" dirty="0"/>
              <a:t>Texto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68724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 descr="Imagen que contiene interior, naranja, con baldosas, foto&#10;&#10;El contenido generado por IA puede ser incorrecto.">
            <a:extLst>
              <a:ext uri="{FF2B5EF4-FFF2-40B4-BE49-F238E27FC236}">
                <a16:creationId xmlns:a16="http://schemas.microsoft.com/office/drawing/2014/main" id="{D19B03F3-EF47-1D0D-DF4A-F15ABFBCCB5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84" y="0"/>
            <a:ext cx="12132216" cy="6858000"/>
          </a:xfrm>
          <a:prstGeom prst="rect">
            <a:avLst/>
          </a:prstGeom>
        </p:spPr>
      </p:pic>
      <p:sp>
        <p:nvSpPr>
          <p:cNvPr id="13" name="Rectángulo 12">
            <a:extLst>
              <a:ext uri="{FF2B5EF4-FFF2-40B4-BE49-F238E27FC236}">
                <a16:creationId xmlns:a16="http://schemas.microsoft.com/office/drawing/2014/main" id="{3D2D86A1-A603-907D-4A89-95DD8B45F556}"/>
              </a:ext>
            </a:extLst>
          </p:cNvPr>
          <p:cNvSpPr/>
          <p:nvPr userDrawn="1"/>
        </p:nvSpPr>
        <p:spPr>
          <a:xfrm>
            <a:off x="1586746" y="1509681"/>
            <a:ext cx="9036430" cy="4142416"/>
          </a:xfrm>
          <a:prstGeom prst="rect">
            <a:avLst/>
          </a:prstGeom>
          <a:solidFill>
            <a:srgbClr val="E5E5E5">
              <a:alpha val="8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solidFill>
                <a:srgbClr val="E5E5E5"/>
              </a:solidFill>
            </a:endParaRPr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7E229C65-510A-980C-4903-5A572DADFB6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35" y="261058"/>
            <a:ext cx="12189630" cy="6858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41884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 descr="Imagen que contiene interior, naranja, con baldosas, foto&#10;&#10;El contenido generado por IA puede ser incorrecto.">
            <a:extLst>
              <a:ext uri="{FF2B5EF4-FFF2-40B4-BE49-F238E27FC236}">
                <a16:creationId xmlns:a16="http://schemas.microsoft.com/office/drawing/2014/main" id="{D19B03F3-EF47-1D0D-DF4A-F15ABFBCCB5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84" y="0"/>
            <a:ext cx="12132216" cy="6858000"/>
          </a:xfrm>
          <a:prstGeom prst="rect">
            <a:avLst/>
          </a:prstGeom>
        </p:spPr>
      </p:pic>
      <p:sp>
        <p:nvSpPr>
          <p:cNvPr id="13" name="Rectángulo 12">
            <a:extLst>
              <a:ext uri="{FF2B5EF4-FFF2-40B4-BE49-F238E27FC236}">
                <a16:creationId xmlns:a16="http://schemas.microsoft.com/office/drawing/2014/main" id="{3D2D86A1-A603-907D-4A89-95DD8B45F55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9565342" y="439271"/>
            <a:ext cx="2079812" cy="6221505"/>
          </a:xfrm>
          <a:prstGeom prst="rect">
            <a:avLst/>
          </a:prstGeom>
          <a:solidFill>
            <a:srgbClr val="E21A23">
              <a:alpha val="8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solidFill>
                <a:srgbClr val="E5E5E5"/>
              </a:solidFill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AD231DC6-4A4F-5AB1-49C4-2B94588F101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1308848" y="439271"/>
            <a:ext cx="8256494" cy="6221505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  <a:solidFill>
                <a:srgbClr val="E5E5E5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76529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ángulo 12">
            <a:extLst>
              <a:ext uri="{FF2B5EF4-FFF2-40B4-BE49-F238E27FC236}">
                <a16:creationId xmlns:a16="http://schemas.microsoft.com/office/drawing/2014/main" id="{3D2D86A1-A603-907D-4A89-95DD8B45F556}"/>
              </a:ext>
            </a:extLst>
          </p:cNvPr>
          <p:cNvSpPr/>
          <p:nvPr userDrawn="1"/>
        </p:nvSpPr>
        <p:spPr>
          <a:xfrm>
            <a:off x="0" y="1508159"/>
            <a:ext cx="12192000" cy="5349839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solidFill>
                <a:srgbClr val="E5E5E5"/>
              </a:solidFill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3A23A1C0-64A7-5B58-AEE9-1C8E06BE2FFF}"/>
              </a:ext>
            </a:extLst>
          </p:cNvPr>
          <p:cNvSpPr/>
          <p:nvPr userDrawn="1"/>
        </p:nvSpPr>
        <p:spPr>
          <a:xfrm>
            <a:off x="0" y="2366256"/>
            <a:ext cx="4151044" cy="3633644"/>
          </a:xfrm>
          <a:prstGeom prst="rect">
            <a:avLst/>
          </a:prstGeom>
          <a:solidFill>
            <a:srgbClr val="E21A2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solidFill>
                <a:srgbClr val="E5E5E5"/>
              </a:solidFill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3D9986E0-C4BE-54A3-A699-D95CCA86F69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0478" y="473619"/>
            <a:ext cx="1037583" cy="103454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813106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FA5A2B00-3E59-2A51-34BA-CEBE7525C3E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73" y="0"/>
            <a:ext cx="12180853" cy="6858000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00319A74-6065-E425-E9E3-8001AAFF02A7}"/>
              </a:ext>
            </a:extLst>
          </p:cNvPr>
          <p:cNvSpPr/>
          <p:nvPr userDrawn="1"/>
        </p:nvSpPr>
        <p:spPr>
          <a:xfrm>
            <a:off x="1318260" y="1485900"/>
            <a:ext cx="9290545" cy="4131443"/>
          </a:xfrm>
          <a:prstGeom prst="rect">
            <a:avLst/>
          </a:prstGeom>
          <a:solidFill>
            <a:srgbClr val="E21A2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7AF58900-6A6C-D5FB-FBC1-5302F7FF6DD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070" y="19050"/>
            <a:ext cx="12189630" cy="6858000"/>
          </a:xfrm>
          <a:prstGeom prst="rect">
            <a:avLst/>
          </a:prstGeom>
        </p:spPr>
      </p:pic>
      <p:sp>
        <p:nvSpPr>
          <p:cNvPr id="15" name="Marcador de texto 2">
            <a:extLst>
              <a:ext uri="{FF2B5EF4-FFF2-40B4-BE49-F238E27FC236}">
                <a16:creationId xmlns:a16="http://schemas.microsoft.com/office/drawing/2014/main" id="{1296DF91-C238-A023-8FBB-A532D1A38851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2736748" y="3441025"/>
            <a:ext cx="5919733" cy="145722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98437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ags" Target="../tags/tag2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0"/>
    </p:custDataLst>
    <p:extLst>
      <p:ext uri="{BB962C8B-B14F-4D97-AF65-F5344CB8AC3E}">
        <p14:creationId xmlns:p14="http://schemas.microsoft.com/office/powerpoint/2010/main" val="56537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0" r:id="rId3"/>
    <p:sldLayoutId id="2147483651" r:id="rId4"/>
    <p:sldLayoutId id="2147483663" r:id="rId5"/>
    <p:sldLayoutId id="2147483664" r:id="rId6"/>
    <p:sldLayoutId id="2147483661" r:id="rId7"/>
    <p:sldLayoutId id="2147483662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Proxima Nova Extrabold" panose="02000506030000020004" pitchFamily="50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2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2.xml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image" Target="../media/image11.png"/><Relationship Id="rId7" Type="http://schemas.openxmlformats.org/officeDocument/2006/relationships/image" Target="../media/image3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3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12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4.xml"/><Relationship Id="rId6" Type="http://schemas.openxmlformats.org/officeDocument/2006/relationships/image" Target="../media/image13.png"/><Relationship Id="rId5" Type="http://schemas.openxmlformats.org/officeDocument/2006/relationships/image" Target="../media/image12.sv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svg"/><Relationship Id="rId13" Type="http://schemas.openxmlformats.org/officeDocument/2006/relationships/image" Target="../media/image27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12" Type="http://schemas.openxmlformats.org/officeDocument/2006/relationships/image" Target="../media/image26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5.xml"/><Relationship Id="rId6" Type="http://schemas.openxmlformats.org/officeDocument/2006/relationships/image" Target="../media/image20.png"/><Relationship Id="rId11" Type="http://schemas.openxmlformats.org/officeDocument/2006/relationships/image" Target="../media/image25.svg"/><Relationship Id="rId5" Type="http://schemas.openxmlformats.org/officeDocument/2006/relationships/image" Target="../media/image19.svg"/><Relationship Id="rId10" Type="http://schemas.openxmlformats.org/officeDocument/2006/relationships/image" Target="../media/image24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Relationship Id="rId14" Type="http://schemas.openxmlformats.org/officeDocument/2006/relationships/image" Target="../media/image28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0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6.xml"/><Relationship Id="rId5" Type="http://schemas.openxmlformats.org/officeDocument/2006/relationships/image" Target="../media/image22.png"/><Relationship Id="rId4" Type="http://schemas.openxmlformats.org/officeDocument/2006/relationships/image" Target="../media/image2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0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7.xml"/><Relationship Id="rId5" Type="http://schemas.openxmlformats.org/officeDocument/2006/relationships/image" Target="../media/image25.png"/><Relationship Id="rId4" Type="http://schemas.openxmlformats.org/officeDocument/2006/relationships/image" Target="../media/image24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9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8.xml"/><Relationship Id="rId6" Type="http://schemas.openxmlformats.org/officeDocument/2006/relationships/image" Target="../media/image28.png"/><Relationship Id="rId5" Type="http://schemas.openxmlformats.org/officeDocument/2006/relationships/image" Target="../media/image270.png"/><Relationship Id="rId4" Type="http://schemas.openxmlformats.org/officeDocument/2006/relationships/image" Target="../media/image260.png"/><Relationship Id="rId9" Type="http://schemas.openxmlformats.org/officeDocument/2006/relationships/image" Target="../media/image3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9.xml"/><Relationship Id="rId4" Type="http://schemas.openxmlformats.org/officeDocument/2006/relationships/image" Target="../media/image12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0.xml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217B824E-4869-174F-F8C4-50E5F46453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098854"/>
            <a:ext cx="9144000" cy="1144513"/>
          </a:xfrm>
        </p:spPr>
        <p:txBody>
          <a:bodyPr/>
          <a:lstStyle/>
          <a:p>
            <a:pPr algn="l"/>
            <a:r>
              <a:rPr lang="ca-ES-valencia" dirty="0"/>
              <a:t>Los números racionales</a:t>
            </a:r>
            <a:br>
              <a:rPr lang="ca-ES-valencia" dirty="0"/>
            </a:br>
            <a:r>
              <a:rPr lang="ca-ES-valencia" dirty="0"/>
              <a:t>e irracionales</a:t>
            </a:r>
            <a:endParaRPr lang="en-US" dirty="0"/>
          </a:p>
        </p:txBody>
      </p:sp>
      <p:sp>
        <p:nvSpPr>
          <p:cNvPr id="10" name="Subtítulo 2">
            <a:extLst>
              <a:ext uri="{FF2B5EF4-FFF2-40B4-BE49-F238E27FC236}">
                <a16:creationId xmlns:a16="http://schemas.microsoft.com/office/drawing/2014/main" id="{CBB0DFF2-A1F5-36FA-574A-E1B845FF91B2}"/>
              </a:ext>
            </a:extLst>
          </p:cNvPr>
          <p:cNvSpPr txBox="1">
            <a:spLocks/>
          </p:cNvSpPr>
          <p:nvPr/>
        </p:nvSpPr>
        <p:spPr>
          <a:xfrm>
            <a:off x="1524000" y="2019311"/>
            <a:ext cx="2457451" cy="530352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000" dirty="0">
                <a:latin typeface="Proxima Nova Semibold" panose="02000506030000020004" pitchFamily="50" charset="0"/>
              </a:rPr>
              <a:t>Unidad 1</a:t>
            </a:r>
          </a:p>
        </p:txBody>
      </p:sp>
      <p:sp>
        <p:nvSpPr>
          <p:cNvPr id="11" name="Subtítulo 2">
            <a:extLst>
              <a:ext uri="{FF2B5EF4-FFF2-40B4-BE49-F238E27FC236}">
                <a16:creationId xmlns:a16="http://schemas.microsoft.com/office/drawing/2014/main" id="{79A24ECB-2BF9-37C6-1988-373EDEAD5F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40150"/>
            <a:ext cx="6400801" cy="1655762"/>
          </a:xfrm>
        </p:spPr>
        <p:txBody>
          <a:bodyPr/>
          <a:lstStyle/>
          <a:p>
            <a:pPr algn="l"/>
            <a:r>
              <a:rPr lang="en-US" sz="3000" dirty="0" err="1">
                <a:latin typeface="Proxima Nova Semibold" panose="02000506030000020004" pitchFamily="50" charset="0"/>
              </a:rPr>
              <a:t>Matemáticas</a:t>
            </a:r>
            <a:br>
              <a:rPr lang="en-US" sz="3000" dirty="0">
                <a:latin typeface="Proxima Nova Semibold" panose="02000506030000020004" pitchFamily="50" charset="0"/>
              </a:rPr>
            </a:br>
            <a:r>
              <a:rPr lang="en-US" sz="3000" dirty="0">
                <a:latin typeface="Proxima Nova Semibold" panose="02000506030000020004" pitchFamily="50" charset="0"/>
              </a:rPr>
              <a:t>3º ESO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13274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build="p"/>
      <p:bldP spid="1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9FD766-90C4-3496-BABB-538F0236C7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51048275-1CB1-C6B2-3257-7B6868F282A7}"/>
              </a:ext>
            </a:extLst>
          </p:cNvPr>
          <p:cNvSpPr/>
          <p:nvPr/>
        </p:nvSpPr>
        <p:spPr>
          <a:xfrm>
            <a:off x="3528603" y="2674257"/>
            <a:ext cx="1468359" cy="754743"/>
          </a:xfrm>
          <a:prstGeom prst="roundRect">
            <a:avLst/>
          </a:prstGeom>
          <a:noFill/>
          <a:ln w="9525"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>
                <a:solidFill>
                  <a:schemeClr val="bg1"/>
                </a:solidFill>
              </a:rPr>
              <a:t>Número e</a:t>
            </a:r>
          </a:p>
        </p:txBody>
      </p: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DE08EAF9-F4F3-B95E-6BC9-26C04782A45E}"/>
              </a:ext>
            </a:extLst>
          </p:cNvPr>
          <p:cNvSpPr/>
          <p:nvPr/>
        </p:nvSpPr>
        <p:spPr>
          <a:xfrm>
            <a:off x="3528604" y="3539203"/>
            <a:ext cx="1468359" cy="754744"/>
          </a:xfrm>
          <a:prstGeom prst="roundRect">
            <a:avLst/>
          </a:prstGeom>
          <a:noFill/>
          <a:ln w="9525"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>
                <a:solidFill>
                  <a:schemeClr val="bg1"/>
                </a:solidFill>
              </a:rPr>
              <a:t>Número pi</a:t>
            </a:r>
          </a:p>
        </p:txBody>
      </p:sp>
      <p:sp>
        <p:nvSpPr>
          <p:cNvPr id="11" name="Rectángulo: esquinas redondeadas 10">
            <a:extLst>
              <a:ext uri="{FF2B5EF4-FFF2-40B4-BE49-F238E27FC236}">
                <a16:creationId xmlns:a16="http://schemas.microsoft.com/office/drawing/2014/main" id="{7D1E2037-88F8-8111-59AB-5C6B93773731}"/>
              </a:ext>
            </a:extLst>
          </p:cNvPr>
          <p:cNvSpPr/>
          <p:nvPr/>
        </p:nvSpPr>
        <p:spPr>
          <a:xfrm>
            <a:off x="3528603" y="4395669"/>
            <a:ext cx="1468359" cy="754745"/>
          </a:xfrm>
          <a:prstGeom prst="roundRect">
            <a:avLst/>
          </a:prstGeom>
          <a:noFill/>
          <a:ln w="9525"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>
                <a:solidFill>
                  <a:schemeClr val="bg1"/>
                </a:solidFill>
              </a:rPr>
              <a:t>Número áureo</a:t>
            </a:r>
          </a:p>
        </p:txBody>
      </p:sp>
      <p:cxnSp>
        <p:nvCxnSpPr>
          <p:cNvPr id="42" name="Conector: curvado 41">
            <a:extLst>
              <a:ext uri="{FF2B5EF4-FFF2-40B4-BE49-F238E27FC236}">
                <a16:creationId xmlns:a16="http://schemas.microsoft.com/office/drawing/2014/main" id="{7F8B3950-93E2-E2F0-E1F8-FB369BF53C2B}"/>
              </a:ext>
            </a:extLst>
          </p:cNvPr>
          <p:cNvCxnSpPr>
            <a:cxnSpLocks/>
          </p:cNvCxnSpPr>
          <p:nvPr/>
        </p:nvCxnSpPr>
        <p:spPr>
          <a:xfrm flipV="1">
            <a:off x="5080390" y="3011102"/>
            <a:ext cx="339560" cy="149220"/>
          </a:xfrm>
          <a:prstGeom prst="curvedConnector3">
            <a:avLst>
              <a:gd name="adj1" fmla="val 50000"/>
            </a:avLst>
          </a:prstGeom>
          <a:ln>
            <a:solidFill>
              <a:schemeClr val="bg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Conector: curvado 43">
            <a:extLst>
              <a:ext uri="{FF2B5EF4-FFF2-40B4-BE49-F238E27FC236}">
                <a16:creationId xmlns:a16="http://schemas.microsoft.com/office/drawing/2014/main" id="{B290A2A7-27C9-010B-D514-2C8180B30ABC}"/>
              </a:ext>
            </a:extLst>
          </p:cNvPr>
          <p:cNvCxnSpPr>
            <a:cxnSpLocks/>
          </p:cNvCxnSpPr>
          <p:nvPr/>
        </p:nvCxnSpPr>
        <p:spPr>
          <a:xfrm flipV="1">
            <a:off x="5080390" y="3875030"/>
            <a:ext cx="339560" cy="74610"/>
          </a:xfrm>
          <a:prstGeom prst="curvedConnector3">
            <a:avLst>
              <a:gd name="adj1" fmla="val 50000"/>
            </a:avLst>
          </a:prstGeom>
          <a:ln>
            <a:solidFill>
              <a:schemeClr val="bg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Conector: curvado 44">
            <a:extLst>
              <a:ext uri="{FF2B5EF4-FFF2-40B4-BE49-F238E27FC236}">
                <a16:creationId xmlns:a16="http://schemas.microsoft.com/office/drawing/2014/main" id="{308B0A39-1671-D700-FA1D-1D3A1158C801}"/>
              </a:ext>
            </a:extLst>
          </p:cNvPr>
          <p:cNvCxnSpPr>
            <a:cxnSpLocks/>
          </p:cNvCxnSpPr>
          <p:nvPr/>
        </p:nvCxnSpPr>
        <p:spPr>
          <a:xfrm>
            <a:off x="5096178" y="4773041"/>
            <a:ext cx="323772" cy="130286"/>
          </a:xfrm>
          <a:prstGeom prst="curvedConnector3">
            <a:avLst>
              <a:gd name="adj1" fmla="val 50000"/>
            </a:avLst>
          </a:prstGeom>
          <a:ln>
            <a:solidFill>
              <a:schemeClr val="bg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CuadroTexto 2">
            <a:extLst>
              <a:ext uri="{FF2B5EF4-FFF2-40B4-BE49-F238E27FC236}">
                <a16:creationId xmlns:a16="http://schemas.microsoft.com/office/drawing/2014/main" id="{51C87251-5847-3A32-C1E1-5FABDC953696}"/>
              </a:ext>
            </a:extLst>
          </p:cNvPr>
          <p:cNvSpPr txBox="1"/>
          <p:nvPr/>
        </p:nvSpPr>
        <p:spPr>
          <a:xfrm>
            <a:off x="5657849" y="2790990"/>
            <a:ext cx="16478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400" b="0" i="1" u="none" strike="noStrike" baseline="0" dirty="0">
                <a:solidFill>
                  <a:schemeClr val="bg1"/>
                </a:solidFill>
                <a:latin typeface="Neutraface2Text-BookItalic"/>
              </a:rPr>
              <a:t>e </a:t>
            </a:r>
            <a:r>
              <a:rPr lang="es-ES" sz="2400" b="0" i="0" u="none" strike="noStrike" baseline="0" dirty="0">
                <a:solidFill>
                  <a:schemeClr val="bg1"/>
                </a:solidFill>
                <a:latin typeface="Symbol" panose="05050102010706020507" pitchFamily="18" charset="2"/>
              </a:rPr>
              <a:t>= </a:t>
            </a:r>
            <a:r>
              <a:rPr lang="es-ES" sz="2400" b="0" i="0" u="none" strike="noStrike" baseline="0" dirty="0">
                <a:solidFill>
                  <a:schemeClr val="bg1"/>
                </a:solidFill>
                <a:latin typeface="Neutraface2Display-Medium"/>
              </a:rPr>
              <a:t>2</a:t>
            </a:r>
            <a:r>
              <a:rPr lang="es-ES" sz="2400" b="0" i="0" u="none" strike="noStrike" baseline="0" dirty="0">
                <a:solidFill>
                  <a:schemeClr val="bg1"/>
                </a:solidFill>
                <a:latin typeface="Neutraface2Text-Book"/>
              </a:rPr>
              <a:t>,</a:t>
            </a:r>
            <a:r>
              <a:rPr lang="es-ES" sz="2400" b="0" i="0" u="none" strike="noStrike" baseline="0" dirty="0">
                <a:solidFill>
                  <a:schemeClr val="bg1"/>
                </a:solidFill>
                <a:latin typeface="Neutraface2Display-Medium"/>
              </a:rPr>
              <a:t>718</a:t>
            </a:r>
            <a:r>
              <a:rPr lang="es-ES" sz="2400" b="0" i="0" u="none" strike="noStrike" baseline="0" dirty="0">
                <a:solidFill>
                  <a:schemeClr val="bg1"/>
                </a:solidFill>
                <a:latin typeface="Neutraface2Text-Book"/>
              </a:rPr>
              <a:t>…</a:t>
            </a:r>
            <a:endParaRPr lang="es-ES" sz="2400" dirty="0">
              <a:solidFill>
                <a:schemeClr val="bg1"/>
              </a:solidFill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C4EE7C2-FD02-7B7F-BDAE-EC9C4AD8D433}"/>
              </a:ext>
            </a:extLst>
          </p:cNvPr>
          <p:cNvSpPr txBox="1"/>
          <p:nvPr/>
        </p:nvSpPr>
        <p:spPr>
          <a:xfrm>
            <a:off x="5657849" y="3644197"/>
            <a:ext cx="17907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400" dirty="0">
                <a:solidFill>
                  <a:schemeClr val="bg1"/>
                </a:solidFill>
                <a:latin typeface="Neutraface2Text-Book"/>
              </a:rPr>
              <a:t>π</a:t>
            </a:r>
            <a:r>
              <a:rPr lang="el-GR" sz="2400" b="0" i="0" u="none" strike="noStrike" baseline="0" dirty="0">
                <a:solidFill>
                  <a:schemeClr val="bg1"/>
                </a:solidFill>
                <a:latin typeface="Symbol" panose="05050102010706020507" pitchFamily="18" charset="2"/>
              </a:rPr>
              <a:t> = </a:t>
            </a:r>
            <a:r>
              <a:rPr lang="el-GR" sz="2400" b="0" i="0" u="none" strike="noStrike" baseline="0" dirty="0">
                <a:solidFill>
                  <a:schemeClr val="bg1"/>
                </a:solidFill>
                <a:latin typeface="Neutraface2Display-Medium"/>
              </a:rPr>
              <a:t>3</a:t>
            </a:r>
            <a:r>
              <a:rPr lang="el-GR" sz="2400" b="0" i="0" u="none" strike="noStrike" baseline="0" dirty="0">
                <a:solidFill>
                  <a:schemeClr val="bg1"/>
                </a:solidFill>
                <a:latin typeface="Neutraface2Text-Book"/>
              </a:rPr>
              <a:t>,</a:t>
            </a:r>
            <a:r>
              <a:rPr lang="el-GR" sz="2400" b="0" i="0" u="none" strike="noStrike" baseline="0" dirty="0">
                <a:solidFill>
                  <a:schemeClr val="bg1"/>
                </a:solidFill>
                <a:latin typeface="Neutraface2Display-Medium"/>
              </a:rPr>
              <a:t>1415</a:t>
            </a:r>
            <a:r>
              <a:rPr lang="el-GR" sz="2400" b="0" i="0" u="none" strike="noStrike" baseline="0" dirty="0">
                <a:solidFill>
                  <a:schemeClr val="bg1"/>
                </a:solidFill>
                <a:latin typeface="Neutraface2Text-Book"/>
              </a:rPr>
              <a:t>…</a:t>
            </a:r>
            <a:endParaRPr lang="es-ES" sz="2400" dirty="0">
              <a:solidFill>
                <a:schemeClr val="bg1"/>
              </a:solidFill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45D77475-4F6A-5139-9EFE-EF2319AF5CE4}"/>
              </a:ext>
            </a:extLst>
          </p:cNvPr>
          <p:cNvSpPr txBox="1"/>
          <p:nvPr/>
        </p:nvSpPr>
        <p:spPr>
          <a:xfrm>
            <a:off x="5657849" y="4542208"/>
            <a:ext cx="157162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400" b="0" i="0" u="none" strike="noStrike" baseline="0" dirty="0">
                <a:solidFill>
                  <a:schemeClr val="bg1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</a:t>
            </a:r>
            <a:r>
              <a:rPr lang="es-ES" sz="2400" b="0" i="0" u="none" strike="noStrike" baseline="0" dirty="0">
                <a:solidFill>
                  <a:schemeClr val="bg1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 </a:t>
            </a:r>
            <a:r>
              <a:rPr lang="el-GR" sz="2400" b="0" i="0" u="none" strike="noStrike" baseline="0" dirty="0">
                <a:solidFill>
                  <a:schemeClr val="bg1"/>
                </a:solidFill>
                <a:latin typeface="Symbol" panose="05050102010706020507" pitchFamily="18" charset="2"/>
              </a:rPr>
              <a:t>= </a:t>
            </a:r>
            <a:r>
              <a:rPr lang="el-GR" sz="2400" b="0" i="0" u="none" strike="noStrike" baseline="0" dirty="0">
                <a:solidFill>
                  <a:schemeClr val="bg1"/>
                </a:solidFill>
                <a:latin typeface="Neutraface2Display-Medium"/>
              </a:rPr>
              <a:t>1</a:t>
            </a:r>
            <a:r>
              <a:rPr lang="el-GR" sz="2400" b="0" i="0" u="none" strike="noStrike" baseline="0" dirty="0">
                <a:solidFill>
                  <a:schemeClr val="bg1"/>
                </a:solidFill>
                <a:latin typeface="Neutraface2Text-Book"/>
              </a:rPr>
              <a:t>,</a:t>
            </a:r>
            <a:r>
              <a:rPr lang="el-GR" sz="2400" b="0" i="0" u="none" strike="noStrike" baseline="0" dirty="0">
                <a:solidFill>
                  <a:schemeClr val="bg1"/>
                </a:solidFill>
                <a:latin typeface="Neutraface2Display-Medium"/>
              </a:rPr>
              <a:t>618</a:t>
            </a:r>
            <a:r>
              <a:rPr lang="el-GR" sz="2400" b="0" i="0" u="none" strike="noStrike" baseline="0" dirty="0">
                <a:solidFill>
                  <a:schemeClr val="bg1"/>
                </a:solidFill>
                <a:latin typeface="Neutraface2Text-Book"/>
              </a:rPr>
              <a:t>…</a:t>
            </a:r>
            <a:endParaRPr lang="es-ES" sz="2400" dirty="0">
              <a:solidFill>
                <a:schemeClr val="bg1"/>
              </a:solidFill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65B23491-8157-79D2-CCEB-F98964D82547}"/>
              </a:ext>
            </a:extLst>
          </p:cNvPr>
          <p:cNvSpPr txBox="1"/>
          <p:nvPr/>
        </p:nvSpPr>
        <p:spPr>
          <a:xfrm>
            <a:off x="1562100" y="1628351"/>
            <a:ext cx="897255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1600" b="0" i="0" u="none" strike="noStrike" baseline="0" dirty="0">
                <a:solidFill>
                  <a:schemeClr val="bg1"/>
                </a:solidFill>
              </a:rPr>
              <a:t>Los </a:t>
            </a:r>
            <a:r>
              <a:rPr lang="es-ES" sz="1600" b="1" i="0" u="none" strike="noStrike" baseline="0" dirty="0">
                <a:solidFill>
                  <a:schemeClr val="bg1"/>
                </a:solidFill>
              </a:rPr>
              <a:t>números irracionales </a:t>
            </a:r>
            <a:r>
              <a:rPr lang="es-ES" sz="1600" b="0" i="0" u="none" strike="noStrike" baseline="0" dirty="0">
                <a:solidFill>
                  <a:schemeClr val="bg1"/>
                </a:solidFill>
              </a:rPr>
              <a:t>son números decimales que no pueden expresarse como una fracción de números enteros y que se caracterizan por tener infinitos decimales.</a:t>
            </a:r>
            <a:endParaRPr lang="es-ES" sz="1600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8278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5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75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75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  <p:bldP spid="3" grpId="0"/>
      <p:bldP spid="6" grpId="0"/>
      <p:bldP spid="9" grpId="0"/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9AADF0-18C8-6279-89ED-1A8ADAF609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7DFD2127-9A22-56AA-8B37-904A2163DEE6}"/>
              </a:ext>
            </a:extLst>
          </p:cNvPr>
          <p:cNvSpPr txBox="1"/>
          <p:nvPr/>
        </p:nvSpPr>
        <p:spPr>
          <a:xfrm>
            <a:off x="631595" y="3277194"/>
            <a:ext cx="307090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000" dirty="0">
                <a:solidFill>
                  <a:schemeClr val="bg1"/>
                </a:solidFill>
              </a:rPr>
              <a:t>Los </a:t>
            </a:r>
            <a:r>
              <a:rPr lang="es-ES" sz="2000" b="1" dirty="0">
                <a:solidFill>
                  <a:schemeClr val="bg1"/>
                </a:solidFill>
              </a:rPr>
              <a:t>números irracionales</a:t>
            </a:r>
            <a:r>
              <a:rPr lang="es-ES" sz="2000" dirty="0">
                <a:solidFill>
                  <a:schemeClr val="bg1"/>
                </a:solidFill>
              </a:rPr>
              <a:t>, como todos los conjuntos de números, los podemos </a:t>
            </a:r>
            <a:r>
              <a:rPr lang="es-ES" sz="2000" b="1" dirty="0">
                <a:solidFill>
                  <a:schemeClr val="bg1"/>
                </a:solidFill>
              </a:rPr>
              <a:t>representar</a:t>
            </a:r>
            <a:r>
              <a:rPr lang="es-ES" sz="2000" dirty="0">
                <a:solidFill>
                  <a:schemeClr val="bg1"/>
                </a:solidFill>
              </a:rPr>
              <a:t> en la recta real.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8A670B3-3740-6EE5-4E76-E5528670EC9E}"/>
              </a:ext>
            </a:extLst>
          </p:cNvPr>
          <p:cNvSpPr txBox="1"/>
          <p:nvPr/>
        </p:nvSpPr>
        <p:spPr>
          <a:xfrm>
            <a:off x="4391025" y="2198236"/>
            <a:ext cx="469582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600" dirty="0"/>
              <a:t>Si provienen de raíces no exactas, se situarán en la recta real por aproximación: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1825265-DC6A-958F-F07A-7139FEB00585}"/>
              </a:ext>
            </a:extLst>
          </p:cNvPr>
          <p:cNvSpPr txBox="1"/>
          <p:nvPr/>
        </p:nvSpPr>
        <p:spPr>
          <a:xfrm>
            <a:off x="4383880" y="3743859"/>
            <a:ext cx="654367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600" dirty="0"/>
              <a:t>Si no tienen origen en una raíz, se situarán en la recta real mediante un método gráfico que hace uso del </a:t>
            </a:r>
            <a:r>
              <a:rPr lang="es-ES" sz="1600" b="1" dirty="0">
                <a:solidFill>
                  <a:srgbClr val="E21A23"/>
                </a:solidFill>
              </a:rPr>
              <a:t>teorema de Pitágoras</a:t>
            </a:r>
            <a:r>
              <a:rPr lang="es-ES" sz="1600" dirty="0"/>
              <a:t>:</a:t>
            </a:r>
          </a:p>
        </p:txBody>
      </p:sp>
      <p:pic>
        <p:nvPicPr>
          <p:cNvPr id="4" name="Imagen 3" descr="Imagen que contiene Interfaz de usuario gráfica&#10;&#10;El contenido generado por IA puede ser incorrecto.">
            <a:extLst>
              <a:ext uri="{FF2B5EF4-FFF2-40B4-BE49-F238E27FC236}">
                <a16:creationId xmlns:a16="http://schemas.microsoft.com/office/drawing/2014/main" id="{2F79009C-571F-2D27-23D4-D46E8703502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0175" y="2735386"/>
            <a:ext cx="5467350" cy="979445"/>
          </a:xfrm>
          <a:prstGeom prst="rect">
            <a:avLst/>
          </a:prstGeom>
        </p:spPr>
      </p:pic>
      <p:pic>
        <p:nvPicPr>
          <p:cNvPr id="8" name="Imagen 7" descr="Imagen que contiene luz, oscuro, tráfico, noche&#10;&#10;El contenido generado por IA puede ser incorrecto.">
            <a:extLst>
              <a:ext uri="{FF2B5EF4-FFF2-40B4-BE49-F238E27FC236}">
                <a16:creationId xmlns:a16="http://schemas.microsoft.com/office/drawing/2014/main" id="{A9F737F0-4EC4-9051-5D0B-FE7F7E5CC3C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4357662"/>
            <a:ext cx="3557588" cy="206937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929021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12E003-47B6-9540-A880-EE749B1842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upo 15">
            <a:extLst>
              <a:ext uri="{FF2B5EF4-FFF2-40B4-BE49-F238E27FC236}">
                <a16:creationId xmlns:a16="http://schemas.microsoft.com/office/drawing/2014/main" id="{A25805F3-715A-83FA-69D6-A01DAA01BDC7}"/>
              </a:ext>
            </a:extLst>
          </p:cNvPr>
          <p:cNvGrpSpPr/>
          <p:nvPr/>
        </p:nvGrpSpPr>
        <p:grpSpPr>
          <a:xfrm>
            <a:off x="9795213" y="1122037"/>
            <a:ext cx="1602130" cy="3916287"/>
            <a:chOff x="9424752" y="860426"/>
            <a:chExt cx="1602130" cy="3916287"/>
          </a:xfrm>
        </p:grpSpPr>
        <p:sp>
          <p:nvSpPr>
            <p:cNvPr id="22" name="CuadroTexto 21">
              <a:extLst>
                <a:ext uri="{FF2B5EF4-FFF2-40B4-BE49-F238E27FC236}">
                  <a16:creationId xmlns:a16="http://schemas.microsoft.com/office/drawing/2014/main" id="{37752FFF-1227-0C77-61C3-D8A87449ACDC}"/>
                </a:ext>
              </a:extLst>
            </p:cNvPr>
            <p:cNvSpPr txBox="1"/>
            <p:nvPr/>
          </p:nvSpPr>
          <p:spPr>
            <a:xfrm>
              <a:off x="9424752" y="1975946"/>
              <a:ext cx="1602130" cy="2800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600" dirty="0"/>
                <a:t>Los números que no provienen de raíces, como el número </a:t>
              </a:r>
              <a:r>
                <a:rPr lang="es-ES" sz="1600" i="1" dirty="0"/>
                <a:t>e </a:t>
              </a:r>
              <a:r>
                <a:rPr lang="es-ES" sz="1600" dirty="0"/>
                <a:t>o el número </a:t>
              </a:r>
              <a:r>
                <a:rPr lang="el-GR" sz="1600" dirty="0">
                  <a:latin typeface="Neutraface2Text-Book"/>
                </a:rPr>
                <a:t>π</a:t>
              </a:r>
              <a:r>
                <a:rPr lang="es-ES" sz="1600" dirty="0"/>
                <a:t>, los operaremos aproximándolos o haciendo uso de la calculadora.</a:t>
              </a:r>
              <a:endParaRPr lang="es-ES" sz="800" dirty="0">
                <a:solidFill>
                  <a:schemeClr val="bg1"/>
                </a:solidFill>
              </a:endParaRPr>
            </a:p>
          </p:txBody>
        </p:sp>
        <p:pic>
          <p:nvPicPr>
            <p:cNvPr id="27" name="Gráfico 26" descr="Bombilla y lápiz contorno">
              <a:extLst>
                <a:ext uri="{FF2B5EF4-FFF2-40B4-BE49-F238E27FC236}">
                  <a16:creationId xmlns:a16="http://schemas.microsoft.com/office/drawing/2014/main" id="{B8A2E615-68E6-9671-15D6-82923789520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/>
          </p:blipFill>
          <p:spPr>
            <a:xfrm>
              <a:off x="9424752" y="860426"/>
              <a:ext cx="914400" cy="914400"/>
            </a:xfrm>
            <a:prstGeom prst="rect">
              <a:avLst/>
            </a:prstGeom>
          </p:spPr>
        </p:pic>
      </p:grpSp>
      <p:sp>
        <p:nvSpPr>
          <p:cNvPr id="2" name="Rectángulo: esquinas redondeadas 1">
            <a:extLst>
              <a:ext uri="{FF2B5EF4-FFF2-40B4-BE49-F238E27FC236}">
                <a16:creationId xmlns:a16="http://schemas.microsoft.com/office/drawing/2014/main" id="{CA914D53-25DF-7CC3-DEB2-788E5B869B83}"/>
              </a:ext>
            </a:extLst>
          </p:cNvPr>
          <p:cNvSpPr/>
          <p:nvPr/>
        </p:nvSpPr>
        <p:spPr>
          <a:xfrm>
            <a:off x="1619250" y="1579237"/>
            <a:ext cx="2889588" cy="628650"/>
          </a:xfrm>
          <a:prstGeom prst="roundRect">
            <a:avLst/>
          </a:prstGeom>
          <a:noFill/>
          <a:ln w="6350">
            <a:solidFill>
              <a:srgbClr val="E21A2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dirty="0">
                <a:solidFill>
                  <a:srgbClr val="E21A23"/>
                </a:solidFill>
              </a:rPr>
              <a:t>Suma y resta de radicales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C66AE884-5EC3-335F-32B1-E15DC2D6360F}"/>
                  </a:ext>
                </a:extLst>
              </p:cNvPr>
              <p:cNvSpPr txBox="1"/>
              <p:nvPr/>
            </p:nvSpPr>
            <p:spPr>
              <a:xfrm>
                <a:off x="2043111" y="2626574"/>
                <a:ext cx="6581775" cy="36760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1600" i="1" smtClean="0">
                          <a:latin typeface="Cambria Math" panose="02040503050406030204" pitchFamily="18" charset="0"/>
                        </a:rPr>
                        <m:t>2</m:t>
                      </m:r>
                      <m:rad>
                        <m:radPr>
                          <m:degHide m:val="on"/>
                          <m:ctrlPr>
                            <a:rPr lang="es-ES" sz="16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s-ES" sz="1600" i="1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  <m:r>
                        <a:rPr lang="es-ES" sz="1600" i="1">
                          <a:latin typeface="Cambria Math" panose="02040503050406030204" pitchFamily="18" charset="0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es-ES" sz="16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s-ES" sz="1600" i="1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rad>
                      <m:r>
                        <a:rPr lang="es-ES" sz="1600" i="1">
                          <a:latin typeface="Cambria Math" panose="02040503050406030204" pitchFamily="18" charset="0"/>
                        </a:rPr>
                        <m:t>−3</m:t>
                      </m:r>
                      <m:rad>
                        <m:radPr>
                          <m:degHide m:val="on"/>
                          <m:ctrlPr>
                            <a:rPr lang="es-ES" sz="16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s-ES" sz="1600" i="1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  <m:r>
                        <a:rPr lang="es-ES" sz="1600" i="1">
                          <a:latin typeface="Cambria Math" panose="02040503050406030204" pitchFamily="18" charset="0"/>
                        </a:rPr>
                        <m:t>+2</m:t>
                      </m:r>
                      <m:rad>
                        <m:radPr>
                          <m:degHide m:val="on"/>
                          <m:ctrlPr>
                            <a:rPr lang="es-ES" sz="16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s-ES" sz="1600" i="1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rad>
                      <m:r>
                        <a:rPr lang="es-ES" sz="1600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s-ES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ES" sz="1600" i="1">
                              <a:latin typeface="Cambria Math" panose="02040503050406030204" pitchFamily="18" charset="0"/>
                            </a:rPr>
                            <m:t>2−3</m:t>
                          </m:r>
                        </m:e>
                      </m:d>
                      <m:rad>
                        <m:radPr>
                          <m:degHide m:val="on"/>
                          <m:ctrlPr>
                            <a:rPr lang="es-ES" sz="16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s-ES" sz="1600" i="1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  <m:r>
                        <a:rPr lang="es-ES" sz="1600" i="1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s-ES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ES" sz="1600" i="1">
                              <a:latin typeface="Cambria Math" panose="02040503050406030204" pitchFamily="18" charset="0"/>
                            </a:rPr>
                            <m:t>1+2</m:t>
                          </m:r>
                        </m:e>
                      </m:d>
                      <m:rad>
                        <m:radPr>
                          <m:degHide m:val="on"/>
                          <m:ctrlPr>
                            <a:rPr lang="es-ES" sz="16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s-ES" sz="1600" i="1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rad>
                      <m:r>
                        <a:rPr lang="es-ES" sz="1600" i="1">
                          <a:latin typeface="Cambria Math" panose="02040503050406030204" pitchFamily="18" charset="0"/>
                        </a:rPr>
                        <m:t>=−</m:t>
                      </m:r>
                      <m:rad>
                        <m:radPr>
                          <m:degHide m:val="on"/>
                          <m:ctrlPr>
                            <a:rPr lang="es-ES" sz="16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s-ES" sz="1600" i="1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  <m:r>
                        <a:rPr lang="es-ES" sz="1600" i="1">
                          <a:latin typeface="Cambria Math" panose="02040503050406030204" pitchFamily="18" charset="0"/>
                        </a:rPr>
                        <m:t>+3</m:t>
                      </m:r>
                      <m:rad>
                        <m:radPr>
                          <m:degHide m:val="on"/>
                          <m:ctrlPr>
                            <a:rPr lang="es-ES" sz="16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s-ES" sz="1600" i="1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rad>
                    </m:oMath>
                  </m:oMathPara>
                </a14:m>
                <a:endParaRPr lang="es-ES" sz="1600" dirty="0"/>
              </a:p>
            </p:txBody>
          </p:sp>
        </mc:Choice>
        <mc:Fallback xmlns="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C66AE884-5EC3-335F-32B1-E15DC2D636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3111" y="2626574"/>
                <a:ext cx="6581775" cy="36760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261D35FA-D3A4-9B14-DB73-680CB951954E}"/>
              </a:ext>
            </a:extLst>
          </p:cNvPr>
          <p:cNvSpPr/>
          <p:nvPr/>
        </p:nvSpPr>
        <p:spPr>
          <a:xfrm>
            <a:off x="1619249" y="3447232"/>
            <a:ext cx="3629025" cy="628650"/>
          </a:xfrm>
          <a:prstGeom prst="roundRect">
            <a:avLst/>
          </a:prstGeom>
          <a:noFill/>
          <a:ln w="6350">
            <a:solidFill>
              <a:srgbClr val="E21A2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dirty="0">
                <a:solidFill>
                  <a:srgbClr val="E21A23"/>
                </a:solidFill>
              </a:rPr>
              <a:t>Producto y cociente de radicales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13DD642-8490-39D2-580D-426D52F13C78}"/>
              </a:ext>
            </a:extLst>
          </p:cNvPr>
          <p:cNvSpPr txBox="1"/>
          <p:nvPr/>
        </p:nvSpPr>
        <p:spPr>
          <a:xfrm>
            <a:off x="2229473" y="4325292"/>
            <a:ext cx="222283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400" b="0" i="0" u="none" strike="noStrike" baseline="0" dirty="0"/>
              <a:t>Producto de radicales</a:t>
            </a:r>
            <a:endParaRPr lang="es-ES" sz="1400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0B97F16E-C3EE-BFA8-845A-89E374485977}"/>
              </a:ext>
            </a:extLst>
          </p:cNvPr>
          <p:cNvSpPr txBox="1"/>
          <p:nvPr/>
        </p:nvSpPr>
        <p:spPr>
          <a:xfrm>
            <a:off x="2229472" y="5095691"/>
            <a:ext cx="222283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400" b="0" i="0" u="none" strike="noStrike" baseline="0" dirty="0"/>
              <a:t>Cociente de radicales</a:t>
            </a:r>
            <a:endParaRPr lang="es-ES" sz="1400" dirty="0"/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E79E46CD-DF5C-7F11-E0DB-B2DADBFA4FBD}"/>
              </a:ext>
            </a:extLst>
          </p:cNvPr>
          <p:cNvSpPr txBox="1"/>
          <p:nvPr/>
        </p:nvSpPr>
        <p:spPr>
          <a:xfrm>
            <a:off x="2229472" y="5866090"/>
            <a:ext cx="277653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400" b="0" i="0" u="none" strike="noStrike" baseline="0" dirty="0"/>
              <a:t>Producto y cociente de radicales</a:t>
            </a:r>
            <a:endParaRPr lang="es-ES" sz="1400" dirty="0"/>
          </a:p>
        </p:txBody>
      </p:sp>
      <p:cxnSp>
        <p:nvCxnSpPr>
          <p:cNvPr id="19" name="Conector: curvado 18">
            <a:extLst>
              <a:ext uri="{FF2B5EF4-FFF2-40B4-BE49-F238E27FC236}">
                <a16:creationId xmlns:a16="http://schemas.microsoft.com/office/drawing/2014/main" id="{D41438B2-7167-0A3B-5197-BF3B1D49311A}"/>
              </a:ext>
            </a:extLst>
          </p:cNvPr>
          <p:cNvCxnSpPr>
            <a:cxnSpLocks/>
          </p:cNvCxnSpPr>
          <p:nvPr/>
        </p:nvCxnSpPr>
        <p:spPr>
          <a:xfrm>
            <a:off x="1614486" y="2462374"/>
            <a:ext cx="428625" cy="365185"/>
          </a:xfrm>
          <a:prstGeom prst="curvedConnector3">
            <a:avLst>
              <a:gd name="adj1" fmla="val -83333"/>
            </a:avLst>
          </a:prstGeom>
          <a:ln>
            <a:solidFill>
              <a:srgbClr val="E21A23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Conector: curvado 46">
            <a:extLst>
              <a:ext uri="{FF2B5EF4-FFF2-40B4-BE49-F238E27FC236}">
                <a16:creationId xmlns:a16="http://schemas.microsoft.com/office/drawing/2014/main" id="{A459BB8C-B72A-C0DC-825D-291A1B0483D0}"/>
              </a:ext>
            </a:extLst>
          </p:cNvPr>
          <p:cNvCxnSpPr>
            <a:cxnSpLocks/>
          </p:cNvCxnSpPr>
          <p:nvPr/>
        </p:nvCxnSpPr>
        <p:spPr>
          <a:xfrm>
            <a:off x="1614486" y="4129385"/>
            <a:ext cx="428625" cy="365185"/>
          </a:xfrm>
          <a:prstGeom prst="curvedConnector3">
            <a:avLst>
              <a:gd name="adj1" fmla="val -83333"/>
            </a:avLst>
          </a:prstGeom>
          <a:ln>
            <a:solidFill>
              <a:srgbClr val="E21A23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Conector: curvado 47">
            <a:extLst>
              <a:ext uri="{FF2B5EF4-FFF2-40B4-BE49-F238E27FC236}">
                <a16:creationId xmlns:a16="http://schemas.microsoft.com/office/drawing/2014/main" id="{E1A23BAC-AD34-7D55-1259-07F5BDC861BF}"/>
              </a:ext>
            </a:extLst>
          </p:cNvPr>
          <p:cNvCxnSpPr>
            <a:cxnSpLocks/>
          </p:cNvCxnSpPr>
          <p:nvPr/>
        </p:nvCxnSpPr>
        <p:spPr>
          <a:xfrm>
            <a:off x="1614485" y="4864114"/>
            <a:ext cx="428625" cy="365185"/>
          </a:xfrm>
          <a:prstGeom prst="curvedConnector3">
            <a:avLst>
              <a:gd name="adj1" fmla="val -83333"/>
            </a:avLst>
          </a:prstGeom>
          <a:ln>
            <a:solidFill>
              <a:srgbClr val="E21A23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Conector: curvado 48">
            <a:extLst>
              <a:ext uri="{FF2B5EF4-FFF2-40B4-BE49-F238E27FC236}">
                <a16:creationId xmlns:a16="http://schemas.microsoft.com/office/drawing/2014/main" id="{850506F4-D598-A0EB-F416-76062908BDA3}"/>
              </a:ext>
            </a:extLst>
          </p:cNvPr>
          <p:cNvCxnSpPr>
            <a:cxnSpLocks/>
          </p:cNvCxnSpPr>
          <p:nvPr/>
        </p:nvCxnSpPr>
        <p:spPr>
          <a:xfrm>
            <a:off x="1614485" y="5676550"/>
            <a:ext cx="428625" cy="365185"/>
          </a:xfrm>
          <a:prstGeom prst="curvedConnector3">
            <a:avLst>
              <a:gd name="adj1" fmla="val -83333"/>
            </a:avLst>
          </a:prstGeom>
          <a:ln>
            <a:solidFill>
              <a:srgbClr val="E21A23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CuadroTexto 50">
                <a:extLst>
                  <a:ext uri="{FF2B5EF4-FFF2-40B4-BE49-F238E27FC236}">
                    <a16:creationId xmlns:a16="http://schemas.microsoft.com/office/drawing/2014/main" id="{64663CE8-002E-20E7-D50C-CC2889535E19}"/>
                  </a:ext>
                </a:extLst>
              </p:cNvPr>
              <p:cNvSpPr txBox="1"/>
              <p:nvPr/>
            </p:nvSpPr>
            <p:spPr>
              <a:xfrm>
                <a:off x="5006011" y="4308268"/>
                <a:ext cx="2914650" cy="37260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s-ES" sz="16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s-ES" sz="1600" i="1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  <m:r>
                        <a:rPr lang="es-ES" sz="1600" i="1">
                          <a:latin typeface="Cambria Math" panose="02040503050406030204" pitchFamily="18" charset="0"/>
                        </a:rPr>
                        <m:t>⋅</m:t>
                      </m:r>
                      <m:rad>
                        <m:radPr>
                          <m:degHide m:val="on"/>
                          <m:ctrlPr>
                            <a:rPr lang="es-ES" sz="16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s-ES" sz="1600" i="1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rad>
                      <m:r>
                        <a:rPr lang="es-ES" sz="1600" i="1">
                          <a:latin typeface="Cambria Math" panose="02040503050406030204" pitchFamily="18" charset="0"/>
                        </a:rPr>
                        <m:t>⋅</m:t>
                      </m:r>
                      <m:rad>
                        <m:radPr>
                          <m:degHide m:val="on"/>
                          <m:ctrlPr>
                            <a:rPr lang="es-ES" sz="16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s-ES" sz="1600" i="1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rad>
                      <m:r>
                        <a:rPr lang="es-ES" sz="1600" i="1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s-ES" sz="16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s-ES" sz="1600" i="1">
                              <a:latin typeface="Cambria Math" panose="02040503050406030204" pitchFamily="18" charset="0"/>
                            </a:rPr>
                            <m:t>3⋅2⋅5</m:t>
                          </m:r>
                        </m:e>
                      </m:rad>
                      <m:r>
                        <a:rPr lang="es-ES" sz="1600" i="1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s-ES" sz="16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s-ES" sz="1600" i="1">
                              <a:latin typeface="Cambria Math" panose="02040503050406030204" pitchFamily="18" charset="0"/>
                            </a:rPr>
                            <m:t>30</m:t>
                          </m:r>
                        </m:e>
                      </m:rad>
                    </m:oMath>
                  </m:oMathPara>
                </a14:m>
                <a:endParaRPr lang="es-ES" sz="1600" dirty="0"/>
              </a:p>
            </p:txBody>
          </p:sp>
        </mc:Choice>
        <mc:Fallback xmlns="">
          <p:sp>
            <p:nvSpPr>
              <p:cNvPr id="51" name="CuadroTexto 50">
                <a:extLst>
                  <a:ext uri="{FF2B5EF4-FFF2-40B4-BE49-F238E27FC236}">
                    <a16:creationId xmlns:a16="http://schemas.microsoft.com/office/drawing/2014/main" id="{64663CE8-002E-20E7-D50C-CC2889535E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6011" y="4308268"/>
                <a:ext cx="2914650" cy="37260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CuadroTexto 52">
                <a:extLst>
                  <a:ext uri="{FF2B5EF4-FFF2-40B4-BE49-F238E27FC236}">
                    <a16:creationId xmlns:a16="http://schemas.microsoft.com/office/drawing/2014/main" id="{2CA348EF-6209-4B5D-BB2F-7F64F685D2CD}"/>
                  </a:ext>
                </a:extLst>
              </p:cNvPr>
              <p:cNvSpPr txBox="1"/>
              <p:nvPr/>
            </p:nvSpPr>
            <p:spPr>
              <a:xfrm>
                <a:off x="5006011" y="4845982"/>
                <a:ext cx="1602131" cy="73032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E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s-ES" sz="1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s-ES" sz="14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s-ES" sz="1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s-ES" sz="1400" i="1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</m:rad>
                        </m:den>
                      </m:f>
                      <m:r>
                        <a:rPr lang="es-ES" sz="1400" i="1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s-ES" sz="14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s-ES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ES" sz="14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num>
                            <m:den>
                              <m:r>
                                <a:rPr lang="es-ES" sz="1400" i="1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den>
                          </m:f>
                        </m:e>
                      </m:rad>
                      <m:r>
                        <a:rPr lang="es-ES" sz="1400" i="1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s-ES" sz="14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s-ES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ES" sz="1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s-ES" sz="1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s-ES" sz="1400" dirty="0"/>
              </a:p>
            </p:txBody>
          </p:sp>
        </mc:Choice>
        <mc:Fallback xmlns="">
          <p:sp>
            <p:nvSpPr>
              <p:cNvPr id="53" name="CuadroTexto 52">
                <a:extLst>
                  <a:ext uri="{FF2B5EF4-FFF2-40B4-BE49-F238E27FC236}">
                    <a16:creationId xmlns:a16="http://schemas.microsoft.com/office/drawing/2014/main" id="{2CA348EF-6209-4B5D-BB2F-7F64F685D2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6011" y="4845982"/>
                <a:ext cx="1602131" cy="73032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CuadroTexto 54">
                <a:extLst>
                  <a:ext uri="{FF2B5EF4-FFF2-40B4-BE49-F238E27FC236}">
                    <a16:creationId xmlns:a16="http://schemas.microsoft.com/office/drawing/2014/main" id="{13AF0109-87DB-2014-D2F0-3D3F7B4D67F9}"/>
                  </a:ext>
                </a:extLst>
              </p:cNvPr>
              <p:cNvSpPr txBox="1"/>
              <p:nvPr/>
            </p:nvSpPr>
            <p:spPr>
              <a:xfrm>
                <a:off x="5006012" y="5747744"/>
                <a:ext cx="2318714" cy="58798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E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s-ES" sz="1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s-ES" sz="14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  <m:r>
                            <a:rPr lang="es-ES" sz="1400" i="1">
                              <a:latin typeface="Cambria Math" panose="02040503050406030204" pitchFamily="18" charset="0"/>
                            </a:rPr>
                            <m:t>⋅</m:t>
                          </m:r>
                          <m:rad>
                            <m:radPr>
                              <m:degHide m:val="on"/>
                              <m:ctrlPr>
                                <a:rPr lang="es-ES" sz="1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s-ES" sz="14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s-ES" sz="1400" i="1">
                              <a:latin typeface="Cambria Math" panose="020405030504060302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s-ES" sz="1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s-ES" sz="1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den>
                      </m:f>
                      <m:r>
                        <a:rPr lang="es-ES" sz="1400" i="1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s-E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s-ES" sz="1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s-ES" sz="1400" i="1">
                                  <a:latin typeface="Cambria Math" panose="02040503050406030204" pitchFamily="18" charset="0"/>
                                </a:rPr>
                                <m:t>5⋅3</m:t>
                              </m:r>
                            </m:e>
                          </m:ra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s-ES" sz="1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s-ES" sz="1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den>
                      </m:f>
                      <m:r>
                        <a:rPr lang="es-ES" sz="1400" i="1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s-E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s-ES" sz="1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s-ES" sz="1400" i="1">
                                  <a:latin typeface="Cambria Math" panose="02040503050406030204" pitchFamily="18" charset="0"/>
                                </a:rPr>
                                <m:t>15</m:t>
                              </m:r>
                            </m:e>
                          </m:ra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s-ES" sz="1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s-ES" sz="1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s-ES" sz="1400" dirty="0"/>
              </a:p>
            </p:txBody>
          </p:sp>
        </mc:Choice>
        <mc:Fallback xmlns="">
          <p:sp>
            <p:nvSpPr>
              <p:cNvPr id="55" name="CuadroTexto 54">
                <a:extLst>
                  <a:ext uri="{FF2B5EF4-FFF2-40B4-BE49-F238E27FC236}">
                    <a16:creationId xmlns:a16="http://schemas.microsoft.com/office/drawing/2014/main" id="{13AF0109-87DB-2014-D2F0-3D3F7B4D67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6012" y="5747744"/>
                <a:ext cx="2318714" cy="58798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079221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25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75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25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75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25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5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75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25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/>
      <p:bldP spid="9" grpId="0" animBg="1"/>
      <p:bldP spid="12" grpId="0"/>
      <p:bldP spid="15" grpId="0"/>
      <p:bldP spid="18" grpId="0"/>
      <p:bldP spid="51" grpId="0"/>
      <p:bldP spid="53" grpId="0"/>
      <p:bldP spid="5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9799BB62-2B95-EC40-F732-682E75FA645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21A23"/>
          </a:solidFill>
          <a:ln>
            <a:solidFill>
              <a:srgbClr val="E21A2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4" name="Imagen 3" descr="Icono&#10;&#10;El contenido generado por IA puede ser incorrecto.">
            <a:extLst>
              <a:ext uri="{FF2B5EF4-FFF2-40B4-BE49-F238E27FC236}">
                <a16:creationId xmlns:a16="http://schemas.microsoft.com/office/drawing/2014/main" id="{E738F72D-B077-5DB6-C1E3-2519017EF8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6000" y="2709000"/>
            <a:ext cx="1440000" cy="144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71727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CuadroTexto 36">
            <a:extLst>
              <a:ext uri="{FF2B5EF4-FFF2-40B4-BE49-F238E27FC236}">
                <a16:creationId xmlns:a16="http://schemas.microsoft.com/office/drawing/2014/main" id="{A4CF401D-4756-90F9-2217-CAA512E8FA67}"/>
              </a:ext>
            </a:extLst>
          </p:cNvPr>
          <p:cNvSpPr txBox="1"/>
          <p:nvPr/>
        </p:nvSpPr>
        <p:spPr>
          <a:xfrm>
            <a:off x="4324458" y="2160004"/>
            <a:ext cx="1892492" cy="307777"/>
          </a:xfrm>
          <a:prstGeom prst="rect">
            <a:avLst/>
          </a:prstGeom>
          <a:solidFill>
            <a:srgbClr val="06235B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es-ES" sz="1400" dirty="0">
                <a:solidFill>
                  <a:schemeClr val="bg1"/>
                </a:solidFill>
              </a:rPr>
              <a:t>Racionales</a:t>
            </a:r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1A2234E4-D9EA-B143-6AD4-BE6671052ACA}"/>
              </a:ext>
            </a:extLst>
          </p:cNvPr>
          <p:cNvSpPr txBox="1"/>
          <p:nvPr/>
        </p:nvSpPr>
        <p:spPr>
          <a:xfrm>
            <a:off x="398734" y="3319260"/>
            <a:ext cx="3630341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600" b="1" dirty="0">
                <a:solidFill>
                  <a:schemeClr val="bg1"/>
                </a:solidFill>
              </a:rPr>
              <a:t>Los números racionales</a:t>
            </a:r>
            <a:br>
              <a:rPr lang="es-ES" sz="3600" b="1" dirty="0">
                <a:solidFill>
                  <a:schemeClr val="bg1"/>
                </a:solidFill>
              </a:rPr>
            </a:br>
            <a:r>
              <a:rPr lang="es-ES" sz="3600" b="1" dirty="0">
                <a:solidFill>
                  <a:schemeClr val="bg1"/>
                </a:solidFill>
              </a:rPr>
              <a:t>e irracionales</a:t>
            </a: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F6F731B5-BFDA-A43F-E48D-2A20BDEE0197}"/>
              </a:ext>
            </a:extLst>
          </p:cNvPr>
          <p:cNvSpPr txBox="1"/>
          <p:nvPr/>
        </p:nvSpPr>
        <p:spPr>
          <a:xfrm>
            <a:off x="6619786" y="3104412"/>
            <a:ext cx="2556205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es-ES" sz="1400" b="0" dirty="0"/>
              <a:t>Fundamentales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39C3FD2-F4DC-C44B-FFA2-36FB7D46997B}"/>
              </a:ext>
            </a:extLst>
          </p:cNvPr>
          <p:cNvSpPr txBox="1"/>
          <p:nvPr/>
        </p:nvSpPr>
        <p:spPr>
          <a:xfrm>
            <a:off x="4324458" y="3266488"/>
            <a:ext cx="1924674" cy="307777"/>
          </a:xfrm>
          <a:prstGeom prst="rect">
            <a:avLst/>
          </a:prstGeom>
          <a:solidFill>
            <a:srgbClr val="06235B"/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es-ES" sz="1400" dirty="0">
                <a:solidFill>
                  <a:schemeClr val="bg1"/>
                </a:solidFill>
              </a:rPr>
              <a:t>Operaciones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A7DA7F8F-6453-40D8-C617-0F9544987BB8}"/>
              </a:ext>
            </a:extLst>
          </p:cNvPr>
          <p:cNvSpPr txBox="1"/>
          <p:nvPr/>
        </p:nvSpPr>
        <p:spPr>
          <a:xfrm>
            <a:off x="4324458" y="4176798"/>
            <a:ext cx="1940766" cy="738664"/>
          </a:xfrm>
          <a:prstGeom prst="rect">
            <a:avLst/>
          </a:prstGeom>
          <a:solidFill>
            <a:srgbClr val="06235B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es-ES" sz="1400" dirty="0">
                <a:solidFill>
                  <a:schemeClr val="bg1"/>
                </a:solidFill>
              </a:rPr>
              <a:t>Los números decimales como fracción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D448B5E-7E71-295C-19FE-8FB29010FA31}"/>
              </a:ext>
            </a:extLst>
          </p:cNvPr>
          <p:cNvSpPr txBox="1"/>
          <p:nvPr/>
        </p:nvSpPr>
        <p:spPr>
          <a:xfrm>
            <a:off x="4324458" y="5278337"/>
            <a:ext cx="1940766" cy="523220"/>
          </a:xfrm>
          <a:prstGeom prst="rect">
            <a:avLst/>
          </a:prstGeom>
          <a:solidFill>
            <a:srgbClr val="06235B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es-ES" sz="1400" dirty="0">
                <a:solidFill>
                  <a:schemeClr val="bg1"/>
                </a:solidFill>
              </a:rPr>
              <a:t>Aproximaciones</a:t>
            </a:r>
          </a:p>
          <a:p>
            <a:r>
              <a:rPr lang="es-ES" sz="1400" dirty="0">
                <a:solidFill>
                  <a:schemeClr val="bg1"/>
                </a:solidFill>
              </a:rPr>
              <a:t>y errores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37C915C-A1A3-9CBE-C445-39344F965F43}"/>
              </a:ext>
            </a:extLst>
          </p:cNvPr>
          <p:cNvSpPr txBox="1"/>
          <p:nvPr/>
        </p:nvSpPr>
        <p:spPr>
          <a:xfrm>
            <a:off x="6619786" y="1776027"/>
            <a:ext cx="2556205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ca-ES-valencia" sz="1400" b="0" dirty="0"/>
              <a:t>Exacto</a:t>
            </a:r>
            <a:endParaRPr lang="es-ES" sz="1400" b="0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D33B3AD2-DEFC-C903-EC00-BDAAA4256971}"/>
              </a:ext>
            </a:extLst>
          </p:cNvPr>
          <p:cNvSpPr txBox="1"/>
          <p:nvPr/>
        </p:nvSpPr>
        <p:spPr>
          <a:xfrm>
            <a:off x="4324458" y="6034205"/>
            <a:ext cx="1940766" cy="307777"/>
          </a:xfrm>
          <a:prstGeom prst="rect">
            <a:avLst/>
          </a:prstGeom>
          <a:solidFill>
            <a:srgbClr val="06235B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es-ES" sz="1400" dirty="0">
                <a:solidFill>
                  <a:schemeClr val="bg1"/>
                </a:solidFill>
              </a:rPr>
              <a:t>Irracionales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935EBD39-5323-A310-77EC-C6094173686E}"/>
              </a:ext>
            </a:extLst>
          </p:cNvPr>
          <p:cNvSpPr txBox="1"/>
          <p:nvPr/>
        </p:nvSpPr>
        <p:spPr>
          <a:xfrm>
            <a:off x="6619786" y="2160626"/>
            <a:ext cx="2556205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ca-ES-valencia" sz="1400" b="0" dirty="0"/>
              <a:t>Periódico puro</a:t>
            </a:r>
            <a:endParaRPr lang="es-ES" sz="1400" b="0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58EDF076-B189-B74A-5A37-4D28784370C3}"/>
              </a:ext>
            </a:extLst>
          </p:cNvPr>
          <p:cNvSpPr txBox="1"/>
          <p:nvPr/>
        </p:nvSpPr>
        <p:spPr>
          <a:xfrm>
            <a:off x="6619786" y="2548643"/>
            <a:ext cx="2556205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ca-ES-valencia" sz="1400" b="0" dirty="0"/>
              <a:t>Periódico mixto</a:t>
            </a:r>
            <a:endParaRPr lang="es-ES" sz="1400" b="0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0095000C-4B6B-AD17-5290-9CEAC9C3960F}"/>
              </a:ext>
            </a:extLst>
          </p:cNvPr>
          <p:cNvSpPr txBox="1"/>
          <p:nvPr/>
        </p:nvSpPr>
        <p:spPr>
          <a:xfrm>
            <a:off x="6619786" y="3482532"/>
            <a:ext cx="2556205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es-ES" sz="1400" b="0" dirty="0"/>
              <a:t>Combinadas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76CCF86B-B315-D0C8-48F2-5448C58ECB1A}"/>
              </a:ext>
            </a:extLst>
          </p:cNvPr>
          <p:cNvSpPr txBox="1"/>
          <p:nvPr/>
        </p:nvSpPr>
        <p:spPr>
          <a:xfrm>
            <a:off x="6619787" y="5201017"/>
            <a:ext cx="2556206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es-ES" sz="1400" b="0" dirty="0"/>
              <a:t>Truncamiento y redondeo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23D0E999-0FD0-932B-0270-49B15C5DAB91}"/>
              </a:ext>
            </a:extLst>
          </p:cNvPr>
          <p:cNvSpPr txBox="1"/>
          <p:nvPr/>
        </p:nvSpPr>
        <p:spPr>
          <a:xfrm>
            <a:off x="6619787" y="5585616"/>
            <a:ext cx="2556206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es-ES" sz="1400" b="0" dirty="0"/>
              <a:t>Error absoluto y error relativo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3462253E-8172-0CE1-D1D9-4F77F6589450}"/>
              </a:ext>
            </a:extLst>
          </p:cNvPr>
          <p:cNvSpPr txBox="1"/>
          <p:nvPr/>
        </p:nvSpPr>
        <p:spPr>
          <a:xfrm>
            <a:off x="6619786" y="4001386"/>
            <a:ext cx="2556205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ca-ES-valencia" sz="1400" b="0" dirty="0"/>
              <a:t>Exacto</a:t>
            </a:r>
            <a:endParaRPr lang="es-ES" sz="1400" b="0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AA8AC665-DBAB-2CEC-8381-1C175A07BA54}"/>
              </a:ext>
            </a:extLst>
          </p:cNvPr>
          <p:cNvSpPr txBox="1"/>
          <p:nvPr/>
        </p:nvSpPr>
        <p:spPr>
          <a:xfrm>
            <a:off x="6619786" y="4378057"/>
            <a:ext cx="2556205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ca-ES-valencia" sz="1400" b="0" dirty="0"/>
              <a:t>Periódico puro</a:t>
            </a:r>
            <a:endParaRPr lang="es-ES" sz="1400" b="0" dirty="0"/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8C35571-275E-DD9E-4276-3EDBBDB37DD1}"/>
              </a:ext>
            </a:extLst>
          </p:cNvPr>
          <p:cNvSpPr txBox="1"/>
          <p:nvPr/>
        </p:nvSpPr>
        <p:spPr>
          <a:xfrm>
            <a:off x="6619786" y="4754728"/>
            <a:ext cx="2556205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ca-ES-valencia" sz="1400" b="0" dirty="0"/>
              <a:t>Periódico mixto</a:t>
            </a:r>
            <a:endParaRPr lang="es-ES" sz="1400" b="0" dirty="0"/>
          </a:p>
        </p:txBody>
      </p:sp>
      <p:sp>
        <p:nvSpPr>
          <p:cNvPr id="6" name="Abrir llave 5">
            <a:extLst>
              <a:ext uri="{FF2B5EF4-FFF2-40B4-BE49-F238E27FC236}">
                <a16:creationId xmlns:a16="http://schemas.microsoft.com/office/drawing/2014/main" id="{F4C255D2-B381-DBDD-DB66-1E002798B823}"/>
              </a:ext>
            </a:extLst>
          </p:cNvPr>
          <p:cNvSpPr/>
          <p:nvPr/>
        </p:nvSpPr>
        <p:spPr>
          <a:xfrm>
            <a:off x="6390910" y="1776027"/>
            <a:ext cx="73809" cy="111646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Abrir llave 12">
            <a:extLst>
              <a:ext uri="{FF2B5EF4-FFF2-40B4-BE49-F238E27FC236}">
                <a16:creationId xmlns:a16="http://schemas.microsoft.com/office/drawing/2014/main" id="{52F0EFB7-853E-9D74-5116-1EA8F458BB28}"/>
              </a:ext>
            </a:extLst>
          </p:cNvPr>
          <p:cNvSpPr/>
          <p:nvPr/>
        </p:nvSpPr>
        <p:spPr>
          <a:xfrm>
            <a:off x="6397556" y="3068003"/>
            <a:ext cx="67163" cy="745332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Abrir llave 13">
            <a:extLst>
              <a:ext uri="{FF2B5EF4-FFF2-40B4-BE49-F238E27FC236}">
                <a16:creationId xmlns:a16="http://schemas.microsoft.com/office/drawing/2014/main" id="{E7E86C2A-A842-3FFC-2D10-A2BC1A8B1FF3}"/>
              </a:ext>
            </a:extLst>
          </p:cNvPr>
          <p:cNvSpPr/>
          <p:nvPr/>
        </p:nvSpPr>
        <p:spPr>
          <a:xfrm>
            <a:off x="6397556" y="3988850"/>
            <a:ext cx="67163" cy="1106493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Abrir llave 16">
            <a:extLst>
              <a:ext uri="{FF2B5EF4-FFF2-40B4-BE49-F238E27FC236}">
                <a16:creationId xmlns:a16="http://schemas.microsoft.com/office/drawing/2014/main" id="{63EF17B3-D28C-0361-51AF-FA3C86129078}"/>
              </a:ext>
            </a:extLst>
          </p:cNvPr>
          <p:cNvSpPr/>
          <p:nvPr/>
        </p:nvSpPr>
        <p:spPr>
          <a:xfrm>
            <a:off x="6408924" y="5166391"/>
            <a:ext cx="73809" cy="745332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78081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5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0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500"/>
                            </p:stCondLst>
                            <p:childTnLst>
                              <p:par>
                                <p:cTn id="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44" grpId="0"/>
      <p:bldP spid="47" grpId="0" animBg="1"/>
      <p:bldP spid="2" grpId="0" animBg="1"/>
      <p:bldP spid="3" grpId="0" animBg="1"/>
      <p:bldP spid="4" grpId="0" animBg="1"/>
      <p:bldP spid="5" grpId="0" animBg="1"/>
      <p:bldP spid="9" grpId="0" animBg="1"/>
      <p:bldP spid="10" grpId="0" animBg="1"/>
      <p:bldP spid="11" grpId="0" animBg="1"/>
      <p:bldP spid="12" grpId="0" animBg="1"/>
      <p:bldP spid="15" grpId="0" animBg="1"/>
      <p:bldP spid="16" grpId="0" animBg="1"/>
      <p:bldP spid="7" grpId="0" animBg="1"/>
      <p:bldP spid="8" grpId="0" animBg="1"/>
      <p:bldP spid="18" grpId="0" animBg="1"/>
      <p:bldP spid="6" grpId="0" animBg="1"/>
      <p:bldP spid="13" grpId="0" animBg="1"/>
      <p:bldP spid="14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52B4B5-0831-F7C0-A1E3-1B7BC81FAB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upo 15">
            <a:extLst>
              <a:ext uri="{FF2B5EF4-FFF2-40B4-BE49-F238E27FC236}">
                <a16:creationId xmlns:a16="http://schemas.microsoft.com/office/drawing/2014/main" id="{30A3C4A8-5806-3EBB-9D7F-7D321716BE13}"/>
              </a:ext>
            </a:extLst>
          </p:cNvPr>
          <p:cNvGrpSpPr/>
          <p:nvPr/>
        </p:nvGrpSpPr>
        <p:grpSpPr>
          <a:xfrm>
            <a:off x="9795213" y="1122037"/>
            <a:ext cx="1602130" cy="4625455"/>
            <a:chOff x="9424752" y="860426"/>
            <a:chExt cx="1602130" cy="462545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CuadroTexto 21">
                  <a:extLst>
                    <a:ext uri="{FF2B5EF4-FFF2-40B4-BE49-F238E27FC236}">
                      <a16:creationId xmlns:a16="http://schemas.microsoft.com/office/drawing/2014/main" id="{829B6220-9391-3E86-A165-93C3669CA043}"/>
                    </a:ext>
                  </a:extLst>
                </p:cNvPr>
                <p:cNvSpPr txBox="1"/>
                <p:nvPr/>
              </p:nvSpPr>
              <p:spPr>
                <a:xfrm>
                  <a:off x="9424752" y="1975946"/>
                  <a:ext cx="1602130" cy="350993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s-ES" dirty="0"/>
                    <a:t>Un número racional se puede expresar como el </a:t>
                  </a:r>
                  <a:r>
                    <a:rPr lang="es-ES" b="1" dirty="0"/>
                    <a:t>cociente de dos números</a:t>
                  </a:r>
                </a:p>
                <a:p>
                  <a:r>
                    <a:rPr lang="es-ES" dirty="0"/>
                    <a:t>enteros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s-E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a-ES-valencia" i="1"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ca-ES-valencia" i="1">
                              <a:latin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  <m:r>
                        <a:rPr lang="ca-ES-valencia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a14:m>
                  <a:r>
                    <a:rPr lang="es-ES" dirty="0"/>
                    <a:t>, donde el denominador </a:t>
                  </a:r>
                  <a:r>
                    <a:rPr lang="es-ES" i="1" dirty="0"/>
                    <a:t>b </a:t>
                  </a:r>
                  <a:r>
                    <a:rPr lang="es-ES" dirty="0"/>
                    <a:t>es distinto de cero.</a:t>
                  </a:r>
                  <a:endParaRPr lang="es-ES" sz="16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2" name="CuadroTexto 21">
                  <a:extLst>
                    <a:ext uri="{FF2B5EF4-FFF2-40B4-BE49-F238E27FC236}">
                      <a16:creationId xmlns:a16="http://schemas.microsoft.com/office/drawing/2014/main" id="{829B6220-9391-3E86-A165-93C3669CA04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424752" y="1975946"/>
                  <a:ext cx="1602130" cy="3509935"/>
                </a:xfrm>
                <a:prstGeom prst="rect">
                  <a:avLst/>
                </a:prstGeom>
                <a:blipFill>
                  <a:blip r:embed="rId3"/>
                  <a:stretch>
                    <a:fillRect l="-3422" t="-694" r="-1521" b="-1910"/>
                  </a:stretch>
                </a:blipFill>
              </p:spPr>
              <p:txBody>
                <a:bodyPr/>
                <a:lstStyle/>
                <a:p>
                  <a:r>
                    <a:rPr lang="es-ES">
                      <a:noFill/>
                    </a:rPr>
                    <a:t> </a:t>
                  </a:r>
                </a:p>
              </p:txBody>
            </p:sp>
          </mc:Fallback>
        </mc:AlternateContent>
        <p:pic>
          <p:nvPicPr>
            <p:cNvPr id="27" name="Gráfico 26" descr="Bombilla y lápiz contorno">
              <a:extLst>
                <a:ext uri="{FF2B5EF4-FFF2-40B4-BE49-F238E27FC236}">
                  <a16:creationId xmlns:a16="http://schemas.microsoft.com/office/drawing/2014/main" id="{742B0BF3-BD88-8A5D-30C0-1C96DF7FCB9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/>
            <a:stretch/>
          </p:blipFill>
          <p:spPr>
            <a:xfrm>
              <a:off x="9424752" y="860426"/>
              <a:ext cx="914400" cy="914400"/>
            </a:xfrm>
            <a:prstGeom prst="rect">
              <a:avLst/>
            </a:prstGeom>
          </p:spPr>
        </p:pic>
      </p:grpSp>
      <p:pic>
        <p:nvPicPr>
          <p:cNvPr id="8" name="Imagen 7" descr="Imagen que contiene Gráfico de proyección solar&#10;&#10;El contenido generado por IA puede ser incorrecto.">
            <a:extLst>
              <a:ext uri="{FF2B5EF4-FFF2-40B4-BE49-F238E27FC236}">
                <a16:creationId xmlns:a16="http://schemas.microsoft.com/office/drawing/2014/main" id="{B2719FF0-5EAE-4FDC-E10C-FB56B17CE65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31290" y="1993888"/>
            <a:ext cx="2905805" cy="2796446"/>
          </a:xfrm>
          <a:prstGeom prst="rect">
            <a:avLst/>
          </a:prstGeom>
        </p:spPr>
      </p:pic>
      <p:grpSp>
        <p:nvGrpSpPr>
          <p:cNvPr id="58" name="Grupo 57">
            <a:extLst>
              <a:ext uri="{FF2B5EF4-FFF2-40B4-BE49-F238E27FC236}">
                <a16:creationId xmlns:a16="http://schemas.microsoft.com/office/drawing/2014/main" id="{FF55A3FE-B8D4-A9DD-3E66-C0CAB4543C9A}"/>
              </a:ext>
            </a:extLst>
          </p:cNvPr>
          <p:cNvGrpSpPr/>
          <p:nvPr/>
        </p:nvGrpSpPr>
        <p:grpSpPr>
          <a:xfrm>
            <a:off x="547690" y="4036701"/>
            <a:ext cx="1614485" cy="1815100"/>
            <a:chOff x="547690" y="4036701"/>
            <a:chExt cx="1614485" cy="1815100"/>
          </a:xfrm>
        </p:grpSpPr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AD6579F3-22F6-1D49-14E0-AA564924869F}"/>
                </a:ext>
              </a:extLst>
            </p:cNvPr>
            <p:cNvSpPr txBox="1"/>
            <p:nvPr/>
          </p:nvSpPr>
          <p:spPr>
            <a:xfrm>
              <a:off x="547690" y="5513247"/>
              <a:ext cx="1224644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s-ES" sz="1600" i="0" u="none" strike="noStrike" baseline="0" dirty="0">
                  <a:solidFill>
                    <a:srgbClr val="C00000"/>
                  </a:solidFill>
                </a:rPr>
                <a:t>Naturales</a:t>
              </a:r>
              <a:endParaRPr lang="es-ES" sz="1600" dirty="0">
                <a:solidFill>
                  <a:srgbClr val="C00000"/>
                </a:solidFill>
              </a:endParaRPr>
            </a:p>
          </p:txBody>
        </p:sp>
        <p:cxnSp>
          <p:nvCxnSpPr>
            <p:cNvPr id="10" name="Conector: curvado 9">
              <a:extLst>
                <a:ext uri="{FF2B5EF4-FFF2-40B4-BE49-F238E27FC236}">
                  <a16:creationId xmlns:a16="http://schemas.microsoft.com/office/drawing/2014/main" id="{EA9B1E51-F9A5-F04E-A0FB-D73DF99625CA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901632" y="4154247"/>
              <a:ext cx="1378089" cy="1142997"/>
            </a:xfrm>
            <a:prstGeom prst="curvedConnector3">
              <a:avLst>
                <a:gd name="adj1" fmla="val 50000"/>
              </a:avLst>
            </a:prstGeom>
            <a:ln>
              <a:solidFill>
                <a:srgbClr val="C0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9" name="Grupo 58">
            <a:extLst>
              <a:ext uri="{FF2B5EF4-FFF2-40B4-BE49-F238E27FC236}">
                <a16:creationId xmlns:a16="http://schemas.microsoft.com/office/drawing/2014/main" id="{37637045-537F-B09F-60CE-D574F91B3F41}"/>
              </a:ext>
            </a:extLst>
          </p:cNvPr>
          <p:cNvGrpSpPr/>
          <p:nvPr/>
        </p:nvGrpSpPr>
        <p:grpSpPr>
          <a:xfrm>
            <a:off x="547690" y="2501350"/>
            <a:ext cx="1147760" cy="1080050"/>
            <a:chOff x="547690" y="2501350"/>
            <a:chExt cx="1147760" cy="1080050"/>
          </a:xfrm>
        </p:grpSpPr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263ACF3C-06AA-75E9-E38C-AF5AB80A72CB}"/>
                </a:ext>
              </a:extLst>
            </p:cNvPr>
            <p:cNvSpPr txBox="1"/>
            <p:nvPr/>
          </p:nvSpPr>
          <p:spPr>
            <a:xfrm>
              <a:off x="547690" y="2501350"/>
              <a:ext cx="904872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s-ES" sz="1400" i="0" u="none" strike="noStrike" baseline="0" dirty="0">
                  <a:solidFill>
                    <a:srgbClr val="C00000"/>
                  </a:solidFill>
                </a:rPr>
                <a:t>Enteros</a:t>
              </a:r>
              <a:endParaRPr lang="es-ES" sz="1400" dirty="0">
                <a:solidFill>
                  <a:srgbClr val="C00000"/>
                </a:solidFill>
              </a:endParaRPr>
            </a:p>
          </p:txBody>
        </p:sp>
        <p:cxnSp>
          <p:nvCxnSpPr>
            <p:cNvPr id="12" name="Conector: curvado 11">
              <a:extLst>
                <a:ext uri="{FF2B5EF4-FFF2-40B4-BE49-F238E27FC236}">
                  <a16:creationId xmlns:a16="http://schemas.microsoft.com/office/drawing/2014/main" id="{E9E2B1EB-74C4-5C18-AF7D-76A62EC18FC3}"/>
                </a:ext>
              </a:extLst>
            </p:cNvPr>
            <p:cNvCxnSpPr>
              <a:cxnSpLocks/>
            </p:cNvCxnSpPr>
            <p:nvPr/>
          </p:nvCxnSpPr>
          <p:spPr>
            <a:xfrm>
              <a:off x="962028" y="2886078"/>
              <a:ext cx="733422" cy="695322"/>
            </a:xfrm>
            <a:prstGeom prst="curvedConnector3">
              <a:avLst>
                <a:gd name="adj1" fmla="val 50000"/>
              </a:avLst>
            </a:prstGeom>
            <a:ln>
              <a:solidFill>
                <a:srgbClr val="C0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0" name="Grupo 59">
            <a:extLst>
              <a:ext uri="{FF2B5EF4-FFF2-40B4-BE49-F238E27FC236}">
                <a16:creationId xmlns:a16="http://schemas.microsoft.com/office/drawing/2014/main" id="{0C2963D2-0A56-EC33-99DC-6FE3C1483768}"/>
              </a:ext>
            </a:extLst>
          </p:cNvPr>
          <p:cNvGrpSpPr/>
          <p:nvPr/>
        </p:nvGrpSpPr>
        <p:grpSpPr>
          <a:xfrm>
            <a:off x="2025324" y="1302218"/>
            <a:ext cx="1224644" cy="1249618"/>
            <a:chOff x="2025324" y="1302218"/>
            <a:chExt cx="1224644" cy="1249618"/>
          </a:xfrm>
        </p:grpSpPr>
        <p:cxnSp>
          <p:nvCxnSpPr>
            <p:cNvPr id="13" name="Conector: curvado 12">
              <a:extLst>
                <a:ext uri="{FF2B5EF4-FFF2-40B4-BE49-F238E27FC236}">
                  <a16:creationId xmlns:a16="http://schemas.microsoft.com/office/drawing/2014/main" id="{88136B1B-EEA7-9A38-A2F8-923506677A6D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1905867" y="1906836"/>
              <a:ext cx="866483" cy="423518"/>
            </a:xfrm>
            <a:prstGeom prst="curvedConnector3">
              <a:avLst>
                <a:gd name="adj1" fmla="val 50000"/>
              </a:avLst>
            </a:prstGeom>
            <a:ln>
              <a:solidFill>
                <a:srgbClr val="C0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CuadroTexto 13">
              <a:extLst>
                <a:ext uri="{FF2B5EF4-FFF2-40B4-BE49-F238E27FC236}">
                  <a16:creationId xmlns:a16="http://schemas.microsoft.com/office/drawing/2014/main" id="{A00A8423-38C5-823A-2631-BB9CA8FA4404}"/>
                </a:ext>
              </a:extLst>
            </p:cNvPr>
            <p:cNvSpPr txBox="1"/>
            <p:nvPr/>
          </p:nvSpPr>
          <p:spPr>
            <a:xfrm>
              <a:off x="2025324" y="1302218"/>
              <a:ext cx="1224644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s-ES" sz="1600" i="0" u="none" strike="noStrike" baseline="0" dirty="0">
                  <a:solidFill>
                    <a:srgbClr val="C00000"/>
                  </a:solidFill>
                </a:rPr>
                <a:t>Racionales</a:t>
              </a:r>
              <a:endParaRPr lang="es-ES" sz="1600" dirty="0">
                <a:solidFill>
                  <a:srgbClr val="C00000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CuadroTexto 40">
                <a:extLst>
                  <a:ext uri="{FF2B5EF4-FFF2-40B4-BE49-F238E27FC236}">
                    <a16:creationId xmlns:a16="http://schemas.microsoft.com/office/drawing/2014/main" id="{B337486F-29BB-053A-71E3-3ADDD5EFF45E}"/>
                  </a:ext>
                </a:extLst>
              </p:cNvPr>
              <p:cNvSpPr txBox="1"/>
              <p:nvPr/>
            </p:nvSpPr>
            <p:spPr>
              <a:xfrm>
                <a:off x="4078468" y="1593147"/>
                <a:ext cx="2605273" cy="49520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s-ES" b="0" i="0" u="none" strike="noStrike" baseline="0" dirty="0"/>
                  <a:t>Decimal exacto: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a-ES-valencia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ca-ES-valencia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s-ES" b="0" i="0" u="none" strike="noStrike" baseline="0" dirty="0"/>
                  <a:t> = 2,5</a:t>
                </a:r>
                <a:endParaRPr lang="es-ES" dirty="0"/>
              </a:p>
            </p:txBody>
          </p:sp>
        </mc:Choice>
        <mc:Fallback xmlns="">
          <p:sp>
            <p:nvSpPr>
              <p:cNvPr id="41" name="CuadroTexto 40">
                <a:extLst>
                  <a:ext uri="{FF2B5EF4-FFF2-40B4-BE49-F238E27FC236}">
                    <a16:creationId xmlns:a16="http://schemas.microsoft.com/office/drawing/2014/main" id="{B337486F-29BB-053A-71E3-3ADDD5EFF4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8468" y="1593147"/>
                <a:ext cx="2605273" cy="495200"/>
              </a:xfrm>
              <a:prstGeom prst="rect">
                <a:avLst/>
              </a:prstGeom>
              <a:blipFill>
                <a:blip r:embed="rId7"/>
                <a:stretch>
                  <a:fillRect l="-1874" r="-1874" b="-4878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CuadroTexto 42">
                <a:extLst>
                  <a:ext uri="{FF2B5EF4-FFF2-40B4-BE49-F238E27FC236}">
                    <a16:creationId xmlns:a16="http://schemas.microsoft.com/office/drawing/2014/main" id="{AC8C1873-7D93-0BCB-87DC-429366F210B9}"/>
                  </a:ext>
                </a:extLst>
              </p:cNvPr>
              <p:cNvSpPr txBox="1"/>
              <p:nvPr/>
            </p:nvSpPr>
            <p:spPr>
              <a:xfrm>
                <a:off x="4078468" y="2622670"/>
                <a:ext cx="4834122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s-ES" b="0" i="0" u="none" strike="noStrike" baseline="0" dirty="0"/>
                  <a:t>Decimal periódico puro: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a-ES-valencia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ca-ES-valencia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s-ES" b="0" i="0" u="none" strike="noStrike" baseline="0" dirty="0"/>
                  <a:t> = 0,6666...</a:t>
                </a:r>
                <a:r>
                  <a:rPr lang="es-ES" b="0" i="0" u="none" strike="noStrike" dirty="0"/>
                  <a:t> </a:t>
                </a:r>
                <a:r>
                  <a:rPr lang="es-ES" b="0" i="0" u="none" strike="noStrike" baseline="0" dirty="0"/>
                  <a:t>=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s-ES" i="1" dirty="0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ca-ES-valencia" b="0" i="1" dirty="0" smtClean="0">
                            <a:latin typeface="Cambria Math" panose="02040503050406030204" pitchFamily="18" charset="0"/>
                          </a:rPr>
                          <m:t>6</m:t>
                        </m:r>
                      </m:e>
                    </m:acc>
                  </m:oMath>
                </a14:m>
                <a:r>
                  <a:rPr lang="es-ES" b="0" i="0" u="none" strike="noStrike" baseline="0" dirty="0"/>
                  <a:t>, donde 6 es el </a:t>
                </a:r>
                <a:r>
                  <a:rPr lang="es-ES" b="1" i="0" u="none" strike="noStrike" baseline="0" dirty="0">
                    <a:solidFill>
                      <a:srgbClr val="E21A23"/>
                    </a:solidFill>
                  </a:rPr>
                  <a:t>periodo</a:t>
                </a:r>
                <a:r>
                  <a:rPr lang="es-ES" b="1" i="0" u="none" strike="noStrike" baseline="0" dirty="0"/>
                  <a:t>.</a:t>
                </a:r>
                <a:endParaRPr lang="es-ES" dirty="0"/>
              </a:p>
            </p:txBody>
          </p:sp>
        </mc:Choice>
        <mc:Fallback xmlns="">
          <p:sp>
            <p:nvSpPr>
              <p:cNvPr id="43" name="CuadroTexto 42">
                <a:extLst>
                  <a:ext uri="{FF2B5EF4-FFF2-40B4-BE49-F238E27FC236}">
                    <a16:creationId xmlns:a16="http://schemas.microsoft.com/office/drawing/2014/main" id="{AC8C1873-7D93-0BCB-87DC-429366F210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8468" y="2622670"/>
                <a:ext cx="4834122" cy="769441"/>
              </a:xfrm>
              <a:prstGeom prst="rect">
                <a:avLst/>
              </a:prstGeom>
              <a:blipFill>
                <a:blip r:embed="rId8"/>
                <a:stretch>
                  <a:fillRect l="-1009" b="-11905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CuadroTexto 43">
                <a:extLst>
                  <a:ext uri="{FF2B5EF4-FFF2-40B4-BE49-F238E27FC236}">
                    <a16:creationId xmlns:a16="http://schemas.microsoft.com/office/drawing/2014/main" id="{AC8C1873-7D93-0BCB-87DC-429366F210B9}"/>
                  </a:ext>
                </a:extLst>
              </p:cNvPr>
              <p:cNvSpPr txBox="1"/>
              <p:nvPr/>
            </p:nvSpPr>
            <p:spPr>
              <a:xfrm>
                <a:off x="4078468" y="4036701"/>
                <a:ext cx="5111387" cy="76161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s-ES" dirty="0"/>
                  <a:t>Decimal periódico mixto: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a-ES-valencia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ca-ES-valencia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</m:oMath>
                </a14:m>
                <a:r>
                  <a:rPr lang="es-ES" dirty="0"/>
                  <a:t> = 0,2666... = 0, 2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s-ES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ca-ES-valencia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e>
                    </m:acc>
                  </m:oMath>
                </a14:m>
                <a:r>
                  <a:rPr lang="es-ES" dirty="0"/>
                  <a:t>,</a:t>
                </a:r>
              </a:p>
              <a:p>
                <a:r>
                  <a:rPr lang="es-ES" dirty="0"/>
                  <a:t>donde 2 es el </a:t>
                </a:r>
                <a:r>
                  <a:rPr lang="es-ES" b="1" dirty="0" err="1">
                    <a:solidFill>
                      <a:srgbClr val="E21A23"/>
                    </a:solidFill>
                  </a:rPr>
                  <a:t>anteperiodo</a:t>
                </a:r>
                <a:r>
                  <a:rPr lang="es-ES" b="1" dirty="0"/>
                  <a:t> </a:t>
                </a:r>
                <a:r>
                  <a:rPr lang="es-ES" dirty="0"/>
                  <a:t>y 6 es el </a:t>
                </a:r>
                <a:r>
                  <a:rPr lang="es-ES" b="1" dirty="0">
                    <a:solidFill>
                      <a:srgbClr val="E21A23"/>
                    </a:solidFill>
                  </a:rPr>
                  <a:t>periodo</a:t>
                </a:r>
                <a:r>
                  <a:rPr lang="es-ES" b="1" dirty="0"/>
                  <a:t>.</a:t>
                </a:r>
                <a:endParaRPr lang="es-ES" dirty="0"/>
              </a:p>
            </p:txBody>
          </p:sp>
        </mc:Choice>
        <mc:Fallback xmlns="">
          <p:sp>
            <p:nvSpPr>
              <p:cNvPr id="44" name="CuadroTexto 43">
                <a:extLst>
                  <a:ext uri="{FF2B5EF4-FFF2-40B4-BE49-F238E27FC236}">
                    <a16:creationId xmlns:a16="http://schemas.microsoft.com/office/drawing/2014/main" id="{AC8C1873-7D93-0BCB-87DC-429366F210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8468" y="4036701"/>
                <a:ext cx="5111387" cy="761619"/>
              </a:xfrm>
              <a:prstGeom prst="rect">
                <a:avLst/>
              </a:prstGeom>
              <a:blipFill>
                <a:blip r:embed="rId9"/>
                <a:stretch>
                  <a:fillRect l="-954" r="-2622" b="-12000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103727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3" grpId="0"/>
      <p:bldP spid="4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A96754A6-F034-7C83-AAA9-53BFC4F0FC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2241" y="1939041"/>
            <a:ext cx="7617765" cy="387365"/>
          </a:xfrm>
        </p:spPr>
        <p:txBody>
          <a:bodyPr/>
          <a:lstStyle/>
          <a:p>
            <a:r>
              <a:rPr lang="ca-ES-valencia" sz="1800" dirty="0">
                <a:latin typeface="+mn-lt"/>
              </a:rPr>
              <a:t>Representación de un número racional mediante el </a:t>
            </a:r>
            <a:r>
              <a:rPr lang="ca-ES-valencia" sz="1800" b="1" dirty="0">
                <a:solidFill>
                  <a:srgbClr val="E21A23"/>
                </a:solidFill>
                <a:latin typeface="+mn-lt"/>
              </a:rPr>
              <a:t>teorema de Tales</a:t>
            </a:r>
            <a:r>
              <a:rPr lang="ca-ES-valencia" sz="1800" dirty="0">
                <a:latin typeface="+mn-lt"/>
              </a:rPr>
              <a:t>:</a:t>
            </a:r>
            <a:endParaRPr lang="es-ES" sz="1800" dirty="0">
              <a:latin typeface="+mn-lt"/>
            </a:endParaRPr>
          </a:p>
        </p:txBody>
      </p:sp>
      <p:grpSp>
        <p:nvGrpSpPr>
          <p:cNvPr id="41" name="Grupo 40">
            <a:extLst>
              <a:ext uri="{FF2B5EF4-FFF2-40B4-BE49-F238E27FC236}">
                <a16:creationId xmlns:a16="http://schemas.microsoft.com/office/drawing/2014/main" id="{E95ACB89-9B7B-0076-AFED-698C00C1E1F3}"/>
              </a:ext>
            </a:extLst>
          </p:cNvPr>
          <p:cNvGrpSpPr/>
          <p:nvPr/>
        </p:nvGrpSpPr>
        <p:grpSpPr>
          <a:xfrm>
            <a:off x="1824882" y="2952453"/>
            <a:ext cx="2909851" cy="496230"/>
            <a:chOff x="1824882" y="2952453"/>
            <a:chExt cx="2909851" cy="496230"/>
          </a:xfrm>
        </p:grpSpPr>
        <p:pic>
          <p:nvPicPr>
            <p:cNvPr id="25" name="Imagen 24" descr="Imagen que contiene Texto&#10;&#10;El contenido generado por IA puede ser incorrecto.">
              <a:extLst>
                <a:ext uri="{FF2B5EF4-FFF2-40B4-BE49-F238E27FC236}">
                  <a16:creationId xmlns:a16="http://schemas.microsoft.com/office/drawing/2014/main" id="{A717980D-9A00-5203-74B7-FB9CACFF2A5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09146" y="3059408"/>
              <a:ext cx="2325587" cy="389275"/>
            </a:xfrm>
            <a:prstGeom prst="rect">
              <a:avLst/>
            </a:prstGeom>
          </p:spPr>
        </p:pic>
        <p:pic>
          <p:nvPicPr>
            <p:cNvPr id="33" name="Gráfico 32" descr="Insignia 1 con relleno sólido">
              <a:extLst>
                <a:ext uri="{FF2B5EF4-FFF2-40B4-BE49-F238E27FC236}">
                  <a16:creationId xmlns:a16="http://schemas.microsoft.com/office/drawing/2014/main" id="{E45BFE4A-7801-3C3C-5E3E-722B2AE322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824882" y="2952453"/>
              <a:ext cx="475781" cy="475781"/>
            </a:xfrm>
            <a:prstGeom prst="rect">
              <a:avLst/>
            </a:prstGeom>
          </p:spPr>
        </p:pic>
      </p:grpSp>
      <p:grpSp>
        <p:nvGrpSpPr>
          <p:cNvPr id="42" name="Grupo 41">
            <a:extLst>
              <a:ext uri="{FF2B5EF4-FFF2-40B4-BE49-F238E27FC236}">
                <a16:creationId xmlns:a16="http://schemas.microsoft.com/office/drawing/2014/main" id="{D15E6DDA-E538-16C3-1F8D-F07CF9BD1B51}"/>
              </a:ext>
            </a:extLst>
          </p:cNvPr>
          <p:cNvGrpSpPr/>
          <p:nvPr/>
        </p:nvGrpSpPr>
        <p:grpSpPr>
          <a:xfrm>
            <a:off x="5858109" y="2628043"/>
            <a:ext cx="2909851" cy="884433"/>
            <a:chOff x="5858109" y="2628043"/>
            <a:chExt cx="2909851" cy="884433"/>
          </a:xfrm>
        </p:grpSpPr>
        <p:pic>
          <p:nvPicPr>
            <p:cNvPr id="27" name="Imagen 26" descr="Imagen en blanco y negro&#10;&#10;El contenido generado por IA puede ser incorrecto.">
              <a:extLst>
                <a:ext uri="{FF2B5EF4-FFF2-40B4-BE49-F238E27FC236}">
                  <a16:creationId xmlns:a16="http://schemas.microsoft.com/office/drawing/2014/main" id="{F414DED5-BC32-DBC7-89DE-2CC087DF1D9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42374" y="2628043"/>
              <a:ext cx="2325586" cy="884433"/>
            </a:xfrm>
            <a:prstGeom prst="rect">
              <a:avLst/>
            </a:prstGeom>
          </p:spPr>
        </p:pic>
        <p:pic>
          <p:nvPicPr>
            <p:cNvPr id="35" name="Gráfico 34" descr="Insignia con relleno sólido">
              <a:extLst>
                <a:ext uri="{FF2B5EF4-FFF2-40B4-BE49-F238E27FC236}">
                  <a16:creationId xmlns:a16="http://schemas.microsoft.com/office/drawing/2014/main" id="{45D5236A-07FC-5006-84F0-3D94952C713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858109" y="2960577"/>
              <a:ext cx="475782" cy="475782"/>
            </a:xfrm>
            <a:prstGeom prst="rect">
              <a:avLst/>
            </a:prstGeom>
          </p:spPr>
        </p:pic>
      </p:grpSp>
      <p:grpSp>
        <p:nvGrpSpPr>
          <p:cNvPr id="43" name="Grupo 42">
            <a:extLst>
              <a:ext uri="{FF2B5EF4-FFF2-40B4-BE49-F238E27FC236}">
                <a16:creationId xmlns:a16="http://schemas.microsoft.com/office/drawing/2014/main" id="{C3A4DD32-504C-23C7-5C6F-8C0A674B4663}"/>
              </a:ext>
            </a:extLst>
          </p:cNvPr>
          <p:cNvGrpSpPr/>
          <p:nvPr/>
        </p:nvGrpSpPr>
        <p:grpSpPr>
          <a:xfrm>
            <a:off x="1807524" y="3907738"/>
            <a:ext cx="3147105" cy="933082"/>
            <a:chOff x="1807524" y="3907738"/>
            <a:chExt cx="3147105" cy="933082"/>
          </a:xfrm>
        </p:grpSpPr>
        <p:pic>
          <p:nvPicPr>
            <p:cNvPr id="29" name="Imagen 28" descr="Imagen que contiene objeto, oscuro, luz, colgando&#10;&#10;El contenido generado por IA puede ser incorrecto.">
              <a:extLst>
                <a:ext uri="{FF2B5EF4-FFF2-40B4-BE49-F238E27FC236}">
                  <a16:creationId xmlns:a16="http://schemas.microsoft.com/office/drawing/2014/main" id="{D490A3F4-D64E-96DE-6117-A1631099D990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26505" y="3907738"/>
              <a:ext cx="2528124" cy="933082"/>
            </a:xfrm>
            <a:prstGeom prst="rect">
              <a:avLst/>
            </a:prstGeom>
          </p:spPr>
        </p:pic>
        <p:pic>
          <p:nvPicPr>
            <p:cNvPr id="37" name="Gráfico 36" descr="Insignia 3 con relleno sólido">
              <a:extLst>
                <a:ext uri="{FF2B5EF4-FFF2-40B4-BE49-F238E27FC236}">
                  <a16:creationId xmlns:a16="http://schemas.microsoft.com/office/drawing/2014/main" id="{D6AF682D-C6EC-7322-B92A-9AD19159C93A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1807524" y="4218684"/>
              <a:ext cx="510498" cy="510498"/>
            </a:xfrm>
            <a:prstGeom prst="rect">
              <a:avLst/>
            </a:prstGeom>
          </p:spPr>
        </p:pic>
      </p:grpSp>
      <p:grpSp>
        <p:nvGrpSpPr>
          <p:cNvPr id="44" name="Grupo 43">
            <a:extLst>
              <a:ext uri="{FF2B5EF4-FFF2-40B4-BE49-F238E27FC236}">
                <a16:creationId xmlns:a16="http://schemas.microsoft.com/office/drawing/2014/main" id="{DE841B66-AAC0-AEA9-2054-5EF3E01ACA90}"/>
              </a:ext>
            </a:extLst>
          </p:cNvPr>
          <p:cNvGrpSpPr/>
          <p:nvPr/>
        </p:nvGrpSpPr>
        <p:grpSpPr>
          <a:xfrm>
            <a:off x="5858109" y="3907738"/>
            <a:ext cx="3003951" cy="932653"/>
            <a:chOff x="5858109" y="4007607"/>
            <a:chExt cx="3003951" cy="932653"/>
          </a:xfrm>
        </p:grpSpPr>
        <p:pic>
          <p:nvPicPr>
            <p:cNvPr id="31" name="Imagen 30" descr="Imagen que contiene luz, oscuro, tabla, iluminado&#10;&#10;El contenido generado por IA puede ser incorrecto.">
              <a:extLst>
                <a:ext uri="{FF2B5EF4-FFF2-40B4-BE49-F238E27FC236}">
                  <a16:creationId xmlns:a16="http://schemas.microsoft.com/office/drawing/2014/main" id="{1BC90857-AF0E-8CB6-8900-D531B5E33F4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522" t="41274" b="-1497"/>
            <a:stretch>
              <a:fillRect/>
            </a:stretch>
          </p:blipFill>
          <p:spPr>
            <a:xfrm>
              <a:off x="6442374" y="4007607"/>
              <a:ext cx="2419686" cy="932653"/>
            </a:xfrm>
            <a:prstGeom prst="rect">
              <a:avLst/>
            </a:prstGeom>
          </p:spPr>
        </p:pic>
        <p:pic>
          <p:nvPicPr>
            <p:cNvPr id="40" name="Gráfico 39" descr="Insignia 4 con relleno sólido">
              <a:extLst>
                <a:ext uri="{FF2B5EF4-FFF2-40B4-BE49-F238E27FC236}">
                  <a16:creationId xmlns:a16="http://schemas.microsoft.com/office/drawing/2014/main" id="{7B7D156F-BB3B-1DF9-2F5F-4D7DC797E2E2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5858109" y="4293704"/>
              <a:ext cx="475782" cy="475782"/>
            </a:xfrm>
            <a:prstGeom prst="rect">
              <a:avLst/>
            </a:prstGeom>
          </p:spPr>
        </p:pic>
      </p:grpSp>
    </p:spTree>
    <p:custDataLst>
      <p:tags r:id="rId1"/>
    </p:custDataLst>
    <p:extLst>
      <p:ext uri="{BB962C8B-B14F-4D97-AF65-F5344CB8AC3E}">
        <p14:creationId xmlns:p14="http://schemas.microsoft.com/office/powerpoint/2010/main" val="3768796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3A5088-8DD0-CE55-9045-C5E66FA1EE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2D56EB8D-B2CC-94DC-9EAD-C70340FFECF4}"/>
              </a:ext>
            </a:extLst>
          </p:cNvPr>
          <p:cNvSpPr/>
          <p:nvPr/>
        </p:nvSpPr>
        <p:spPr>
          <a:xfrm>
            <a:off x="1685926" y="1640842"/>
            <a:ext cx="1543050" cy="988058"/>
          </a:xfrm>
          <a:prstGeom prst="roundRect">
            <a:avLst/>
          </a:prstGeom>
          <a:noFill/>
          <a:ln w="9525"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>
                <a:solidFill>
                  <a:schemeClr val="bg1"/>
                </a:solidFill>
              </a:rPr>
              <a:t>Suma y resta</a:t>
            </a:r>
            <a:endParaRPr lang="es-ES" sz="1100" b="1" dirty="0">
              <a:solidFill>
                <a:schemeClr val="bg1"/>
              </a:solidFill>
            </a:endParaRP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82F2D498-9661-D510-AF28-F40C35777B20}"/>
              </a:ext>
            </a:extLst>
          </p:cNvPr>
          <p:cNvSpPr/>
          <p:nvPr/>
        </p:nvSpPr>
        <p:spPr>
          <a:xfrm>
            <a:off x="1685926" y="4059583"/>
            <a:ext cx="1543050" cy="988058"/>
          </a:xfrm>
          <a:prstGeom prst="roundRect">
            <a:avLst/>
          </a:prstGeom>
          <a:noFill/>
          <a:ln w="9525"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-valencia" sz="1400" b="1" dirty="0">
                <a:solidFill>
                  <a:schemeClr val="bg1"/>
                </a:solidFill>
              </a:rPr>
              <a:t>División</a:t>
            </a:r>
            <a:endParaRPr lang="es-ES" sz="1100" b="1" dirty="0">
              <a:solidFill>
                <a:schemeClr val="bg1"/>
              </a:solidFill>
            </a:endParaRPr>
          </a:p>
        </p:txBody>
      </p: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44E65EF9-290B-E592-A4B0-51022181C397}"/>
              </a:ext>
            </a:extLst>
          </p:cNvPr>
          <p:cNvSpPr/>
          <p:nvPr/>
        </p:nvSpPr>
        <p:spPr>
          <a:xfrm>
            <a:off x="1685927" y="2821942"/>
            <a:ext cx="1543050" cy="988058"/>
          </a:xfrm>
          <a:prstGeom prst="roundRect">
            <a:avLst/>
          </a:prstGeom>
          <a:noFill/>
          <a:ln w="9525"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>
                <a:solidFill>
                  <a:schemeClr val="bg1"/>
                </a:solidFill>
              </a:rPr>
              <a:t>Multiplicación</a:t>
            </a:r>
            <a:endParaRPr lang="es-ES" sz="1100" b="1" dirty="0">
              <a:solidFill>
                <a:schemeClr val="bg1"/>
              </a:solidFill>
            </a:endParaRPr>
          </a:p>
        </p:txBody>
      </p:sp>
      <p:cxnSp>
        <p:nvCxnSpPr>
          <p:cNvPr id="17" name="Conector: curvado 16">
            <a:extLst>
              <a:ext uri="{FF2B5EF4-FFF2-40B4-BE49-F238E27FC236}">
                <a16:creationId xmlns:a16="http://schemas.microsoft.com/office/drawing/2014/main" id="{FB08CE3D-7605-7751-2E60-7101803BD0A9}"/>
              </a:ext>
            </a:extLst>
          </p:cNvPr>
          <p:cNvCxnSpPr>
            <a:cxnSpLocks/>
          </p:cNvCxnSpPr>
          <p:nvPr/>
        </p:nvCxnSpPr>
        <p:spPr>
          <a:xfrm flipV="1">
            <a:off x="3439015" y="4220439"/>
            <a:ext cx="1085360" cy="379885"/>
          </a:xfrm>
          <a:prstGeom prst="curvedConnector3">
            <a:avLst>
              <a:gd name="adj1" fmla="val 50000"/>
            </a:avLst>
          </a:prstGeom>
          <a:ln>
            <a:solidFill>
              <a:schemeClr val="bg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ector: curvado 23">
            <a:extLst>
              <a:ext uri="{FF2B5EF4-FFF2-40B4-BE49-F238E27FC236}">
                <a16:creationId xmlns:a16="http://schemas.microsoft.com/office/drawing/2014/main" id="{1A0CC745-4DE5-CC97-E333-5EC5F2AF1C2D}"/>
              </a:ext>
            </a:extLst>
          </p:cNvPr>
          <p:cNvCxnSpPr>
            <a:cxnSpLocks/>
          </p:cNvCxnSpPr>
          <p:nvPr/>
        </p:nvCxnSpPr>
        <p:spPr>
          <a:xfrm flipV="1">
            <a:off x="3467866" y="3315971"/>
            <a:ext cx="909256" cy="113029"/>
          </a:xfrm>
          <a:prstGeom prst="curvedConnector3">
            <a:avLst>
              <a:gd name="adj1" fmla="val 50000"/>
            </a:avLst>
          </a:prstGeom>
          <a:ln>
            <a:solidFill>
              <a:schemeClr val="bg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ector: curvado 30">
            <a:extLst>
              <a:ext uri="{FF2B5EF4-FFF2-40B4-BE49-F238E27FC236}">
                <a16:creationId xmlns:a16="http://schemas.microsoft.com/office/drawing/2014/main" id="{1B2AD30E-0C52-0F69-B1B2-786A3415A46E}"/>
              </a:ext>
            </a:extLst>
          </p:cNvPr>
          <p:cNvCxnSpPr>
            <a:cxnSpLocks/>
          </p:cNvCxnSpPr>
          <p:nvPr/>
        </p:nvCxnSpPr>
        <p:spPr>
          <a:xfrm>
            <a:off x="3538367" y="2034499"/>
            <a:ext cx="909808" cy="351691"/>
          </a:xfrm>
          <a:prstGeom prst="curvedConnector3">
            <a:avLst>
              <a:gd name="adj1" fmla="val 50000"/>
            </a:avLst>
          </a:prstGeom>
          <a:ln>
            <a:solidFill>
              <a:schemeClr val="bg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CuadroTexto 22">
                <a:extLst>
                  <a:ext uri="{FF2B5EF4-FFF2-40B4-BE49-F238E27FC236}">
                    <a16:creationId xmlns:a16="http://schemas.microsoft.com/office/drawing/2014/main" id="{461B0B3C-93CB-0F0B-D93F-FBD3D68F097B}"/>
                  </a:ext>
                </a:extLst>
              </p:cNvPr>
              <p:cNvSpPr txBox="1"/>
              <p:nvPr/>
            </p:nvSpPr>
            <p:spPr>
              <a:xfrm>
                <a:off x="4757565" y="2077003"/>
                <a:ext cx="3510135" cy="61837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E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s-ES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s-ES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s-ES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12</m:t>
                          </m:r>
                        </m:num>
                        <m:den>
                          <m: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30</m:t>
                          </m:r>
                        </m:den>
                      </m:f>
                      <m:r>
                        <a:rPr lang="es-ES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45</m:t>
                          </m:r>
                        </m:num>
                        <m:den>
                          <m: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30</m:t>
                          </m:r>
                        </m:den>
                      </m:f>
                      <m:r>
                        <a:rPr lang="es-ES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num>
                        <m:den>
                          <m: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30</m:t>
                          </m:r>
                        </m:den>
                      </m:f>
                      <m:r>
                        <a:rPr lang="es-ES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23</m:t>
                          </m:r>
                        </m:num>
                        <m:den>
                          <m: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30</m:t>
                          </m:r>
                        </m:den>
                      </m:f>
                    </m:oMath>
                  </m:oMathPara>
                </a14:m>
                <a:endParaRPr lang="es-ES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3" name="CuadroTexto 22">
                <a:extLst>
                  <a:ext uri="{FF2B5EF4-FFF2-40B4-BE49-F238E27FC236}">
                    <a16:creationId xmlns:a16="http://schemas.microsoft.com/office/drawing/2014/main" id="{461B0B3C-93CB-0F0B-D93F-FBD3D68F09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7565" y="2077003"/>
                <a:ext cx="3510135" cy="61837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CuadroTexto 25">
                <a:extLst>
                  <a:ext uri="{FF2B5EF4-FFF2-40B4-BE49-F238E27FC236}">
                    <a16:creationId xmlns:a16="http://schemas.microsoft.com/office/drawing/2014/main" id="{1207A3AC-BFDF-3F20-6F9A-F6F6778B701F}"/>
                  </a:ext>
                </a:extLst>
              </p:cNvPr>
              <p:cNvSpPr txBox="1"/>
              <p:nvPr/>
            </p:nvSpPr>
            <p:spPr>
              <a:xfrm>
                <a:off x="4638675" y="2944960"/>
                <a:ext cx="2705100" cy="61279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E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s-ES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f>
                        <m:fPr>
                          <m:ctrlP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s-ES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2⋅3</m:t>
                          </m:r>
                        </m:num>
                        <m:den>
                          <m: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5⋅4</m:t>
                          </m:r>
                        </m:den>
                      </m:f>
                      <m:r>
                        <a:rPr lang="es-ES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20</m:t>
                          </m:r>
                        </m:den>
                      </m:f>
                      <m:r>
                        <a:rPr lang="es-ES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s-ES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6" name="CuadroTexto 25">
                <a:extLst>
                  <a:ext uri="{FF2B5EF4-FFF2-40B4-BE49-F238E27FC236}">
                    <a16:creationId xmlns:a16="http://schemas.microsoft.com/office/drawing/2014/main" id="{1207A3AC-BFDF-3F20-6F9A-F6F6778B70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8675" y="2944960"/>
                <a:ext cx="2705100" cy="61279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CuadroTexto 27">
                <a:extLst>
                  <a:ext uri="{FF2B5EF4-FFF2-40B4-BE49-F238E27FC236}">
                    <a16:creationId xmlns:a16="http://schemas.microsoft.com/office/drawing/2014/main" id="{7E3DDCB3-287F-27C0-3114-156A5DD00983}"/>
                  </a:ext>
                </a:extLst>
              </p:cNvPr>
              <p:cNvSpPr txBox="1"/>
              <p:nvPr/>
            </p:nvSpPr>
            <p:spPr>
              <a:xfrm>
                <a:off x="4734414" y="3940816"/>
                <a:ext cx="1971674" cy="61279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E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s-ES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f>
                        <m:fPr>
                          <m:ctrlP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s-ES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s-ES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f>
                        <m:fPr>
                          <m:ctrlP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s-ES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21</m:t>
                          </m:r>
                        </m:num>
                        <m:den>
                          <m: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20</m:t>
                          </m:r>
                        </m:den>
                      </m:f>
                    </m:oMath>
                  </m:oMathPara>
                </a14:m>
                <a:endParaRPr lang="es-ES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8" name="CuadroTexto 27">
                <a:extLst>
                  <a:ext uri="{FF2B5EF4-FFF2-40B4-BE49-F238E27FC236}">
                    <a16:creationId xmlns:a16="http://schemas.microsoft.com/office/drawing/2014/main" id="{7E3DDCB3-287F-27C0-3114-156A5DD009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4414" y="3940816"/>
                <a:ext cx="1971674" cy="61279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869277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5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75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25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0" grpId="0" animBg="1"/>
      <p:bldP spid="23" grpId="0"/>
      <p:bldP spid="26" grpId="0"/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68F8B84F-30AA-EBBF-E82D-2A8DD7D86BCB}"/>
                  </a:ext>
                </a:extLst>
              </p:cNvPr>
              <p:cNvSpPr txBox="1"/>
              <p:nvPr/>
            </p:nvSpPr>
            <p:spPr>
              <a:xfrm>
                <a:off x="3962396" y="1845691"/>
                <a:ext cx="2400301" cy="78386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s-ES" sz="20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E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es-ES" sz="20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ES" sz="20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es-ES" sz="20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den>
                          </m:f>
                        </m:e>
                      </m:d>
                      <m:r>
                        <a:rPr lang="es-ES" sz="20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f>
                        <m:fPr>
                          <m:ctrlPr>
                            <a:rPr lang="es-E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25</m:t>
                          </m:r>
                        </m:num>
                        <m:den>
                          <m:r>
                            <a:rPr lang="es-E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s-ES" sz="20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−3⋅</m:t>
                      </m:r>
                      <m:f>
                        <m:fPr>
                          <m:ctrlPr>
                            <a:rPr lang="es-E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s-E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s-ES" sz="2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68F8B84F-30AA-EBBF-E82D-2A8DD7D86B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396" y="1845691"/>
                <a:ext cx="2400301" cy="78386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Conector: curvado 7">
            <a:extLst>
              <a:ext uri="{FF2B5EF4-FFF2-40B4-BE49-F238E27FC236}">
                <a16:creationId xmlns:a16="http://schemas.microsoft.com/office/drawing/2014/main" id="{3C15DE46-93AD-9FB3-BF67-D2560929AE21}"/>
              </a:ext>
            </a:extLst>
          </p:cNvPr>
          <p:cNvCxnSpPr>
            <a:cxnSpLocks/>
            <a:endCxn id="7" idx="1"/>
          </p:cNvCxnSpPr>
          <p:nvPr/>
        </p:nvCxnSpPr>
        <p:spPr>
          <a:xfrm flipV="1">
            <a:off x="3381375" y="2237626"/>
            <a:ext cx="581021" cy="255658"/>
          </a:xfrm>
          <a:prstGeom prst="curvedConnector3">
            <a:avLst>
              <a:gd name="adj1" fmla="val 50000"/>
            </a:avLst>
          </a:prstGeom>
          <a:ln>
            <a:solidFill>
              <a:schemeClr val="bg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uadroTexto 11">
            <a:extLst>
              <a:ext uri="{FF2B5EF4-FFF2-40B4-BE49-F238E27FC236}">
                <a16:creationId xmlns:a16="http://schemas.microsoft.com/office/drawing/2014/main" id="{D5DEF790-1FA1-0D3D-193B-92CE2D0DBB4A}"/>
              </a:ext>
            </a:extLst>
          </p:cNvPr>
          <p:cNvSpPr txBox="1"/>
          <p:nvPr/>
        </p:nvSpPr>
        <p:spPr>
          <a:xfrm>
            <a:off x="1504950" y="1692406"/>
            <a:ext cx="1628775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400" dirty="0">
                <a:solidFill>
                  <a:schemeClr val="bg1"/>
                </a:solidFill>
              </a:rPr>
              <a:t>En las </a:t>
            </a:r>
            <a:r>
              <a:rPr lang="es-ES" sz="1400" b="1" dirty="0">
                <a:solidFill>
                  <a:schemeClr val="bg1"/>
                </a:solidFill>
              </a:rPr>
              <a:t>operaciones combinadas</a:t>
            </a:r>
            <a:r>
              <a:rPr lang="es-ES" sz="1400" dirty="0">
                <a:solidFill>
                  <a:schemeClr val="bg1"/>
                </a:solidFill>
              </a:rPr>
              <a:t>, primero se operan los paréntesis.</a:t>
            </a:r>
            <a:endParaRPr lang="es-ES" sz="1100" dirty="0">
              <a:solidFill>
                <a:schemeClr val="bg1"/>
              </a:solidFill>
            </a:endParaRPr>
          </a:p>
        </p:txBody>
      </p:sp>
      <p:cxnSp>
        <p:nvCxnSpPr>
          <p:cNvPr id="13" name="Conector: curvado 12">
            <a:extLst>
              <a:ext uri="{FF2B5EF4-FFF2-40B4-BE49-F238E27FC236}">
                <a16:creationId xmlns:a16="http://schemas.microsoft.com/office/drawing/2014/main" id="{27C66E1F-06CA-C5FA-9BD7-56CB6790B7AC}"/>
              </a:ext>
            </a:extLst>
          </p:cNvPr>
          <p:cNvCxnSpPr>
            <a:cxnSpLocks/>
          </p:cNvCxnSpPr>
          <p:nvPr/>
        </p:nvCxnSpPr>
        <p:spPr>
          <a:xfrm flipV="1">
            <a:off x="3638545" y="4435756"/>
            <a:ext cx="904875" cy="450569"/>
          </a:xfrm>
          <a:prstGeom prst="curvedConnector3">
            <a:avLst>
              <a:gd name="adj1" fmla="val 50000"/>
            </a:avLst>
          </a:prstGeom>
          <a:ln>
            <a:solidFill>
              <a:schemeClr val="bg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CuadroTexto 18">
            <a:extLst>
              <a:ext uri="{FF2B5EF4-FFF2-40B4-BE49-F238E27FC236}">
                <a16:creationId xmlns:a16="http://schemas.microsoft.com/office/drawing/2014/main" id="{15774ADC-93FC-8DF4-BD88-EC9F7DCC3A6A}"/>
              </a:ext>
            </a:extLst>
          </p:cNvPr>
          <p:cNvSpPr txBox="1"/>
          <p:nvPr/>
        </p:nvSpPr>
        <p:spPr>
          <a:xfrm>
            <a:off x="1504950" y="3145247"/>
            <a:ext cx="3324226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1400" b="0" i="0" u="none" strike="noStrike" baseline="0" dirty="0">
                <a:solidFill>
                  <a:schemeClr val="bg1"/>
                </a:solidFill>
              </a:rPr>
              <a:t>A continuación, se realizan las multiplicaciones y divisiones de izquierda a derecha.</a:t>
            </a:r>
            <a:endParaRPr lang="es-ES" sz="1400" dirty="0">
              <a:solidFill>
                <a:schemeClr val="bg1"/>
              </a:solidFill>
            </a:endParaRP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2740B734-7443-B005-8179-7FF57BD41961}"/>
              </a:ext>
            </a:extLst>
          </p:cNvPr>
          <p:cNvSpPr txBox="1"/>
          <p:nvPr/>
        </p:nvSpPr>
        <p:spPr>
          <a:xfrm>
            <a:off x="1471610" y="4330271"/>
            <a:ext cx="2200275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400" b="0" i="0" u="none" strike="noStrike" baseline="0" dirty="0">
                <a:solidFill>
                  <a:schemeClr val="bg1"/>
                </a:solidFill>
              </a:rPr>
              <a:t>Finalmente se resuelven las sumas y restas de izquierda a derecha.</a:t>
            </a:r>
            <a:endParaRPr lang="es-ES" sz="1400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CuadroTexto 28">
                <a:extLst>
                  <a:ext uri="{FF2B5EF4-FFF2-40B4-BE49-F238E27FC236}">
                    <a16:creationId xmlns:a16="http://schemas.microsoft.com/office/drawing/2014/main" id="{A079F695-46F1-FBF3-8A33-021DAA0D413D}"/>
                  </a:ext>
                </a:extLst>
              </p:cNvPr>
              <p:cNvSpPr txBox="1"/>
              <p:nvPr/>
            </p:nvSpPr>
            <p:spPr>
              <a:xfrm>
                <a:off x="6496051" y="3185344"/>
                <a:ext cx="1504950" cy="61837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E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s-ES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f>
                        <m:fPr>
                          <m:ctrlP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25</m:t>
                          </m:r>
                        </m:num>
                        <m:den>
                          <m: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s-ES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−3⋅</m:t>
                      </m:r>
                      <m:f>
                        <m:fPr>
                          <m:ctrlP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s-ES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9" name="CuadroTexto 28">
                <a:extLst>
                  <a:ext uri="{FF2B5EF4-FFF2-40B4-BE49-F238E27FC236}">
                    <a16:creationId xmlns:a16="http://schemas.microsoft.com/office/drawing/2014/main" id="{A079F695-46F1-FBF3-8A33-021DAA0D41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96051" y="3185344"/>
                <a:ext cx="1504950" cy="61837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Conector: curvado 31">
            <a:extLst>
              <a:ext uri="{FF2B5EF4-FFF2-40B4-BE49-F238E27FC236}">
                <a16:creationId xmlns:a16="http://schemas.microsoft.com/office/drawing/2014/main" id="{6A9BBDBF-4D9B-C2BD-7366-F4BEA7EAF135}"/>
              </a:ext>
            </a:extLst>
          </p:cNvPr>
          <p:cNvCxnSpPr>
            <a:cxnSpLocks/>
          </p:cNvCxnSpPr>
          <p:nvPr/>
        </p:nvCxnSpPr>
        <p:spPr>
          <a:xfrm>
            <a:off x="4676775" y="3324225"/>
            <a:ext cx="1485900" cy="190354"/>
          </a:xfrm>
          <a:prstGeom prst="curvedConnector3">
            <a:avLst>
              <a:gd name="adj1" fmla="val 50000"/>
            </a:avLst>
          </a:prstGeom>
          <a:ln>
            <a:solidFill>
              <a:schemeClr val="bg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CuadroTexto 52">
                <a:extLst>
                  <a:ext uri="{FF2B5EF4-FFF2-40B4-BE49-F238E27FC236}">
                    <a16:creationId xmlns:a16="http://schemas.microsoft.com/office/drawing/2014/main" id="{F8065983-A120-8734-6499-BF6899E25530}"/>
                  </a:ext>
                </a:extLst>
              </p:cNvPr>
              <p:cNvSpPr txBox="1"/>
              <p:nvPr/>
            </p:nvSpPr>
            <p:spPr>
              <a:xfrm>
                <a:off x="4729157" y="4201136"/>
                <a:ext cx="2200275" cy="61093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5−</m:t>
                      </m:r>
                      <m:f>
                        <m:fPr>
                          <m:ctrlP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s-ES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num>
                        <m:den>
                          <m: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s-ES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s-ES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s-E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s-ES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53" name="CuadroTexto 52">
                <a:extLst>
                  <a:ext uri="{FF2B5EF4-FFF2-40B4-BE49-F238E27FC236}">
                    <a16:creationId xmlns:a16="http://schemas.microsoft.com/office/drawing/2014/main" id="{F8065983-A120-8734-6499-BF6899E255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9157" y="4201136"/>
                <a:ext cx="2200275" cy="61093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578403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5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5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75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25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P spid="19" grpId="0"/>
      <p:bldP spid="23" grpId="0"/>
      <p:bldP spid="29" grpId="0"/>
      <p:bldP spid="5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3ADBFE-C7F9-B044-DE5A-F179729E82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FB568D56-573D-A8D9-1D2D-E4885F6FCCCB}"/>
              </a:ext>
            </a:extLst>
          </p:cNvPr>
          <p:cNvSpPr txBox="1"/>
          <p:nvPr/>
        </p:nvSpPr>
        <p:spPr>
          <a:xfrm>
            <a:off x="533400" y="3086785"/>
            <a:ext cx="3057525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1800" b="0" i="0" u="none" strike="noStrike" baseline="0" dirty="0">
                <a:solidFill>
                  <a:schemeClr val="bg1"/>
                </a:solidFill>
                <a:cs typeface="Mongolian Baiti" panose="03000500000000000000" pitchFamily="66" charset="0"/>
              </a:rPr>
              <a:t>Es conveniente saber expresar cualquier número racional como una fracción. A este proceso se le conoce como </a:t>
            </a:r>
            <a:r>
              <a:rPr lang="es-ES" sz="1800" b="1" i="0" u="none" strike="noStrike" baseline="0" dirty="0">
                <a:solidFill>
                  <a:schemeClr val="bg1"/>
                </a:solidFill>
                <a:cs typeface="Mongolian Baiti" panose="03000500000000000000" pitchFamily="66" charset="0"/>
              </a:rPr>
              <a:t>obtención de la fracción generatriz</a:t>
            </a:r>
            <a:r>
              <a:rPr lang="es-ES" sz="1800" b="0" i="0" u="none" strike="noStrike" baseline="0" dirty="0">
                <a:solidFill>
                  <a:schemeClr val="bg1"/>
                </a:solidFill>
                <a:cs typeface="Mongolian Baiti" panose="03000500000000000000" pitchFamily="66" charset="0"/>
              </a:rPr>
              <a:t>.</a:t>
            </a:r>
            <a:endParaRPr lang="es-ES" dirty="0">
              <a:solidFill>
                <a:schemeClr val="bg1"/>
              </a:solidFill>
              <a:cs typeface="Mongolian Baiti" panose="03000500000000000000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uadroTexto 9">
                <a:extLst>
                  <a:ext uri="{FF2B5EF4-FFF2-40B4-BE49-F238E27FC236}">
                    <a16:creationId xmlns:a16="http://schemas.microsoft.com/office/drawing/2014/main" id="{D2FAD5FC-C8A1-7963-5FBC-66F96BE36449}"/>
                  </a:ext>
                </a:extLst>
              </p:cNvPr>
              <p:cNvSpPr txBox="1"/>
              <p:nvPr/>
            </p:nvSpPr>
            <p:spPr>
              <a:xfrm>
                <a:off x="7820023" y="2704138"/>
                <a:ext cx="733426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2400" i="1" smtClean="0">
                          <a:latin typeface="Cambria Math" panose="02040503050406030204" pitchFamily="18" charset="0"/>
                        </a:rPr>
                        <m:t>1,24</m:t>
                      </m:r>
                    </m:oMath>
                  </m:oMathPara>
                </a14:m>
                <a:endParaRPr lang="es-ES" sz="2400" dirty="0"/>
              </a:p>
            </p:txBody>
          </p:sp>
        </mc:Choice>
        <mc:Fallback xmlns="">
          <p:sp>
            <p:nvSpPr>
              <p:cNvPr id="10" name="CuadroTexto 9">
                <a:extLst>
                  <a:ext uri="{FF2B5EF4-FFF2-40B4-BE49-F238E27FC236}">
                    <a16:creationId xmlns:a16="http://schemas.microsoft.com/office/drawing/2014/main" id="{D2FAD5FC-C8A1-7963-5FBC-66F96BE364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20023" y="2704138"/>
                <a:ext cx="733426" cy="461665"/>
              </a:xfrm>
              <a:prstGeom prst="rect">
                <a:avLst/>
              </a:prstGeom>
              <a:blipFill>
                <a:blip r:embed="rId4"/>
                <a:stretch>
                  <a:fillRect l="-2500" r="-5000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uadroTexto 12">
                <a:extLst>
                  <a:ext uri="{FF2B5EF4-FFF2-40B4-BE49-F238E27FC236}">
                    <a16:creationId xmlns:a16="http://schemas.microsoft.com/office/drawing/2014/main" id="{67954F61-0DDB-FF26-0EFD-5994C26077BB}"/>
                  </a:ext>
                </a:extLst>
              </p:cNvPr>
              <p:cNvSpPr txBox="1"/>
              <p:nvPr/>
            </p:nvSpPr>
            <p:spPr>
              <a:xfrm>
                <a:off x="10039351" y="2854605"/>
                <a:ext cx="733426" cy="7861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E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sz="2400" i="1">
                              <a:latin typeface="Cambria Math" panose="02040503050406030204" pitchFamily="18" charset="0"/>
                            </a:rPr>
                            <m:t>31</m:t>
                          </m:r>
                        </m:num>
                        <m:den>
                          <m:r>
                            <a:rPr lang="es-ES" sz="2400" i="1">
                              <a:latin typeface="Cambria Math" panose="02040503050406030204" pitchFamily="18" charset="0"/>
                            </a:rPr>
                            <m:t>25</m:t>
                          </m:r>
                        </m:den>
                      </m:f>
                    </m:oMath>
                  </m:oMathPara>
                </a14:m>
                <a:endParaRPr lang="es-ES" sz="2400" dirty="0"/>
              </a:p>
            </p:txBody>
          </p:sp>
        </mc:Choice>
        <mc:Fallback xmlns="">
          <p:sp>
            <p:nvSpPr>
              <p:cNvPr id="13" name="CuadroTexto 12">
                <a:extLst>
                  <a:ext uri="{FF2B5EF4-FFF2-40B4-BE49-F238E27FC236}">
                    <a16:creationId xmlns:a16="http://schemas.microsoft.com/office/drawing/2014/main" id="{67954F61-0DDB-FF26-0EFD-5994C26077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39351" y="2854605"/>
                <a:ext cx="733426" cy="7861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Conector: curvado 13">
            <a:extLst>
              <a:ext uri="{FF2B5EF4-FFF2-40B4-BE49-F238E27FC236}">
                <a16:creationId xmlns:a16="http://schemas.microsoft.com/office/drawing/2014/main" id="{464395EC-D9D0-2CE8-3286-76B91C7DB016}"/>
              </a:ext>
            </a:extLst>
          </p:cNvPr>
          <p:cNvCxnSpPr>
            <a:cxnSpLocks/>
          </p:cNvCxnSpPr>
          <p:nvPr/>
        </p:nvCxnSpPr>
        <p:spPr>
          <a:xfrm>
            <a:off x="8786811" y="2915166"/>
            <a:ext cx="1119189" cy="335447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CuadroTexto 15">
                <a:extLst>
                  <a:ext uri="{FF2B5EF4-FFF2-40B4-BE49-F238E27FC236}">
                    <a16:creationId xmlns:a16="http://schemas.microsoft.com/office/drawing/2014/main" id="{9AA6CC82-CCFA-FA4A-74A5-38D2C3B9AF43}"/>
                  </a:ext>
                </a:extLst>
              </p:cNvPr>
              <p:cNvSpPr txBox="1"/>
              <p:nvPr/>
            </p:nvSpPr>
            <p:spPr>
              <a:xfrm>
                <a:off x="7753348" y="3855254"/>
                <a:ext cx="866775" cy="47371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2400" i="1" smtClean="0">
                          <a:latin typeface="Cambria Math" panose="02040503050406030204" pitchFamily="18" charset="0"/>
                        </a:rPr>
                        <m:t>1,</m:t>
                      </m:r>
                      <m:acc>
                        <m:accPr>
                          <m:chr m:val="̂"/>
                          <m:ctrlPr>
                            <a:rPr lang="es-ES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ca-ES-valencia" sz="2400" b="0" i="1" smtClean="0">
                              <a:latin typeface="Cambria Math" panose="02040503050406030204" pitchFamily="18" charset="0"/>
                            </a:rPr>
                            <m:t>24</m:t>
                          </m:r>
                        </m:e>
                      </m:acc>
                    </m:oMath>
                  </m:oMathPara>
                </a14:m>
                <a:endParaRPr lang="es-ES" sz="2400" dirty="0"/>
              </a:p>
            </p:txBody>
          </p:sp>
        </mc:Choice>
        <mc:Fallback xmlns="">
          <p:sp>
            <p:nvSpPr>
              <p:cNvPr id="16" name="CuadroTexto 15">
                <a:extLst>
                  <a:ext uri="{FF2B5EF4-FFF2-40B4-BE49-F238E27FC236}">
                    <a16:creationId xmlns:a16="http://schemas.microsoft.com/office/drawing/2014/main" id="{9AA6CC82-CCFA-FA4A-74A5-38D2C3B9AF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53348" y="3855254"/>
                <a:ext cx="866775" cy="47371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Conector: curvado 16">
            <a:extLst>
              <a:ext uri="{FF2B5EF4-FFF2-40B4-BE49-F238E27FC236}">
                <a16:creationId xmlns:a16="http://schemas.microsoft.com/office/drawing/2014/main" id="{F6F97F57-5EF5-4B98-A1A7-BC3669D20F48}"/>
              </a:ext>
            </a:extLst>
          </p:cNvPr>
          <p:cNvCxnSpPr>
            <a:cxnSpLocks/>
          </p:cNvCxnSpPr>
          <p:nvPr/>
        </p:nvCxnSpPr>
        <p:spPr>
          <a:xfrm>
            <a:off x="8786811" y="4033169"/>
            <a:ext cx="1119189" cy="215173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CuadroTexto 25">
                <a:extLst>
                  <a:ext uri="{FF2B5EF4-FFF2-40B4-BE49-F238E27FC236}">
                    <a16:creationId xmlns:a16="http://schemas.microsoft.com/office/drawing/2014/main" id="{55FF7A3C-7670-659C-7449-83D593061B5E}"/>
                  </a:ext>
                </a:extLst>
              </p:cNvPr>
              <p:cNvSpPr txBox="1"/>
              <p:nvPr/>
            </p:nvSpPr>
            <p:spPr>
              <a:xfrm>
                <a:off x="10039351" y="3855254"/>
                <a:ext cx="733426" cy="7861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E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sz="2400" i="1">
                              <a:latin typeface="Cambria Math" panose="02040503050406030204" pitchFamily="18" charset="0"/>
                            </a:rPr>
                            <m:t>31</m:t>
                          </m:r>
                        </m:num>
                        <m:den>
                          <m:r>
                            <a:rPr lang="es-ES" sz="2400" i="1">
                              <a:latin typeface="Cambria Math" panose="02040503050406030204" pitchFamily="18" charset="0"/>
                            </a:rPr>
                            <m:t>25</m:t>
                          </m:r>
                        </m:den>
                      </m:f>
                    </m:oMath>
                  </m:oMathPara>
                </a14:m>
                <a:endParaRPr lang="es-ES" sz="2400" dirty="0"/>
              </a:p>
            </p:txBody>
          </p:sp>
        </mc:Choice>
        <mc:Fallback xmlns="">
          <p:sp>
            <p:nvSpPr>
              <p:cNvPr id="26" name="CuadroTexto 25">
                <a:extLst>
                  <a:ext uri="{FF2B5EF4-FFF2-40B4-BE49-F238E27FC236}">
                    <a16:creationId xmlns:a16="http://schemas.microsoft.com/office/drawing/2014/main" id="{55FF7A3C-7670-659C-7449-83D593061B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39351" y="3855254"/>
                <a:ext cx="733426" cy="78617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Rectángulo: esquinas redondeadas 26">
            <a:extLst>
              <a:ext uri="{FF2B5EF4-FFF2-40B4-BE49-F238E27FC236}">
                <a16:creationId xmlns:a16="http://schemas.microsoft.com/office/drawing/2014/main" id="{5049D23E-1ED9-9EB3-556B-7D86646FAC6B}"/>
              </a:ext>
            </a:extLst>
          </p:cNvPr>
          <p:cNvSpPr/>
          <p:nvPr/>
        </p:nvSpPr>
        <p:spPr>
          <a:xfrm>
            <a:off x="5105396" y="2440942"/>
            <a:ext cx="2476501" cy="988058"/>
          </a:xfrm>
          <a:prstGeom prst="roundRect">
            <a:avLst/>
          </a:prstGeom>
          <a:noFill/>
          <a:ln w="6350">
            <a:solidFill>
              <a:srgbClr val="E21A2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rgbClr val="E21A23"/>
                </a:solidFill>
              </a:rPr>
              <a:t>Fracción generatriz de decimales exactos</a:t>
            </a:r>
          </a:p>
        </p:txBody>
      </p:sp>
      <p:sp>
        <p:nvSpPr>
          <p:cNvPr id="28" name="Rectángulo: esquinas redondeadas 27">
            <a:extLst>
              <a:ext uri="{FF2B5EF4-FFF2-40B4-BE49-F238E27FC236}">
                <a16:creationId xmlns:a16="http://schemas.microsoft.com/office/drawing/2014/main" id="{32BB4794-BF49-BED4-4DF4-0EBFAC71B52E}"/>
              </a:ext>
            </a:extLst>
          </p:cNvPr>
          <p:cNvSpPr/>
          <p:nvPr/>
        </p:nvSpPr>
        <p:spPr>
          <a:xfrm>
            <a:off x="5105396" y="3626253"/>
            <a:ext cx="2476501" cy="988058"/>
          </a:xfrm>
          <a:prstGeom prst="roundRect">
            <a:avLst/>
          </a:prstGeom>
          <a:noFill/>
          <a:ln w="9525">
            <a:solidFill>
              <a:srgbClr val="E21A2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rgbClr val="E21A23"/>
                </a:solidFill>
              </a:rPr>
              <a:t>Fracción generatriz de periódicos puros</a:t>
            </a:r>
          </a:p>
        </p:txBody>
      </p:sp>
      <p:sp>
        <p:nvSpPr>
          <p:cNvPr id="29" name="Rectángulo: esquinas redondeadas 28">
            <a:extLst>
              <a:ext uri="{FF2B5EF4-FFF2-40B4-BE49-F238E27FC236}">
                <a16:creationId xmlns:a16="http://schemas.microsoft.com/office/drawing/2014/main" id="{A1C84956-8AAB-51D0-80DE-A8726A8188DD}"/>
              </a:ext>
            </a:extLst>
          </p:cNvPr>
          <p:cNvSpPr/>
          <p:nvPr/>
        </p:nvSpPr>
        <p:spPr>
          <a:xfrm>
            <a:off x="5105397" y="4841111"/>
            <a:ext cx="2476501" cy="988058"/>
          </a:xfrm>
          <a:prstGeom prst="roundRect">
            <a:avLst/>
          </a:prstGeom>
          <a:noFill/>
          <a:ln w="9525">
            <a:solidFill>
              <a:srgbClr val="E21A2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rgbClr val="E21A23"/>
                </a:solidFill>
              </a:rPr>
              <a:t>Fracción generatriz de periódicos mixtos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CuadroTexto 29">
                <a:extLst>
                  <a:ext uri="{FF2B5EF4-FFF2-40B4-BE49-F238E27FC236}">
                    <a16:creationId xmlns:a16="http://schemas.microsoft.com/office/drawing/2014/main" id="{CDBC0918-7286-B76C-AAF6-5D5832D5A3C4}"/>
                  </a:ext>
                </a:extLst>
              </p:cNvPr>
              <p:cNvSpPr txBox="1"/>
              <p:nvPr/>
            </p:nvSpPr>
            <p:spPr>
              <a:xfrm>
                <a:off x="7820023" y="5091761"/>
                <a:ext cx="866775" cy="47371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2400" i="1" smtClean="0">
                          <a:latin typeface="Cambria Math" panose="02040503050406030204" pitchFamily="18" charset="0"/>
                        </a:rPr>
                        <m:t>3,</m:t>
                      </m:r>
                      <m:r>
                        <a:rPr lang="ca-ES-valencia" sz="2400" b="0" i="1" smtClean="0">
                          <a:latin typeface="Cambria Math" panose="02040503050406030204" pitchFamily="18" charset="0"/>
                        </a:rPr>
                        <m:t> 0</m:t>
                      </m:r>
                      <m:acc>
                        <m:accPr>
                          <m:chr m:val="̂"/>
                          <m:ctrlPr>
                            <a:rPr lang="es-ES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ca-ES-valencia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acc>
                    </m:oMath>
                  </m:oMathPara>
                </a14:m>
                <a:endParaRPr lang="es-ES" sz="2400" dirty="0"/>
              </a:p>
            </p:txBody>
          </p:sp>
        </mc:Choice>
        <mc:Fallback xmlns="">
          <p:sp>
            <p:nvSpPr>
              <p:cNvPr id="30" name="CuadroTexto 29">
                <a:extLst>
                  <a:ext uri="{FF2B5EF4-FFF2-40B4-BE49-F238E27FC236}">
                    <a16:creationId xmlns:a16="http://schemas.microsoft.com/office/drawing/2014/main" id="{CDBC0918-7286-B76C-AAF6-5D5832D5A3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20023" y="5091761"/>
                <a:ext cx="866775" cy="47371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1" name="Conector: curvado 30">
            <a:extLst>
              <a:ext uri="{FF2B5EF4-FFF2-40B4-BE49-F238E27FC236}">
                <a16:creationId xmlns:a16="http://schemas.microsoft.com/office/drawing/2014/main" id="{42D83CE9-35C8-A97F-F40F-85B7A052FCB2}"/>
              </a:ext>
            </a:extLst>
          </p:cNvPr>
          <p:cNvCxnSpPr>
            <a:cxnSpLocks/>
          </p:cNvCxnSpPr>
          <p:nvPr/>
        </p:nvCxnSpPr>
        <p:spPr>
          <a:xfrm flipV="1">
            <a:off x="8924923" y="5091761"/>
            <a:ext cx="876303" cy="243379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CuadroTexto 32">
                <a:extLst>
                  <a:ext uri="{FF2B5EF4-FFF2-40B4-BE49-F238E27FC236}">
                    <a16:creationId xmlns:a16="http://schemas.microsoft.com/office/drawing/2014/main" id="{4FC73C61-1A57-6949-C5CC-9F2CE88D5381}"/>
                  </a:ext>
                </a:extLst>
              </p:cNvPr>
              <p:cNvSpPr txBox="1"/>
              <p:nvPr/>
            </p:nvSpPr>
            <p:spPr>
              <a:xfrm>
                <a:off x="10039351" y="4779303"/>
                <a:ext cx="733426" cy="7861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ES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a-ES-valencia" sz="2400" b="0" i="1" smtClean="0">
                              <a:latin typeface="Cambria Math" panose="02040503050406030204" pitchFamily="18" charset="0"/>
                            </a:rPr>
                            <m:t>136</m:t>
                          </m:r>
                        </m:num>
                        <m:den>
                          <m:r>
                            <a:rPr lang="ca-ES-valencia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s-ES" sz="2400" i="1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s-ES" sz="2400" dirty="0"/>
              </a:p>
            </p:txBody>
          </p:sp>
        </mc:Choice>
        <mc:Fallback xmlns="">
          <p:sp>
            <p:nvSpPr>
              <p:cNvPr id="33" name="CuadroTexto 32">
                <a:extLst>
                  <a:ext uri="{FF2B5EF4-FFF2-40B4-BE49-F238E27FC236}">
                    <a16:creationId xmlns:a16="http://schemas.microsoft.com/office/drawing/2014/main" id="{4FC73C61-1A57-6949-C5CC-9F2CE88D53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39351" y="4779303"/>
                <a:ext cx="733426" cy="78617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522962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25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25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25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75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25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75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  <p:bldP spid="13" grpId="0"/>
      <p:bldP spid="16" grpId="0"/>
      <p:bldP spid="26" grpId="0"/>
      <p:bldP spid="27" grpId="0" animBg="1"/>
      <p:bldP spid="28" grpId="0" animBg="1"/>
      <p:bldP spid="29" grpId="0" animBg="1"/>
      <p:bldP spid="30" grpId="0"/>
      <p:bldP spid="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20F357-071F-D247-8729-908D168BC8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8B253BC7-6E10-BF6D-A7F8-12BAD7472099}"/>
              </a:ext>
            </a:extLst>
          </p:cNvPr>
          <p:cNvSpPr txBox="1"/>
          <p:nvPr/>
        </p:nvSpPr>
        <p:spPr>
          <a:xfrm>
            <a:off x="1482387" y="3162281"/>
            <a:ext cx="75377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El </a:t>
            </a:r>
            <a:r>
              <a:rPr lang="es-ES" b="1" dirty="0">
                <a:solidFill>
                  <a:srgbClr val="E21A23"/>
                </a:solidFill>
              </a:rPr>
              <a:t>redondeo</a:t>
            </a:r>
            <a:r>
              <a:rPr lang="es-ES" dirty="0"/>
              <a:t> consiste en elegir el número más cercano al original ajustando a un número determinado de cifras significativas.</a:t>
            </a:r>
            <a:endParaRPr lang="en-US" sz="2400" dirty="0"/>
          </a:p>
        </p:txBody>
      </p:sp>
      <p:grpSp>
        <p:nvGrpSpPr>
          <p:cNvPr id="16" name="Grupo 15">
            <a:extLst>
              <a:ext uri="{FF2B5EF4-FFF2-40B4-BE49-F238E27FC236}">
                <a16:creationId xmlns:a16="http://schemas.microsoft.com/office/drawing/2014/main" id="{4C5477D2-8D7D-3C34-6611-CDF141EB6735}"/>
              </a:ext>
            </a:extLst>
          </p:cNvPr>
          <p:cNvGrpSpPr/>
          <p:nvPr/>
        </p:nvGrpSpPr>
        <p:grpSpPr>
          <a:xfrm>
            <a:off x="9795213" y="1122037"/>
            <a:ext cx="1602130" cy="5085838"/>
            <a:chOff x="9424752" y="860426"/>
            <a:chExt cx="1602130" cy="5085838"/>
          </a:xfrm>
        </p:grpSpPr>
        <p:sp>
          <p:nvSpPr>
            <p:cNvPr id="22" name="CuadroTexto 21">
              <a:extLst>
                <a:ext uri="{FF2B5EF4-FFF2-40B4-BE49-F238E27FC236}">
                  <a16:creationId xmlns:a16="http://schemas.microsoft.com/office/drawing/2014/main" id="{06264F45-B348-79C1-1625-AA706885B902}"/>
                </a:ext>
              </a:extLst>
            </p:cNvPr>
            <p:cNvSpPr txBox="1"/>
            <p:nvPr/>
          </p:nvSpPr>
          <p:spPr>
            <a:xfrm>
              <a:off x="9424752" y="1975946"/>
              <a:ext cx="1602130" cy="39703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200" dirty="0"/>
                <a:t>Durante años, los bancos redondeaban</a:t>
              </a:r>
            </a:p>
            <a:p>
              <a:r>
                <a:rPr lang="es-ES" sz="1200" dirty="0"/>
                <a:t>siempre al alza en</a:t>
              </a:r>
            </a:p>
            <a:p>
              <a:r>
                <a:rPr lang="es-ES" sz="1200" dirty="0"/>
                <a:t>cálculos de hipotecas, ganando</a:t>
              </a:r>
            </a:p>
            <a:p>
              <a:r>
                <a:rPr lang="es-ES" sz="1200" dirty="0"/>
                <a:t>más dinero. Aunque la diferencia</a:t>
              </a:r>
            </a:p>
            <a:p>
              <a:r>
                <a:rPr lang="es-ES" sz="1200" dirty="0"/>
                <a:t>era pequeña para cada</a:t>
              </a:r>
            </a:p>
            <a:p>
              <a:r>
                <a:rPr lang="es-ES" sz="1200" dirty="0"/>
                <a:t>cliente, sumada entre miles</a:t>
              </a:r>
            </a:p>
            <a:p>
              <a:r>
                <a:rPr lang="es-ES" sz="1200" dirty="0"/>
                <a:t>generaba grandes beneficios.</a:t>
              </a:r>
            </a:p>
            <a:p>
              <a:r>
                <a:rPr lang="es-ES" sz="1200" dirty="0"/>
                <a:t>En 2002, una ley prohibió esta</a:t>
              </a:r>
            </a:p>
            <a:p>
              <a:r>
                <a:rPr lang="es-ES" sz="1200" dirty="0"/>
                <a:t>práctica y obligó a redondear</a:t>
              </a:r>
            </a:p>
            <a:p>
              <a:r>
                <a:rPr lang="es-ES" sz="1200" dirty="0"/>
                <a:t>al valor más próximo, ya fuera</a:t>
              </a:r>
            </a:p>
            <a:p>
              <a:r>
                <a:rPr lang="es-ES" sz="1200" dirty="0"/>
                <a:t>por exceso o por defecto.</a:t>
              </a:r>
              <a:endParaRPr lang="es-ES" sz="1100" dirty="0">
                <a:solidFill>
                  <a:schemeClr val="bg1"/>
                </a:solidFill>
              </a:endParaRPr>
            </a:p>
          </p:txBody>
        </p:sp>
        <p:pic>
          <p:nvPicPr>
            <p:cNvPr id="27" name="Gráfico 26" descr="Bombilla y lápiz contorno">
              <a:extLst>
                <a:ext uri="{FF2B5EF4-FFF2-40B4-BE49-F238E27FC236}">
                  <a16:creationId xmlns:a16="http://schemas.microsoft.com/office/drawing/2014/main" id="{8687A6C6-944F-2B4F-1623-7558946E809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/>
          </p:blipFill>
          <p:spPr>
            <a:xfrm>
              <a:off x="9424752" y="860426"/>
              <a:ext cx="914400" cy="914400"/>
            </a:xfrm>
            <a:prstGeom prst="rect">
              <a:avLst/>
            </a:prstGeom>
          </p:spPr>
        </p:pic>
      </p:grpSp>
      <p:sp>
        <p:nvSpPr>
          <p:cNvPr id="2" name="CuadroTexto 1">
            <a:extLst>
              <a:ext uri="{FF2B5EF4-FFF2-40B4-BE49-F238E27FC236}">
                <a16:creationId xmlns:a16="http://schemas.microsoft.com/office/drawing/2014/main" id="{B8E5EA0D-8835-E2DD-8C11-17B4E5489A25}"/>
              </a:ext>
            </a:extLst>
          </p:cNvPr>
          <p:cNvSpPr txBox="1"/>
          <p:nvPr/>
        </p:nvSpPr>
        <p:spPr>
          <a:xfrm>
            <a:off x="1482387" y="1659913"/>
            <a:ext cx="72806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El </a:t>
            </a:r>
            <a:r>
              <a:rPr lang="es-ES" b="1" dirty="0">
                <a:solidFill>
                  <a:srgbClr val="E21A23"/>
                </a:solidFill>
              </a:rPr>
              <a:t>truncamiento</a:t>
            </a:r>
            <a:r>
              <a:rPr lang="es-ES" b="1" dirty="0"/>
              <a:t> </a:t>
            </a:r>
            <a:r>
              <a:rPr lang="es-ES" dirty="0"/>
              <a:t>de un número decimal consiste en quedarnos con las cifras significativas que queramos y desechar el resto:</a:t>
            </a:r>
            <a:endParaRPr lang="en-US" sz="2400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3F61454C-99DC-B19D-CE5E-041261D67350}"/>
              </a:ext>
            </a:extLst>
          </p:cNvPr>
          <p:cNvSpPr txBox="1"/>
          <p:nvPr/>
        </p:nvSpPr>
        <p:spPr>
          <a:xfrm>
            <a:off x="4147122" y="2413015"/>
            <a:ext cx="1706923" cy="578959"/>
          </a:xfrm>
          <a:custGeom>
            <a:avLst/>
            <a:gdLst>
              <a:gd name="csX0" fmla="*/ 0 w 1706923"/>
              <a:gd name="csY0" fmla="*/ 0 h 578959"/>
              <a:gd name="csX1" fmla="*/ 517767 w 1706923"/>
              <a:gd name="csY1" fmla="*/ 0 h 578959"/>
              <a:gd name="csX2" fmla="*/ 1086741 w 1706923"/>
              <a:gd name="csY2" fmla="*/ 0 h 578959"/>
              <a:gd name="csX3" fmla="*/ 1706923 w 1706923"/>
              <a:gd name="csY3" fmla="*/ 0 h 578959"/>
              <a:gd name="csX4" fmla="*/ 1706923 w 1706923"/>
              <a:gd name="csY4" fmla="*/ 578959 h 578959"/>
              <a:gd name="csX5" fmla="*/ 1137949 w 1706923"/>
              <a:gd name="csY5" fmla="*/ 578959 h 578959"/>
              <a:gd name="csX6" fmla="*/ 534836 w 1706923"/>
              <a:gd name="csY6" fmla="*/ 578959 h 578959"/>
              <a:gd name="csX7" fmla="*/ 0 w 1706923"/>
              <a:gd name="csY7" fmla="*/ 578959 h 578959"/>
              <a:gd name="csX8" fmla="*/ 0 w 1706923"/>
              <a:gd name="csY8" fmla="*/ 0 h 57895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1706923" h="578959" extrusionOk="0">
                <a:moveTo>
                  <a:pt x="0" y="0"/>
                </a:moveTo>
                <a:cubicBezTo>
                  <a:pt x="255911" y="-10982"/>
                  <a:pt x="297576" y="4321"/>
                  <a:pt x="517767" y="0"/>
                </a:cubicBezTo>
                <a:cubicBezTo>
                  <a:pt x="737958" y="-4321"/>
                  <a:pt x="900003" y="21102"/>
                  <a:pt x="1086741" y="0"/>
                </a:cubicBezTo>
                <a:cubicBezTo>
                  <a:pt x="1273479" y="-21102"/>
                  <a:pt x="1548245" y="2472"/>
                  <a:pt x="1706923" y="0"/>
                </a:cubicBezTo>
                <a:cubicBezTo>
                  <a:pt x="1709066" y="199122"/>
                  <a:pt x="1695832" y="389194"/>
                  <a:pt x="1706923" y="578959"/>
                </a:cubicBezTo>
                <a:cubicBezTo>
                  <a:pt x="1574369" y="587973"/>
                  <a:pt x="1287050" y="522207"/>
                  <a:pt x="1137949" y="578959"/>
                </a:cubicBezTo>
                <a:cubicBezTo>
                  <a:pt x="988848" y="635711"/>
                  <a:pt x="725758" y="508185"/>
                  <a:pt x="534836" y="578959"/>
                </a:cubicBezTo>
                <a:cubicBezTo>
                  <a:pt x="343914" y="649733"/>
                  <a:pt x="146902" y="578460"/>
                  <a:pt x="0" y="578959"/>
                </a:cubicBezTo>
                <a:cubicBezTo>
                  <a:pt x="-48652" y="453494"/>
                  <a:pt x="55709" y="219430"/>
                  <a:pt x="0" y="0"/>
                </a:cubicBezTo>
                <a:close/>
              </a:path>
            </a:pathLst>
          </a:custGeom>
          <a:noFill/>
          <a:ln w="38100">
            <a:solidFill>
              <a:srgbClr val="FF0000"/>
            </a:solidFill>
            <a:prstDash val="sysDot"/>
            <a:bevel/>
            <a:extLst>
              <a:ext uri="{C807C97D-BFC1-408E-A445-0C87EB9F89A2}">
                <ask:lineSketchStyleProps xmlns:ask="http://schemas.microsoft.com/office/drawing/2018/sketchyshapes" sd="3107337391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  <a:effectLst/>
        </p:spPr>
        <p:txBody>
          <a:bodyPr wrap="square" lIns="180000" tIns="180000" rIns="180000" bIns="180000" rtlCol="0">
            <a:spAutoFit/>
          </a:bodyPr>
          <a:lstStyle>
            <a:defPPr>
              <a:defRPr lang="en-US"/>
            </a:defPPr>
            <a:lvl1pPr>
              <a:defRPr sz="2000" i="1">
                <a:ln>
                  <a:noFill/>
                </a:ln>
                <a:solidFill>
                  <a:srgbClr val="FF0000"/>
                </a:solidFill>
                <a:latin typeface="Cambria Math" panose="02040503050406030204" pitchFamily="18" charset="0"/>
              </a:defRPr>
            </a:lvl1pPr>
          </a:lstStyle>
          <a:p>
            <a:r>
              <a:rPr lang="es-ES" sz="1400" i="0" dirty="0"/>
              <a:t>1,678 985 → 1,67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E34ABA0D-FC85-8980-4D47-FEE5B9C4701C}"/>
              </a:ext>
            </a:extLst>
          </p:cNvPr>
          <p:cNvSpPr txBox="1"/>
          <p:nvPr/>
        </p:nvSpPr>
        <p:spPr>
          <a:xfrm>
            <a:off x="5553419" y="4295317"/>
            <a:ext cx="1299868" cy="578959"/>
          </a:xfrm>
          <a:custGeom>
            <a:avLst/>
            <a:gdLst>
              <a:gd name="csX0" fmla="*/ 0 w 1299868"/>
              <a:gd name="csY0" fmla="*/ 0 h 578959"/>
              <a:gd name="csX1" fmla="*/ 394293 w 1299868"/>
              <a:gd name="csY1" fmla="*/ 0 h 578959"/>
              <a:gd name="csX2" fmla="*/ 840581 w 1299868"/>
              <a:gd name="csY2" fmla="*/ 0 h 578959"/>
              <a:gd name="csX3" fmla="*/ 1299868 w 1299868"/>
              <a:gd name="csY3" fmla="*/ 0 h 578959"/>
              <a:gd name="csX4" fmla="*/ 1299868 w 1299868"/>
              <a:gd name="csY4" fmla="*/ 578959 h 578959"/>
              <a:gd name="csX5" fmla="*/ 866579 w 1299868"/>
              <a:gd name="csY5" fmla="*/ 578959 h 578959"/>
              <a:gd name="csX6" fmla="*/ 472285 w 1299868"/>
              <a:gd name="csY6" fmla="*/ 578959 h 578959"/>
              <a:gd name="csX7" fmla="*/ 0 w 1299868"/>
              <a:gd name="csY7" fmla="*/ 578959 h 578959"/>
              <a:gd name="csX8" fmla="*/ 0 w 1299868"/>
              <a:gd name="csY8" fmla="*/ 0 h 57895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1299868" h="578959" extrusionOk="0">
                <a:moveTo>
                  <a:pt x="0" y="0"/>
                </a:moveTo>
                <a:cubicBezTo>
                  <a:pt x="159712" y="-36179"/>
                  <a:pt x="238775" y="5422"/>
                  <a:pt x="394293" y="0"/>
                </a:cubicBezTo>
                <a:cubicBezTo>
                  <a:pt x="549811" y="-5422"/>
                  <a:pt x="686710" y="2719"/>
                  <a:pt x="840581" y="0"/>
                </a:cubicBezTo>
                <a:cubicBezTo>
                  <a:pt x="994452" y="-2719"/>
                  <a:pt x="1154702" y="46679"/>
                  <a:pt x="1299868" y="0"/>
                </a:cubicBezTo>
                <a:cubicBezTo>
                  <a:pt x="1345890" y="186666"/>
                  <a:pt x="1297350" y="328793"/>
                  <a:pt x="1299868" y="578959"/>
                </a:cubicBezTo>
                <a:cubicBezTo>
                  <a:pt x="1181022" y="605964"/>
                  <a:pt x="1044551" y="539131"/>
                  <a:pt x="866579" y="578959"/>
                </a:cubicBezTo>
                <a:cubicBezTo>
                  <a:pt x="688607" y="618787"/>
                  <a:pt x="637426" y="578594"/>
                  <a:pt x="472285" y="578959"/>
                </a:cubicBezTo>
                <a:cubicBezTo>
                  <a:pt x="307144" y="579324"/>
                  <a:pt x="138555" y="548058"/>
                  <a:pt x="0" y="578959"/>
                </a:cubicBezTo>
                <a:cubicBezTo>
                  <a:pt x="-43462" y="416502"/>
                  <a:pt x="45821" y="159109"/>
                  <a:pt x="0" y="0"/>
                </a:cubicBezTo>
                <a:close/>
              </a:path>
            </a:pathLst>
          </a:custGeom>
          <a:noFill/>
          <a:ln w="38100">
            <a:solidFill>
              <a:srgbClr val="FF0000"/>
            </a:solidFill>
            <a:prstDash val="sysDot"/>
            <a:bevel/>
            <a:extLst>
              <a:ext uri="{C807C97D-BFC1-408E-A445-0C87EB9F89A2}">
                <ask:lineSketchStyleProps xmlns:ask="http://schemas.microsoft.com/office/drawing/2018/sketchyshapes" sd="3429252277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  <a:effectLst/>
        </p:spPr>
        <p:txBody>
          <a:bodyPr wrap="square" lIns="180000" tIns="180000" rIns="180000" bIns="180000" rtlCol="0">
            <a:spAutoFit/>
          </a:bodyPr>
          <a:lstStyle>
            <a:defPPr>
              <a:defRPr lang="en-US"/>
            </a:defPPr>
            <a:lvl1pPr>
              <a:defRPr sz="1400" i="0">
                <a:ln>
                  <a:noFill/>
                </a:ln>
                <a:solidFill>
                  <a:srgbClr val="FF0000"/>
                </a:solidFill>
                <a:latin typeface="Cambria Math" panose="02040503050406030204" pitchFamily="18" charset="0"/>
              </a:defRPr>
            </a:lvl1pPr>
          </a:lstStyle>
          <a:p>
            <a:r>
              <a:rPr lang="es-ES" dirty="0"/>
              <a:t>1,923 → 1,9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BE836EA3-46ED-BD0A-87D8-DD7B3C15276A}"/>
              </a:ext>
            </a:extLst>
          </p:cNvPr>
          <p:cNvSpPr txBox="1"/>
          <p:nvPr/>
        </p:nvSpPr>
        <p:spPr>
          <a:xfrm>
            <a:off x="1482387" y="4128173"/>
            <a:ext cx="2815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A la décima por </a:t>
            </a:r>
            <a:r>
              <a:rPr lang="es-ES" b="1" dirty="0">
                <a:solidFill>
                  <a:srgbClr val="E21A23"/>
                </a:solidFill>
              </a:rPr>
              <a:t>defecto</a:t>
            </a:r>
            <a:endParaRPr lang="en-US" sz="2400" b="1" dirty="0">
              <a:solidFill>
                <a:srgbClr val="E21A23"/>
              </a:solidFill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26D37C70-8069-B3A3-EB3B-32B68E9DE9B6}"/>
              </a:ext>
            </a:extLst>
          </p:cNvPr>
          <p:cNvSpPr txBox="1"/>
          <p:nvPr/>
        </p:nvSpPr>
        <p:spPr>
          <a:xfrm>
            <a:off x="1482387" y="5320784"/>
            <a:ext cx="27010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A la décima por </a:t>
            </a:r>
            <a:r>
              <a:rPr lang="es-ES" b="1" dirty="0">
                <a:solidFill>
                  <a:srgbClr val="E21A23"/>
                </a:solidFill>
              </a:rPr>
              <a:t>exceso</a:t>
            </a:r>
            <a:endParaRPr lang="en-US" sz="2400" b="1" dirty="0">
              <a:solidFill>
                <a:srgbClr val="E21A23"/>
              </a:solidFill>
            </a:endParaRPr>
          </a:p>
        </p:txBody>
      </p:sp>
      <p:cxnSp>
        <p:nvCxnSpPr>
          <p:cNvPr id="14" name="Conector: curvado 13">
            <a:extLst>
              <a:ext uri="{FF2B5EF4-FFF2-40B4-BE49-F238E27FC236}">
                <a16:creationId xmlns:a16="http://schemas.microsoft.com/office/drawing/2014/main" id="{245F3A1A-8D91-5831-AA5C-A6F84006E7A3}"/>
              </a:ext>
            </a:extLst>
          </p:cNvPr>
          <p:cNvCxnSpPr>
            <a:cxnSpLocks/>
          </p:cNvCxnSpPr>
          <p:nvPr/>
        </p:nvCxnSpPr>
        <p:spPr>
          <a:xfrm>
            <a:off x="4297714" y="4326935"/>
            <a:ext cx="1119189" cy="215173"/>
          </a:xfrm>
          <a:prstGeom prst="curvedConnector3">
            <a:avLst>
              <a:gd name="adj1" fmla="val 50851"/>
            </a:avLst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ector: curvado 16">
            <a:extLst>
              <a:ext uri="{FF2B5EF4-FFF2-40B4-BE49-F238E27FC236}">
                <a16:creationId xmlns:a16="http://schemas.microsoft.com/office/drawing/2014/main" id="{062F6C2E-6161-A401-44EB-F6A44301EC77}"/>
              </a:ext>
            </a:extLst>
          </p:cNvPr>
          <p:cNvCxnSpPr>
            <a:cxnSpLocks/>
          </p:cNvCxnSpPr>
          <p:nvPr/>
        </p:nvCxnSpPr>
        <p:spPr>
          <a:xfrm flipV="1">
            <a:off x="4297714" y="5275604"/>
            <a:ext cx="1119189" cy="229846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CuadroTexto 17">
            <a:extLst>
              <a:ext uri="{FF2B5EF4-FFF2-40B4-BE49-F238E27FC236}">
                <a16:creationId xmlns:a16="http://schemas.microsoft.com/office/drawing/2014/main" id="{47C56F2D-C673-62FB-D98D-97FC0DA62D23}"/>
              </a:ext>
            </a:extLst>
          </p:cNvPr>
          <p:cNvSpPr txBox="1"/>
          <p:nvPr/>
        </p:nvSpPr>
        <p:spPr>
          <a:xfrm>
            <a:off x="5553419" y="5063648"/>
            <a:ext cx="1299868" cy="578959"/>
          </a:xfrm>
          <a:custGeom>
            <a:avLst/>
            <a:gdLst>
              <a:gd name="csX0" fmla="*/ 0 w 1299868"/>
              <a:gd name="csY0" fmla="*/ 0 h 578959"/>
              <a:gd name="csX1" fmla="*/ 394293 w 1299868"/>
              <a:gd name="csY1" fmla="*/ 0 h 578959"/>
              <a:gd name="csX2" fmla="*/ 801585 w 1299868"/>
              <a:gd name="csY2" fmla="*/ 0 h 578959"/>
              <a:gd name="csX3" fmla="*/ 1299868 w 1299868"/>
              <a:gd name="csY3" fmla="*/ 0 h 578959"/>
              <a:gd name="csX4" fmla="*/ 1299868 w 1299868"/>
              <a:gd name="csY4" fmla="*/ 578959 h 578959"/>
              <a:gd name="csX5" fmla="*/ 879577 w 1299868"/>
              <a:gd name="csY5" fmla="*/ 578959 h 578959"/>
              <a:gd name="csX6" fmla="*/ 433289 w 1299868"/>
              <a:gd name="csY6" fmla="*/ 578959 h 578959"/>
              <a:gd name="csX7" fmla="*/ 0 w 1299868"/>
              <a:gd name="csY7" fmla="*/ 578959 h 578959"/>
              <a:gd name="csX8" fmla="*/ 0 w 1299868"/>
              <a:gd name="csY8" fmla="*/ 0 h 57895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1299868" h="578959" extrusionOk="0">
                <a:moveTo>
                  <a:pt x="0" y="0"/>
                </a:moveTo>
                <a:cubicBezTo>
                  <a:pt x="143451" y="-25060"/>
                  <a:pt x="302081" y="18853"/>
                  <a:pt x="394293" y="0"/>
                </a:cubicBezTo>
                <a:cubicBezTo>
                  <a:pt x="486505" y="-18853"/>
                  <a:pt x="598853" y="26402"/>
                  <a:pt x="801585" y="0"/>
                </a:cubicBezTo>
                <a:cubicBezTo>
                  <a:pt x="1004317" y="-26402"/>
                  <a:pt x="1199681" y="6631"/>
                  <a:pt x="1299868" y="0"/>
                </a:cubicBezTo>
                <a:cubicBezTo>
                  <a:pt x="1363378" y="180127"/>
                  <a:pt x="1287768" y="319734"/>
                  <a:pt x="1299868" y="578959"/>
                </a:cubicBezTo>
                <a:cubicBezTo>
                  <a:pt x="1167406" y="614616"/>
                  <a:pt x="1058862" y="545412"/>
                  <a:pt x="879577" y="578959"/>
                </a:cubicBezTo>
                <a:cubicBezTo>
                  <a:pt x="700292" y="612506"/>
                  <a:pt x="570000" y="532062"/>
                  <a:pt x="433289" y="578959"/>
                </a:cubicBezTo>
                <a:cubicBezTo>
                  <a:pt x="296578" y="625856"/>
                  <a:pt x="87657" y="537712"/>
                  <a:pt x="0" y="578959"/>
                </a:cubicBezTo>
                <a:cubicBezTo>
                  <a:pt x="-64331" y="292131"/>
                  <a:pt x="19738" y="136491"/>
                  <a:pt x="0" y="0"/>
                </a:cubicBezTo>
                <a:close/>
              </a:path>
            </a:pathLst>
          </a:custGeom>
          <a:noFill/>
          <a:ln w="38100">
            <a:solidFill>
              <a:srgbClr val="FF0000"/>
            </a:solidFill>
            <a:prstDash val="sysDot"/>
            <a:bevel/>
            <a:extLst>
              <a:ext uri="{C807C97D-BFC1-408E-A445-0C87EB9F89A2}">
                <ask:lineSketchStyleProps xmlns:ask="http://schemas.microsoft.com/office/drawing/2018/sketchyshapes" sd="243354994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  <a:effectLst/>
        </p:spPr>
        <p:txBody>
          <a:bodyPr wrap="square" lIns="180000" tIns="180000" rIns="180000" bIns="180000" rtlCol="0">
            <a:spAutoFit/>
          </a:bodyPr>
          <a:lstStyle>
            <a:defPPr>
              <a:defRPr lang="en-US"/>
            </a:defPPr>
            <a:lvl1pPr>
              <a:defRPr sz="1400" i="0">
                <a:ln>
                  <a:noFill/>
                </a:ln>
                <a:solidFill>
                  <a:srgbClr val="FF0000"/>
                </a:solidFill>
                <a:latin typeface="Cambria Math" panose="02040503050406030204" pitchFamily="18" charset="0"/>
              </a:defRPr>
            </a:lvl1pPr>
          </a:lstStyle>
          <a:p>
            <a:r>
              <a:rPr lang="es-ES" dirty="0"/>
              <a:t>2,683 → 2,7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66224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25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75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  <p:bldP spid="4" grpId="0" animBg="1"/>
      <p:bldP spid="10" grpId="0" animBg="1"/>
      <p:bldP spid="12" grpId="0"/>
      <p:bldP spid="13" grpId="0"/>
      <p:bldP spid="1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4B8332-5B95-4984-D54B-C01A3A71FE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BB83CE36-7479-C31B-861D-E2AA22A41A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4592" y="1760096"/>
            <a:ext cx="1453408" cy="3783454"/>
          </a:xfrm>
        </p:spPr>
        <p:txBody>
          <a:bodyPr/>
          <a:lstStyle/>
          <a:p>
            <a:r>
              <a:rPr lang="es-ES" sz="1400" dirty="0">
                <a:latin typeface="+mn-lt"/>
              </a:rPr>
              <a:t>Es imposible conocer con exactitud la medida de los objetos, y la mayoría de las veces es válido usar cantidades estimadas siempre que la aproximación sea adecuada. Por este motivo, es muy importante acotar el </a:t>
            </a:r>
            <a:r>
              <a:rPr lang="es-ES" sz="1400" b="1" dirty="0">
                <a:solidFill>
                  <a:srgbClr val="E21A23"/>
                </a:solidFill>
                <a:latin typeface="+mn-lt"/>
              </a:rPr>
              <a:t>error</a:t>
            </a:r>
            <a:r>
              <a:rPr lang="es-ES" sz="1400" dirty="0">
                <a:latin typeface="+mn-lt"/>
              </a:rPr>
              <a:t> con el que se está trabajando.</a:t>
            </a:r>
            <a:endParaRPr lang="es-ES" sz="14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Marcador de contenido 4">
            <a:extLst>
              <a:ext uri="{FF2B5EF4-FFF2-40B4-BE49-F238E27FC236}">
                <a16:creationId xmlns:a16="http://schemas.microsoft.com/office/drawing/2014/main" id="{0D83CF75-1190-6301-C494-EBF0C3EFDB3A}"/>
              </a:ext>
            </a:extLst>
          </p:cNvPr>
          <p:cNvSpPr txBox="1">
            <a:spLocks/>
          </p:cNvSpPr>
          <p:nvPr/>
        </p:nvSpPr>
        <p:spPr>
          <a:xfrm>
            <a:off x="3709140" y="1760097"/>
            <a:ext cx="5596785" cy="57150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Font typeface="Arial" panose="020B0604020202020204" pitchFamily="34" charset="0"/>
              <a:buNone/>
              <a:defRPr sz="2600" kern="1200">
                <a:solidFill>
                  <a:schemeClr val="tx1"/>
                </a:solidFill>
                <a:latin typeface="Proxima Nova Medium" panose="0200050603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Wingdings" panose="05000000000000000000" pitchFamily="2" charset="2"/>
              <a:buChar char="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1200" dirty="0">
                <a:latin typeface="+mn-lt"/>
              </a:rPr>
              <a:t>El </a:t>
            </a:r>
            <a:r>
              <a:rPr lang="es-ES" sz="1200" b="1" dirty="0">
                <a:solidFill>
                  <a:srgbClr val="E21A23"/>
                </a:solidFill>
                <a:latin typeface="+mn-lt"/>
              </a:rPr>
              <a:t>error absoluto (</a:t>
            </a:r>
            <a:r>
              <a:rPr lang="es-ES" sz="1200" b="1" dirty="0" err="1">
                <a:solidFill>
                  <a:srgbClr val="E21A23"/>
                </a:solidFill>
                <a:latin typeface="+mn-lt"/>
              </a:rPr>
              <a:t>E</a:t>
            </a:r>
            <a:r>
              <a:rPr lang="es-ES" sz="1200" b="1" baseline="-25000" dirty="0" err="1">
                <a:solidFill>
                  <a:srgbClr val="E21A23"/>
                </a:solidFill>
                <a:latin typeface="+mn-lt"/>
              </a:rPr>
              <a:t>a</a:t>
            </a:r>
            <a:r>
              <a:rPr lang="es-ES" sz="1200" b="1" dirty="0">
                <a:solidFill>
                  <a:srgbClr val="E21A23"/>
                </a:solidFill>
                <a:latin typeface="+mn-lt"/>
              </a:rPr>
              <a:t>)</a:t>
            </a:r>
            <a:r>
              <a:rPr lang="es-ES" sz="1200" b="1" dirty="0">
                <a:latin typeface="+mn-lt"/>
              </a:rPr>
              <a:t> </a:t>
            </a:r>
            <a:r>
              <a:rPr lang="es-ES" sz="1200" dirty="0">
                <a:latin typeface="+mn-lt"/>
              </a:rPr>
              <a:t>es el valor absoluto de la diferencia entre el valor real y el valor estimado.</a:t>
            </a:r>
            <a:endParaRPr lang="es-ES" dirty="0">
              <a:latin typeface="+mn-lt"/>
            </a:endParaRPr>
          </a:p>
        </p:txBody>
      </p:sp>
      <p:sp>
        <p:nvSpPr>
          <p:cNvPr id="4" name="Marcador de contenido 4">
            <a:extLst>
              <a:ext uri="{FF2B5EF4-FFF2-40B4-BE49-F238E27FC236}">
                <a16:creationId xmlns:a16="http://schemas.microsoft.com/office/drawing/2014/main" id="{2E8E6E58-BB22-E7BF-03B5-7E422019F12D}"/>
              </a:ext>
            </a:extLst>
          </p:cNvPr>
          <p:cNvSpPr txBox="1">
            <a:spLocks/>
          </p:cNvSpPr>
          <p:nvPr/>
        </p:nvSpPr>
        <p:spPr>
          <a:xfrm>
            <a:off x="3709137" y="3011215"/>
            <a:ext cx="5596785" cy="27095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Font typeface="Arial" panose="020B0604020202020204" pitchFamily="34" charset="0"/>
              <a:buNone/>
              <a:defRPr sz="2600" kern="1200">
                <a:solidFill>
                  <a:schemeClr val="tx1"/>
                </a:solidFill>
                <a:latin typeface="Proxima Nova Medium" panose="0200050603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Wingdings" panose="05000000000000000000" pitchFamily="2" charset="2"/>
              <a:buChar char="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1200" dirty="0">
                <a:latin typeface="+mn-lt"/>
              </a:rPr>
              <a:t>El </a:t>
            </a:r>
            <a:r>
              <a:rPr lang="es-ES" sz="1200" b="1" dirty="0">
                <a:solidFill>
                  <a:srgbClr val="E21A23"/>
                </a:solidFill>
                <a:latin typeface="+mn-lt"/>
              </a:rPr>
              <a:t>error relativo (E</a:t>
            </a:r>
            <a:r>
              <a:rPr lang="es-ES" sz="1200" b="1" baseline="-25000" dirty="0">
                <a:solidFill>
                  <a:srgbClr val="E21A23"/>
                </a:solidFill>
                <a:latin typeface="+mn-lt"/>
              </a:rPr>
              <a:t>r</a:t>
            </a:r>
            <a:r>
              <a:rPr lang="es-ES" sz="1200" b="1" dirty="0">
                <a:solidFill>
                  <a:srgbClr val="E21A23"/>
                </a:solidFill>
                <a:latin typeface="+mn-lt"/>
              </a:rPr>
              <a:t>) </a:t>
            </a:r>
            <a:r>
              <a:rPr lang="es-ES" sz="1200" dirty="0">
                <a:latin typeface="+mn-lt"/>
              </a:rPr>
              <a:t>es el cociente entre el error absoluto y el valor real.</a:t>
            </a:r>
            <a:endParaRPr lang="es-ES" sz="12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Marcador de contenido 4">
            <a:extLst>
              <a:ext uri="{FF2B5EF4-FFF2-40B4-BE49-F238E27FC236}">
                <a16:creationId xmlns:a16="http://schemas.microsoft.com/office/drawing/2014/main" id="{0A913D58-87E1-2EB2-D2D2-0ED1E356DF08}"/>
              </a:ext>
            </a:extLst>
          </p:cNvPr>
          <p:cNvSpPr txBox="1">
            <a:spLocks/>
          </p:cNvSpPr>
          <p:nvPr/>
        </p:nvSpPr>
        <p:spPr>
          <a:xfrm>
            <a:off x="3709136" y="4250877"/>
            <a:ext cx="5596785" cy="457816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Font typeface="Arial" panose="020B0604020202020204" pitchFamily="34" charset="0"/>
              <a:buNone/>
              <a:defRPr sz="2600" kern="1200">
                <a:solidFill>
                  <a:schemeClr val="tx1"/>
                </a:solidFill>
                <a:latin typeface="Proxima Nova Medium" panose="0200050603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Wingdings" panose="05000000000000000000" pitchFamily="2" charset="2"/>
              <a:buChar char="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1200" dirty="0">
                <a:latin typeface="+mn-lt"/>
              </a:rPr>
              <a:t>Si multiplicamos el error relativo por 100, obtenemos el porcentaje de error del dato, conocido también como </a:t>
            </a:r>
            <a:r>
              <a:rPr lang="es-ES" sz="1200" b="1" dirty="0">
                <a:solidFill>
                  <a:srgbClr val="E21A23"/>
                </a:solidFill>
                <a:latin typeface="+mn-lt"/>
              </a:rPr>
              <a:t>error porcentual</a:t>
            </a:r>
            <a:r>
              <a:rPr lang="es-ES" sz="1200" dirty="0">
                <a:latin typeface="+mn-lt"/>
              </a:rPr>
              <a:t>:</a:t>
            </a:r>
            <a:endParaRPr lang="es-ES" sz="1200" b="1" dirty="0">
              <a:solidFill>
                <a:schemeClr val="bg1"/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id="{6C488B97-426B-11DF-166D-A26ABB2F30C1}"/>
                  </a:ext>
                </a:extLst>
              </p:cNvPr>
              <p:cNvSpPr txBox="1"/>
              <p:nvPr/>
            </p:nvSpPr>
            <p:spPr>
              <a:xfrm>
                <a:off x="4738731" y="2302074"/>
                <a:ext cx="3038382" cy="578959"/>
              </a:xfrm>
              <a:custGeom>
                <a:avLst/>
                <a:gdLst>
                  <a:gd name="csX0" fmla="*/ 0 w 3038382"/>
                  <a:gd name="csY0" fmla="*/ 0 h 578959"/>
                  <a:gd name="csX1" fmla="*/ 567165 w 3038382"/>
                  <a:gd name="csY1" fmla="*/ 0 h 578959"/>
                  <a:gd name="csX2" fmla="*/ 1134329 w 3038382"/>
                  <a:gd name="csY2" fmla="*/ 0 h 578959"/>
                  <a:gd name="csX3" fmla="*/ 1671110 w 3038382"/>
                  <a:gd name="csY3" fmla="*/ 0 h 578959"/>
                  <a:gd name="csX4" fmla="*/ 2177507 w 3038382"/>
                  <a:gd name="csY4" fmla="*/ 0 h 578959"/>
                  <a:gd name="csX5" fmla="*/ 3038382 w 3038382"/>
                  <a:gd name="csY5" fmla="*/ 0 h 578959"/>
                  <a:gd name="csX6" fmla="*/ 3038382 w 3038382"/>
                  <a:gd name="csY6" fmla="*/ 578959 h 578959"/>
                  <a:gd name="csX7" fmla="*/ 2531985 w 3038382"/>
                  <a:gd name="csY7" fmla="*/ 578959 h 578959"/>
                  <a:gd name="csX8" fmla="*/ 2055972 w 3038382"/>
                  <a:gd name="csY8" fmla="*/ 578959 h 578959"/>
                  <a:gd name="csX9" fmla="*/ 1488807 w 3038382"/>
                  <a:gd name="csY9" fmla="*/ 578959 h 578959"/>
                  <a:gd name="csX10" fmla="*/ 1073562 w 3038382"/>
                  <a:gd name="csY10" fmla="*/ 578959 h 578959"/>
                  <a:gd name="csX11" fmla="*/ 627932 w 3038382"/>
                  <a:gd name="csY11" fmla="*/ 578959 h 578959"/>
                  <a:gd name="csX12" fmla="*/ 0 w 3038382"/>
                  <a:gd name="csY12" fmla="*/ 578959 h 578959"/>
                  <a:gd name="csX13" fmla="*/ 0 w 3038382"/>
                  <a:gd name="csY13" fmla="*/ 0 h 578959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</a:cxnLst>
                <a:rect l="l" t="t" r="r" b="b"/>
                <a:pathLst>
                  <a:path w="3038382" h="578959" extrusionOk="0">
                    <a:moveTo>
                      <a:pt x="0" y="0"/>
                    </a:moveTo>
                    <a:cubicBezTo>
                      <a:pt x="274553" y="-11984"/>
                      <a:pt x="379287" y="40000"/>
                      <a:pt x="567165" y="0"/>
                    </a:cubicBezTo>
                    <a:cubicBezTo>
                      <a:pt x="755043" y="-40000"/>
                      <a:pt x="977335" y="47310"/>
                      <a:pt x="1134329" y="0"/>
                    </a:cubicBezTo>
                    <a:cubicBezTo>
                      <a:pt x="1291323" y="-47310"/>
                      <a:pt x="1419967" y="20935"/>
                      <a:pt x="1671110" y="0"/>
                    </a:cubicBezTo>
                    <a:cubicBezTo>
                      <a:pt x="1922253" y="-20935"/>
                      <a:pt x="2044797" y="32127"/>
                      <a:pt x="2177507" y="0"/>
                    </a:cubicBezTo>
                    <a:cubicBezTo>
                      <a:pt x="2310217" y="-32127"/>
                      <a:pt x="2826535" y="51360"/>
                      <a:pt x="3038382" y="0"/>
                    </a:cubicBezTo>
                    <a:cubicBezTo>
                      <a:pt x="3058243" y="214646"/>
                      <a:pt x="2995352" y="409890"/>
                      <a:pt x="3038382" y="578959"/>
                    </a:cubicBezTo>
                    <a:cubicBezTo>
                      <a:pt x="2934404" y="613842"/>
                      <a:pt x="2711545" y="549983"/>
                      <a:pt x="2531985" y="578959"/>
                    </a:cubicBezTo>
                    <a:cubicBezTo>
                      <a:pt x="2352425" y="607935"/>
                      <a:pt x="2289095" y="576846"/>
                      <a:pt x="2055972" y="578959"/>
                    </a:cubicBezTo>
                    <a:cubicBezTo>
                      <a:pt x="1822849" y="581072"/>
                      <a:pt x="1724479" y="575696"/>
                      <a:pt x="1488807" y="578959"/>
                    </a:cubicBezTo>
                    <a:cubicBezTo>
                      <a:pt x="1253135" y="582222"/>
                      <a:pt x="1229127" y="573994"/>
                      <a:pt x="1073562" y="578959"/>
                    </a:cubicBezTo>
                    <a:cubicBezTo>
                      <a:pt x="917998" y="583924"/>
                      <a:pt x="743830" y="577618"/>
                      <a:pt x="627932" y="578959"/>
                    </a:cubicBezTo>
                    <a:cubicBezTo>
                      <a:pt x="512034" y="580300"/>
                      <a:pt x="296321" y="516601"/>
                      <a:pt x="0" y="578959"/>
                    </a:cubicBezTo>
                    <a:cubicBezTo>
                      <a:pt x="-33154" y="373358"/>
                      <a:pt x="5402" y="202008"/>
                      <a:pt x="0" y="0"/>
                    </a:cubicBezTo>
                    <a:close/>
                  </a:path>
                </a:pathLst>
              </a:custGeom>
              <a:noFill/>
              <a:ln w="38100">
                <a:solidFill>
                  <a:srgbClr val="FF0000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1469610179">
                      <a:prstGeom prst="rect">
                        <a:avLst/>
                      </a:pr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 wrap="square" lIns="180000" tIns="180000" rIns="180000" bIns="180000" rtlCol="0">
                <a:spAutoFit/>
              </a:bodyPr>
              <a:lstStyle>
                <a:defPPr>
                  <a:defRPr lang="en-US"/>
                </a:defPPr>
                <a:lvl1pPr>
                  <a:defRPr sz="1400" i="0">
                    <a:ln>
                      <a:noFill/>
                    </a:ln>
                    <a:solidFill>
                      <a:srgbClr val="FF0000"/>
                    </a:solidFill>
                    <a:latin typeface="Cambria Math" panose="02040503050406030204" pitchFamily="18" charset="0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E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s-ES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</m:sSub>
                      <m:r>
                        <a:rPr lang="es-ES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s-E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nor/>
                            </m:rPr>
                            <a:rPr lang="es-ES"/>
                            <m:t>Valor</m:t>
                          </m:r>
                          <m:r>
                            <m:rPr>
                              <m:nor/>
                            </m:rPr>
                            <a:rPr lang="es-ES"/>
                            <m:t> </m:t>
                          </m:r>
                          <m:r>
                            <m:rPr>
                              <m:nor/>
                            </m:rPr>
                            <a:rPr lang="es-ES"/>
                            <m:t>real</m:t>
                          </m:r>
                          <m:r>
                            <a:rPr lang="es-ES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m:rPr>
                              <m:nor/>
                            </m:rPr>
                            <a:rPr lang="es-ES"/>
                            <m:t>Valor</m:t>
                          </m:r>
                          <m:r>
                            <m:rPr>
                              <m:nor/>
                            </m:rPr>
                            <a:rPr lang="es-ES"/>
                            <m:t> </m:t>
                          </m:r>
                          <m:r>
                            <m:rPr>
                              <m:nor/>
                            </m:rPr>
                            <a:rPr lang="es-ES"/>
                            <m:t>estimado</m:t>
                          </m:r>
                        </m:e>
                      </m:d>
                    </m:oMath>
                  </m:oMathPara>
                </a14:m>
                <a:endParaRPr lang="es-ES" dirty="0"/>
              </a:p>
            </p:txBody>
          </p:sp>
        </mc:Choice>
        <mc:Fallback xmlns=""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id="{6C488B97-426B-11DF-166D-A26ABB2F30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8731" y="2302074"/>
                <a:ext cx="3038382" cy="57895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38100">
                <a:solidFill>
                  <a:srgbClr val="FF0000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1469610179">
                      <a:custGeom>
                        <a:avLst/>
                        <a:gdLst>
                          <a:gd name="csX0" fmla="*/ 0 w 3038382"/>
                          <a:gd name="csY0" fmla="*/ 0 h 578959"/>
                          <a:gd name="csX1" fmla="*/ 567165 w 3038382"/>
                          <a:gd name="csY1" fmla="*/ 0 h 578959"/>
                          <a:gd name="csX2" fmla="*/ 1134329 w 3038382"/>
                          <a:gd name="csY2" fmla="*/ 0 h 578959"/>
                          <a:gd name="csX3" fmla="*/ 1671110 w 3038382"/>
                          <a:gd name="csY3" fmla="*/ 0 h 578959"/>
                          <a:gd name="csX4" fmla="*/ 2177507 w 3038382"/>
                          <a:gd name="csY4" fmla="*/ 0 h 578959"/>
                          <a:gd name="csX5" fmla="*/ 3038382 w 3038382"/>
                          <a:gd name="csY5" fmla="*/ 0 h 578959"/>
                          <a:gd name="csX6" fmla="*/ 3038382 w 3038382"/>
                          <a:gd name="csY6" fmla="*/ 578959 h 578959"/>
                          <a:gd name="csX7" fmla="*/ 2531985 w 3038382"/>
                          <a:gd name="csY7" fmla="*/ 578959 h 578959"/>
                          <a:gd name="csX8" fmla="*/ 2055972 w 3038382"/>
                          <a:gd name="csY8" fmla="*/ 578959 h 578959"/>
                          <a:gd name="csX9" fmla="*/ 1488807 w 3038382"/>
                          <a:gd name="csY9" fmla="*/ 578959 h 578959"/>
                          <a:gd name="csX10" fmla="*/ 1073562 w 3038382"/>
                          <a:gd name="csY10" fmla="*/ 578959 h 578959"/>
                          <a:gd name="csX11" fmla="*/ 627932 w 3038382"/>
                          <a:gd name="csY11" fmla="*/ 578959 h 578959"/>
                          <a:gd name="csX12" fmla="*/ 0 w 3038382"/>
                          <a:gd name="csY12" fmla="*/ 578959 h 578959"/>
                          <a:gd name="csX13" fmla="*/ 0 w 3038382"/>
                          <a:gd name="csY13" fmla="*/ 0 h 578959"/>
                        </a:gdLst>
                        <a:ahLst/>
                        <a:cxnLst>
                          <a:cxn ang="0">
                            <a:pos x="csX0" y="csY0"/>
                          </a:cxn>
                          <a:cxn ang="0">
                            <a:pos x="csX1" y="csY1"/>
                          </a:cxn>
                          <a:cxn ang="0">
                            <a:pos x="csX2" y="csY2"/>
                          </a:cxn>
                          <a:cxn ang="0">
                            <a:pos x="csX3" y="csY3"/>
                          </a:cxn>
                          <a:cxn ang="0">
                            <a:pos x="csX4" y="csY4"/>
                          </a:cxn>
                          <a:cxn ang="0">
                            <a:pos x="csX5" y="csY5"/>
                          </a:cxn>
                          <a:cxn ang="0">
                            <a:pos x="csX6" y="csY6"/>
                          </a:cxn>
                          <a:cxn ang="0">
                            <a:pos x="csX7" y="csY7"/>
                          </a:cxn>
                          <a:cxn ang="0">
                            <a:pos x="csX8" y="csY8"/>
                          </a:cxn>
                          <a:cxn ang="0">
                            <a:pos x="csX9" y="csY9"/>
                          </a:cxn>
                          <a:cxn ang="0">
                            <a:pos x="csX10" y="csY10"/>
                          </a:cxn>
                          <a:cxn ang="0">
                            <a:pos x="csX11" y="csY11"/>
                          </a:cxn>
                          <a:cxn ang="0">
                            <a:pos x="csX12" y="csY12"/>
                          </a:cxn>
                          <a:cxn ang="0">
                            <a:pos x="csX13" y="csY13"/>
                          </a:cxn>
                        </a:cxnLst>
                        <a:rect l="l" t="t" r="r" b="b"/>
                        <a:pathLst>
                          <a:path w="3038382" h="578959" extrusionOk="0">
                            <a:moveTo>
                              <a:pt x="0" y="0"/>
                            </a:moveTo>
                            <a:cubicBezTo>
                              <a:pt x="274553" y="-11984"/>
                              <a:pt x="379287" y="40000"/>
                              <a:pt x="567165" y="0"/>
                            </a:cubicBezTo>
                            <a:cubicBezTo>
                              <a:pt x="755043" y="-40000"/>
                              <a:pt x="977335" y="47310"/>
                              <a:pt x="1134329" y="0"/>
                            </a:cubicBezTo>
                            <a:cubicBezTo>
                              <a:pt x="1291323" y="-47310"/>
                              <a:pt x="1419967" y="20935"/>
                              <a:pt x="1671110" y="0"/>
                            </a:cubicBezTo>
                            <a:cubicBezTo>
                              <a:pt x="1922253" y="-20935"/>
                              <a:pt x="2044797" y="32127"/>
                              <a:pt x="2177507" y="0"/>
                            </a:cubicBezTo>
                            <a:cubicBezTo>
                              <a:pt x="2310217" y="-32127"/>
                              <a:pt x="2826535" y="51360"/>
                              <a:pt x="3038382" y="0"/>
                            </a:cubicBezTo>
                            <a:cubicBezTo>
                              <a:pt x="3058243" y="214646"/>
                              <a:pt x="2995352" y="409890"/>
                              <a:pt x="3038382" y="578959"/>
                            </a:cubicBezTo>
                            <a:cubicBezTo>
                              <a:pt x="2934404" y="613842"/>
                              <a:pt x="2711545" y="549983"/>
                              <a:pt x="2531985" y="578959"/>
                            </a:cubicBezTo>
                            <a:cubicBezTo>
                              <a:pt x="2352425" y="607935"/>
                              <a:pt x="2289095" y="576846"/>
                              <a:pt x="2055972" y="578959"/>
                            </a:cubicBezTo>
                            <a:cubicBezTo>
                              <a:pt x="1822849" y="581072"/>
                              <a:pt x="1724479" y="575696"/>
                              <a:pt x="1488807" y="578959"/>
                            </a:cubicBezTo>
                            <a:cubicBezTo>
                              <a:pt x="1253135" y="582222"/>
                              <a:pt x="1229127" y="573994"/>
                              <a:pt x="1073562" y="578959"/>
                            </a:cubicBezTo>
                            <a:cubicBezTo>
                              <a:pt x="917998" y="583924"/>
                              <a:pt x="743830" y="577618"/>
                              <a:pt x="627932" y="578959"/>
                            </a:cubicBezTo>
                            <a:cubicBezTo>
                              <a:pt x="512034" y="580300"/>
                              <a:pt x="296321" y="516601"/>
                              <a:pt x="0" y="578959"/>
                            </a:cubicBezTo>
                            <a:cubicBezTo>
                              <a:pt x="-33154" y="373358"/>
                              <a:pt x="5402" y="202008"/>
                              <a:pt x="0" y="0"/>
                            </a:cubicBezTo>
                            <a:close/>
                          </a:path>
                        </a:pathLst>
                      </a:cu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uadroTexto 10">
                <a:extLst>
                  <a:ext uri="{FF2B5EF4-FFF2-40B4-BE49-F238E27FC236}">
                    <a16:creationId xmlns:a16="http://schemas.microsoft.com/office/drawing/2014/main" id="{36DB4840-3E81-DAB4-0A72-65B70F643CD7}"/>
                  </a:ext>
                </a:extLst>
              </p:cNvPr>
              <p:cNvSpPr txBox="1"/>
              <p:nvPr/>
            </p:nvSpPr>
            <p:spPr>
              <a:xfrm>
                <a:off x="5378087" y="3370373"/>
                <a:ext cx="1759670" cy="766831"/>
              </a:xfrm>
              <a:custGeom>
                <a:avLst/>
                <a:gdLst>
                  <a:gd name="csX0" fmla="*/ 0 w 1759670"/>
                  <a:gd name="csY0" fmla="*/ 0 h 766831"/>
                  <a:gd name="csX1" fmla="*/ 604153 w 1759670"/>
                  <a:gd name="csY1" fmla="*/ 0 h 766831"/>
                  <a:gd name="csX2" fmla="*/ 1173113 w 1759670"/>
                  <a:gd name="csY2" fmla="*/ 0 h 766831"/>
                  <a:gd name="csX3" fmla="*/ 1759670 w 1759670"/>
                  <a:gd name="csY3" fmla="*/ 0 h 766831"/>
                  <a:gd name="csX4" fmla="*/ 1759670 w 1759670"/>
                  <a:gd name="csY4" fmla="*/ 360411 h 766831"/>
                  <a:gd name="csX5" fmla="*/ 1759670 w 1759670"/>
                  <a:gd name="csY5" fmla="*/ 766831 h 766831"/>
                  <a:gd name="csX6" fmla="*/ 1155517 w 1759670"/>
                  <a:gd name="csY6" fmla="*/ 766831 h 766831"/>
                  <a:gd name="csX7" fmla="*/ 604153 w 1759670"/>
                  <a:gd name="csY7" fmla="*/ 766831 h 766831"/>
                  <a:gd name="csX8" fmla="*/ 0 w 1759670"/>
                  <a:gd name="csY8" fmla="*/ 766831 h 766831"/>
                  <a:gd name="csX9" fmla="*/ 0 w 1759670"/>
                  <a:gd name="csY9" fmla="*/ 406420 h 766831"/>
                  <a:gd name="csX10" fmla="*/ 0 w 1759670"/>
                  <a:gd name="csY10" fmla="*/ 0 h 76683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</a:cxnLst>
                <a:rect l="l" t="t" r="r" b="b"/>
                <a:pathLst>
                  <a:path w="1759670" h="766831" extrusionOk="0">
                    <a:moveTo>
                      <a:pt x="0" y="0"/>
                    </a:moveTo>
                    <a:cubicBezTo>
                      <a:pt x="212733" y="-18784"/>
                      <a:pt x="468882" y="39401"/>
                      <a:pt x="604153" y="0"/>
                    </a:cubicBezTo>
                    <a:cubicBezTo>
                      <a:pt x="739424" y="-39401"/>
                      <a:pt x="1017918" y="42697"/>
                      <a:pt x="1173113" y="0"/>
                    </a:cubicBezTo>
                    <a:cubicBezTo>
                      <a:pt x="1328308" y="-42697"/>
                      <a:pt x="1562727" y="35376"/>
                      <a:pt x="1759670" y="0"/>
                    </a:cubicBezTo>
                    <a:cubicBezTo>
                      <a:pt x="1789496" y="167323"/>
                      <a:pt x="1735337" y="222643"/>
                      <a:pt x="1759670" y="360411"/>
                    </a:cubicBezTo>
                    <a:cubicBezTo>
                      <a:pt x="1784003" y="498179"/>
                      <a:pt x="1725349" y="638362"/>
                      <a:pt x="1759670" y="766831"/>
                    </a:cubicBezTo>
                    <a:cubicBezTo>
                      <a:pt x="1548515" y="824537"/>
                      <a:pt x="1406204" y="700322"/>
                      <a:pt x="1155517" y="766831"/>
                    </a:cubicBezTo>
                    <a:cubicBezTo>
                      <a:pt x="904830" y="833340"/>
                      <a:pt x="790803" y="727828"/>
                      <a:pt x="604153" y="766831"/>
                    </a:cubicBezTo>
                    <a:cubicBezTo>
                      <a:pt x="417503" y="805834"/>
                      <a:pt x="221731" y="695595"/>
                      <a:pt x="0" y="766831"/>
                    </a:cubicBezTo>
                    <a:cubicBezTo>
                      <a:pt x="-1513" y="643996"/>
                      <a:pt x="20421" y="581426"/>
                      <a:pt x="0" y="406420"/>
                    </a:cubicBezTo>
                    <a:cubicBezTo>
                      <a:pt x="-20421" y="231414"/>
                      <a:pt x="1743" y="165200"/>
                      <a:pt x="0" y="0"/>
                    </a:cubicBezTo>
                    <a:close/>
                  </a:path>
                </a:pathLst>
              </a:custGeom>
              <a:noFill/>
              <a:ln w="38100">
                <a:solidFill>
                  <a:srgbClr val="FF0000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2198054998">
                      <a:prstGeom prst="rect">
                        <a:avLst/>
                      </a:pr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 wrap="square" lIns="180000" tIns="180000" rIns="180000" bIns="180000" rtlCol="0">
                <a:spAutoFit/>
              </a:bodyPr>
              <a:lstStyle>
                <a:defPPr>
                  <a:defRPr lang="en-US"/>
                </a:defPPr>
                <a:lvl1pPr>
                  <a:defRPr sz="1400" i="0">
                    <a:ln>
                      <a:noFill/>
                    </a:ln>
                    <a:solidFill>
                      <a:srgbClr val="FF0000"/>
                    </a:solidFill>
                    <a:latin typeface="Cambria Math" panose="02040503050406030204" pitchFamily="18" charset="0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E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s-ES">
                              <a:latin typeface="Cambria Math" panose="02040503050406030204" pitchFamily="18" charset="0"/>
                            </a:rPr>
                            <m:t>𝑟</m:t>
                          </m:r>
                        </m:sub>
                      </m:sSub>
                      <m:r>
                        <a:rPr lang="es-ES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E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ES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s-ES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nor/>
                            </m:rPr>
                            <a:rPr lang="es-ES"/>
                            <m:t>Valor</m:t>
                          </m:r>
                          <m:r>
                            <m:rPr>
                              <m:nor/>
                            </m:rPr>
                            <a:rPr lang="es-ES"/>
                            <m:t> </m:t>
                          </m:r>
                          <m:r>
                            <m:rPr>
                              <m:nor/>
                            </m:rPr>
                            <a:rPr lang="es-ES"/>
                            <m:t>real</m:t>
                          </m:r>
                        </m:den>
                      </m:f>
                    </m:oMath>
                  </m:oMathPara>
                </a14:m>
                <a:endParaRPr lang="es-ES" dirty="0"/>
              </a:p>
            </p:txBody>
          </p:sp>
        </mc:Choice>
        <mc:Fallback xmlns="">
          <p:sp>
            <p:nvSpPr>
              <p:cNvPr id="11" name="CuadroTexto 10">
                <a:extLst>
                  <a:ext uri="{FF2B5EF4-FFF2-40B4-BE49-F238E27FC236}">
                    <a16:creationId xmlns:a16="http://schemas.microsoft.com/office/drawing/2014/main" id="{36DB4840-3E81-DAB4-0A72-65B70F643C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8087" y="3370373"/>
                <a:ext cx="1759670" cy="76683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38100">
                <a:solidFill>
                  <a:srgbClr val="FF0000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2198054998">
                      <a:custGeom>
                        <a:avLst/>
                        <a:gdLst>
                          <a:gd name="csX0" fmla="*/ 0 w 1759670"/>
                          <a:gd name="csY0" fmla="*/ 0 h 766831"/>
                          <a:gd name="csX1" fmla="*/ 604153 w 1759670"/>
                          <a:gd name="csY1" fmla="*/ 0 h 766831"/>
                          <a:gd name="csX2" fmla="*/ 1173113 w 1759670"/>
                          <a:gd name="csY2" fmla="*/ 0 h 766831"/>
                          <a:gd name="csX3" fmla="*/ 1759670 w 1759670"/>
                          <a:gd name="csY3" fmla="*/ 0 h 766831"/>
                          <a:gd name="csX4" fmla="*/ 1759670 w 1759670"/>
                          <a:gd name="csY4" fmla="*/ 360411 h 766831"/>
                          <a:gd name="csX5" fmla="*/ 1759670 w 1759670"/>
                          <a:gd name="csY5" fmla="*/ 766831 h 766831"/>
                          <a:gd name="csX6" fmla="*/ 1155517 w 1759670"/>
                          <a:gd name="csY6" fmla="*/ 766831 h 766831"/>
                          <a:gd name="csX7" fmla="*/ 604153 w 1759670"/>
                          <a:gd name="csY7" fmla="*/ 766831 h 766831"/>
                          <a:gd name="csX8" fmla="*/ 0 w 1759670"/>
                          <a:gd name="csY8" fmla="*/ 766831 h 766831"/>
                          <a:gd name="csX9" fmla="*/ 0 w 1759670"/>
                          <a:gd name="csY9" fmla="*/ 406420 h 766831"/>
                          <a:gd name="csX10" fmla="*/ 0 w 1759670"/>
                          <a:gd name="csY10" fmla="*/ 0 h 766831"/>
                        </a:gdLst>
                        <a:ahLst/>
                        <a:cxnLst>
                          <a:cxn ang="0">
                            <a:pos x="csX0" y="csY0"/>
                          </a:cxn>
                          <a:cxn ang="0">
                            <a:pos x="csX1" y="csY1"/>
                          </a:cxn>
                          <a:cxn ang="0">
                            <a:pos x="csX2" y="csY2"/>
                          </a:cxn>
                          <a:cxn ang="0">
                            <a:pos x="csX3" y="csY3"/>
                          </a:cxn>
                          <a:cxn ang="0">
                            <a:pos x="csX4" y="csY4"/>
                          </a:cxn>
                          <a:cxn ang="0">
                            <a:pos x="csX5" y="csY5"/>
                          </a:cxn>
                          <a:cxn ang="0">
                            <a:pos x="csX6" y="csY6"/>
                          </a:cxn>
                          <a:cxn ang="0">
                            <a:pos x="csX7" y="csY7"/>
                          </a:cxn>
                          <a:cxn ang="0">
                            <a:pos x="csX8" y="csY8"/>
                          </a:cxn>
                          <a:cxn ang="0">
                            <a:pos x="csX9" y="csY9"/>
                          </a:cxn>
                          <a:cxn ang="0">
                            <a:pos x="csX10" y="csY10"/>
                          </a:cxn>
                        </a:cxnLst>
                        <a:rect l="l" t="t" r="r" b="b"/>
                        <a:pathLst>
                          <a:path w="1759670" h="766831" extrusionOk="0">
                            <a:moveTo>
                              <a:pt x="0" y="0"/>
                            </a:moveTo>
                            <a:cubicBezTo>
                              <a:pt x="212733" y="-18784"/>
                              <a:pt x="468882" y="39401"/>
                              <a:pt x="604153" y="0"/>
                            </a:cubicBezTo>
                            <a:cubicBezTo>
                              <a:pt x="739424" y="-39401"/>
                              <a:pt x="1017918" y="42697"/>
                              <a:pt x="1173113" y="0"/>
                            </a:cubicBezTo>
                            <a:cubicBezTo>
                              <a:pt x="1328308" y="-42697"/>
                              <a:pt x="1562727" y="35376"/>
                              <a:pt x="1759670" y="0"/>
                            </a:cubicBezTo>
                            <a:cubicBezTo>
                              <a:pt x="1789496" y="167323"/>
                              <a:pt x="1735337" y="222643"/>
                              <a:pt x="1759670" y="360411"/>
                            </a:cubicBezTo>
                            <a:cubicBezTo>
                              <a:pt x="1784003" y="498179"/>
                              <a:pt x="1725349" y="638362"/>
                              <a:pt x="1759670" y="766831"/>
                            </a:cubicBezTo>
                            <a:cubicBezTo>
                              <a:pt x="1548515" y="824537"/>
                              <a:pt x="1406204" y="700322"/>
                              <a:pt x="1155517" y="766831"/>
                            </a:cubicBezTo>
                            <a:cubicBezTo>
                              <a:pt x="904830" y="833340"/>
                              <a:pt x="790803" y="727828"/>
                              <a:pt x="604153" y="766831"/>
                            </a:cubicBezTo>
                            <a:cubicBezTo>
                              <a:pt x="417503" y="805834"/>
                              <a:pt x="221731" y="695595"/>
                              <a:pt x="0" y="766831"/>
                            </a:cubicBezTo>
                            <a:cubicBezTo>
                              <a:pt x="-1513" y="643996"/>
                              <a:pt x="20421" y="581426"/>
                              <a:pt x="0" y="406420"/>
                            </a:cubicBezTo>
                            <a:cubicBezTo>
                              <a:pt x="-20421" y="231414"/>
                              <a:pt x="1743" y="165200"/>
                              <a:pt x="0" y="0"/>
                            </a:cubicBezTo>
                            <a:close/>
                          </a:path>
                        </a:pathLst>
                      </a:cu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uadroTexto 12">
                <a:extLst>
                  <a:ext uri="{FF2B5EF4-FFF2-40B4-BE49-F238E27FC236}">
                    <a16:creationId xmlns:a16="http://schemas.microsoft.com/office/drawing/2014/main" id="{53BF0EED-4645-961D-2278-1C1BB0AB9012}"/>
                  </a:ext>
                </a:extLst>
              </p:cNvPr>
              <p:cNvSpPr txBox="1"/>
              <p:nvPr/>
            </p:nvSpPr>
            <p:spPr>
              <a:xfrm>
                <a:off x="4641130" y="4866949"/>
                <a:ext cx="2909740" cy="578959"/>
              </a:xfrm>
              <a:custGeom>
                <a:avLst/>
                <a:gdLst>
                  <a:gd name="csX0" fmla="*/ 0 w 2909740"/>
                  <a:gd name="csY0" fmla="*/ 0 h 578959"/>
                  <a:gd name="csX1" fmla="*/ 523753 w 2909740"/>
                  <a:gd name="csY1" fmla="*/ 0 h 578959"/>
                  <a:gd name="csX2" fmla="*/ 1076604 w 2909740"/>
                  <a:gd name="csY2" fmla="*/ 0 h 578959"/>
                  <a:gd name="csX3" fmla="*/ 1658552 w 2909740"/>
                  <a:gd name="csY3" fmla="*/ 0 h 578959"/>
                  <a:gd name="csX4" fmla="*/ 2298695 w 2909740"/>
                  <a:gd name="csY4" fmla="*/ 0 h 578959"/>
                  <a:gd name="csX5" fmla="*/ 2909740 w 2909740"/>
                  <a:gd name="csY5" fmla="*/ 0 h 578959"/>
                  <a:gd name="csX6" fmla="*/ 2909740 w 2909740"/>
                  <a:gd name="csY6" fmla="*/ 578959 h 578959"/>
                  <a:gd name="csX7" fmla="*/ 2269597 w 2909740"/>
                  <a:gd name="csY7" fmla="*/ 578959 h 578959"/>
                  <a:gd name="csX8" fmla="*/ 1774941 w 2909740"/>
                  <a:gd name="csY8" fmla="*/ 578959 h 578959"/>
                  <a:gd name="csX9" fmla="*/ 1134799 w 2909740"/>
                  <a:gd name="csY9" fmla="*/ 578959 h 578959"/>
                  <a:gd name="csX10" fmla="*/ 552851 w 2909740"/>
                  <a:gd name="csY10" fmla="*/ 578959 h 578959"/>
                  <a:gd name="csX11" fmla="*/ 0 w 2909740"/>
                  <a:gd name="csY11" fmla="*/ 578959 h 578959"/>
                  <a:gd name="csX12" fmla="*/ 0 w 2909740"/>
                  <a:gd name="csY12" fmla="*/ 0 h 578959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</a:cxnLst>
                <a:rect l="l" t="t" r="r" b="b"/>
                <a:pathLst>
                  <a:path w="2909740" h="578959" extrusionOk="0">
                    <a:moveTo>
                      <a:pt x="0" y="0"/>
                    </a:moveTo>
                    <a:cubicBezTo>
                      <a:pt x="190060" y="-43381"/>
                      <a:pt x="273874" y="3925"/>
                      <a:pt x="523753" y="0"/>
                    </a:cubicBezTo>
                    <a:cubicBezTo>
                      <a:pt x="773632" y="-3925"/>
                      <a:pt x="807354" y="48280"/>
                      <a:pt x="1076604" y="0"/>
                    </a:cubicBezTo>
                    <a:cubicBezTo>
                      <a:pt x="1345854" y="-48280"/>
                      <a:pt x="1397801" y="31580"/>
                      <a:pt x="1658552" y="0"/>
                    </a:cubicBezTo>
                    <a:cubicBezTo>
                      <a:pt x="1919303" y="-31580"/>
                      <a:pt x="2167231" y="12101"/>
                      <a:pt x="2298695" y="0"/>
                    </a:cubicBezTo>
                    <a:cubicBezTo>
                      <a:pt x="2430159" y="-12101"/>
                      <a:pt x="2605347" y="54403"/>
                      <a:pt x="2909740" y="0"/>
                    </a:cubicBezTo>
                    <a:cubicBezTo>
                      <a:pt x="2975136" y="136380"/>
                      <a:pt x="2851294" y="428829"/>
                      <a:pt x="2909740" y="578959"/>
                    </a:cubicBezTo>
                    <a:cubicBezTo>
                      <a:pt x="2707224" y="652636"/>
                      <a:pt x="2430227" y="505817"/>
                      <a:pt x="2269597" y="578959"/>
                    </a:cubicBezTo>
                    <a:cubicBezTo>
                      <a:pt x="2108967" y="652101"/>
                      <a:pt x="1976295" y="527902"/>
                      <a:pt x="1774941" y="578959"/>
                    </a:cubicBezTo>
                    <a:cubicBezTo>
                      <a:pt x="1573587" y="630016"/>
                      <a:pt x="1282678" y="577129"/>
                      <a:pt x="1134799" y="578959"/>
                    </a:cubicBezTo>
                    <a:cubicBezTo>
                      <a:pt x="986920" y="580789"/>
                      <a:pt x="711808" y="520392"/>
                      <a:pt x="552851" y="578959"/>
                    </a:cubicBezTo>
                    <a:cubicBezTo>
                      <a:pt x="393894" y="637526"/>
                      <a:pt x="194991" y="553701"/>
                      <a:pt x="0" y="578959"/>
                    </a:cubicBezTo>
                    <a:cubicBezTo>
                      <a:pt x="-63479" y="446739"/>
                      <a:pt x="61103" y="120255"/>
                      <a:pt x="0" y="0"/>
                    </a:cubicBezTo>
                    <a:close/>
                  </a:path>
                </a:pathLst>
              </a:custGeom>
              <a:noFill/>
              <a:ln w="38100">
                <a:solidFill>
                  <a:srgbClr val="FF0000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2767383991">
                      <a:prstGeom prst="rect">
                        <a:avLst/>
                      </a:pr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 wrap="square" lIns="180000" tIns="180000" rIns="180000" bIns="180000" rtlCol="0">
                <a:spAutoFit/>
              </a:bodyPr>
              <a:lstStyle>
                <a:defPPr>
                  <a:defRPr lang="en-US"/>
                </a:defPPr>
                <a:lvl1pPr>
                  <a:defRPr sz="1400" i="0">
                    <a:ln>
                      <a:noFill/>
                    </a:ln>
                    <a:solidFill>
                      <a:srgbClr val="FF0000"/>
                    </a:solidFill>
                    <a:latin typeface="Cambria Math" panose="02040503050406030204" pitchFamily="18" charset="0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s-ES"/>
                        <m:t>Porcentaje</m:t>
                      </m:r>
                      <m:r>
                        <m:rPr>
                          <m:nor/>
                        </m:rPr>
                        <a:rPr lang="es-ES"/>
                        <m:t> </m:t>
                      </m:r>
                      <m:r>
                        <m:rPr>
                          <m:nor/>
                        </m:rPr>
                        <a:rPr lang="es-ES"/>
                        <m:t>de</m:t>
                      </m:r>
                      <m:r>
                        <m:rPr>
                          <m:nor/>
                        </m:rPr>
                        <a:rPr lang="es-ES"/>
                        <m:t> </m:t>
                      </m:r>
                      <m:r>
                        <m:rPr>
                          <m:nor/>
                        </m:rPr>
                        <a:rPr lang="es-ES"/>
                        <m:t>error</m:t>
                      </m:r>
                      <m:r>
                        <a:rPr lang="es-ES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E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s-ES">
                              <a:latin typeface="Cambria Math" panose="02040503050406030204" pitchFamily="18" charset="0"/>
                            </a:rPr>
                            <m:t>𝑟</m:t>
                          </m:r>
                        </m:sub>
                      </m:sSub>
                      <m:r>
                        <a:rPr lang="es-ES">
                          <a:latin typeface="Cambria Math" panose="02040503050406030204" pitchFamily="18" charset="0"/>
                        </a:rPr>
                        <m:t>⋅100</m:t>
                      </m:r>
                    </m:oMath>
                  </m:oMathPara>
                </a14:m>
                <a:endParaRPr lang="es-ES" dirty="0"/>
              </a:p>
            </p:txBody>
          </p:sp>
        </mc:Choice>
        <mc:Fallback xmlns="">
          <p:sp>
            <p:nvSpPr>
              <p:cNvPr id="13" name="CuadroTexto 12">
                <a:extLst>
                  <a:ext uri="{FF2B5EF4-FFF2-40B4-BE49-F238E27FC236}">
                    <a16:creationId xmlns:a16="http://schemas.microsoft.com/office/drawing/2014/main" id="{53BF0EED-4645-961D-2278-1C1BB0AB90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1130" y="4866949"/>
                <a:ext cx="2909740" cy="57895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38100">
                <a:solidFill>
                  <a:srgbClr val="FF0000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2767383991">
                      <a:custGeom>
                        <a:avLst/>
                        <a:gdLst>
                          <a:gd name="csX0" fmla="*/ 0 w 2909740"/>
                          <a:gd name="csY0" fmla="*/ 0 h 578959"/>
                          <a:gd name="csX1" fmla="*/ 523753 w 2909740"/>
                          <a:gd name="csY1" fmla="*/ 0 h 578959"/>
                          <a:gd name="csX2" fmla="*/ 1076604 w 2909740"/>
                          <a:gd name="csY2" fmla="*/ 0 h 578959"/>
                          <a:gd name="csX3" fmla="*/ 1658552 w 2909740"/>
                          <a:gd name="csY3" fmla="*/ 0 h 578959"/>
                          <a:gd name="csX4" fmla="*/ 2298695 w 2909740"/>
                          <a:gd name="csY4" fmla="*/ 0 h 578959"/>
                          <a:gd name="csX5" fmla="*/ 2909740 w 2909740"/>
                          <a:gd name="csY5" fmla="*/ 0 h 578959"/>
                          <a:gd name="csX6" fmla="*/ 2909740 w 2909740"/>
                          <a:gd name="csY6" fmla="*/ 578959 h 578959"/>
                          <a:gd name="csX7" fmla="*/ 2269597 w 2909740"/>
                          <a:gd name="csY7" fmla="*/ 578959 h 578959"/>
                          <a:gd name="csX8" fmla="*/ 1774941 w 2909740"/>
                          <a:gd name="csY8" fmla="*/ 578959 h 578959"/>
                          <a:gd name="csX9" fmla="*/ 1134799 w 2909740"/>
                          <a:gd name="csY9" fmla="*/ 578959 h 578959"/>
                          <a:gd name="csX10" fmla="*/ 552851 w 2909740"/>
                          <a:gd name="csY10" fmla="*/ 578959 h 578959"/>
                          <a:gd name="csX11" fmla="*/ 0 w 2909740"/>
                          <a:gd name="csY11" fmla="*/ 578959 h 578959"/>
                          <a:gd name="csX12" fmla="*/ 0 w 2909740"/>
                          <a:gd name="csY12" fmla="*/ 0 h 578959"/>
                        </a:gdLst>
                        <a:ahLst/>
                        <a:cxnLst>
                          <a:cxn ang="0">
                            <a:pos x="csX0" y="csY0"/>
                          </a:cxn>
                          <a:cxn ang="0">
                            <a:pos x="csX1" y="csY1"/>
                          </a:cxn>
                          <a:cxn ang="0">
                            <a:pos x="csX2" y="csY2"/>
                          </a:cxn>
                          <a:cxn ang="0">
                            <a:pos x="csX3" y="csY3"/>
                          </a:cxn>
                          <a:cxn ang="0">
                            <a:pos x="csX4" y="csY4"/>
                          </a:cxn>
                          <a:cxn ang="0">
                            <a:pos x="csX5" y="csY5"/>
                          </a:cxn>
                          <a:cxn ang="0">
                            <a:pos x="csX6" y="csY6"/>
                          </a:cxn>
                          <a:cxn ang="0">
                            <a:pos x="csX7" y="csY7"/>
                          </a:cxn>
                          <a:cxn ang="0">
                            <a:pos x="csX8" y="csY8"/>
                          </a:cxn>
                          <a:cxn ang="0">
                            <a:pos x="csX9" y="csY9"/>
                          </a:cxn>
                          <a:cxn ang="0">
                            <a:pos x="csX10" y="csY10"/>
                          </a:cxn>
                          <a:cxn ang="0">
                            <a:pos x="csX11" y="csY11"/>
                          </a:cxn>
                          <a:cxn ang="0">
                            <a:pos x="csX12" y="csY12"/>
                          </a:cxn>
                        </a:cxnLst>
                        <a:rect l="l" t="t" r="r" b="b"/>
                        <a:pathLst>
                          <a:path w="2909740" h="578959" extrusionOk="0">
                            <a:moveTo>
                              <a:pt x="0" y="0"/>
                            </a:moveTo>
                            <a:cubicBezTo>
                              <a:pt x="190060" y="-43381"/>
                              <a:pt x="273874" y="3925"/>
                              <a:pt x="523753" y="0"/>
                            </a:cubicBezTo>
                            <a:cubicBezTo>
                              <a:pt x="773632" y="-3925"/>
                              <a:pt x="807354" y="48280"/>
                              <a:pt x="1076604" y="0"/>
                            </a:cubicBezTo>
                            <a:cubicBezTo>
                              <a:pt x="1345854" y="-48280"/>
                              <a:pt x="1397801" y="31580"/>
                              <a:pt x="1658552" y="0"/>
                            </a:cubicBezTo>
                            <a:cubicBezTo>
                              <a:pt x="1919303" y="-31580"/>
                              <a:pt x="2167231" y="12101"/>
                              <a:pt x="2298695" y="0"/>
                            </a:cubicBezTo>
                            <a:cubicBezTo>
                              <a:pt x="2430159" y="-12101"/>
                              <a:pt x="2605347" y="54403"/>
                              <a:pt x="2909740" y="0"/>
                            </a:cubicBezTo>
                            <a:cubicBezTo>
                              <a:pt x="2975136" y="136380"/>
                              <a:pt x="2851294" y="428829"/>
                              <a:pt x="2909740" y="578959"/>
                            </a:cubicBezTo>
                            <a:cubicBezTo>
                              <a:pt x="2707224" y="652636"/>
                              <a:pt x="2430227" y="505817"/>
                              <a:pt x="2269597" y="578959"/>
                            </a:cubicBezTo>
                            <a:cubicBezTo>
                              <a:pt x="2108967" y="652101"/>
                              <a:pt x="1976295" y="527902"/>
                              <a:pt x="1774941" y="578959"/>
                            </a:cubicBezTo>
                            <a:cubicBezTo>
                              <a:pt x="1573587" y="630016"/>
                              <a:pt x="1282678" y="577129"/>
                              <a:pt x="1134799" y="578959"/>
                            </a:cubicBezTo>
                            <a:cubicBezTo>
                              <a:pt x="986920" y="580789"/>
                              <a:pt x="711808" y="520392"/>
                              <a:pt x="552851" y="578959"/>
                            </a:cubicBezTo>
                            <a:cubicBezTo>
                              <a:pt x="393894" y="637526"/>
                              <a:pt x="194991" y="553701"/>
                              <a:pt x="0" y="578959"/>
                            </a:cubicBezTo>
                            <a:cubicBezTo>
                              <a:pt x="-63479" y="446739"/>
                              <a:pt x="61103" y="120255"/>
                              <a:pt x="0" y="0"/>
                            </a:cubicBezTo>
                            <a:close/>
                          </a:path>
                        </a:pathLst>
                      </a:cu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890512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2" grpId="0" build="p"/>
      <p:bldP spid="4" grpId="0" build="p"/>
      <p:bldP spid="3" grpId="0" build="p"/>
      <p:bldP spid="9" grpId="0" animBg="1"/>
      <p:bldP spid="11" grpId="0" animBg="1"/>
      <p:bldP spid="1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DESIGN_ID_TEMA DE OFFICE" val="M1HGeSOy"/>
  <p:tag name="ARTICULATE_SLIDE_THUMBNAIL_REFRESH" val="1"/>
  <p:tag name="ARTICULATE_SLIDE_COUNT" val="9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ersonalizado 4">
      <a:majorFont>
        <a:latin typeface="Proxima Nova"/>
        <a:ea typeface=""/>
        <a:cs typeface=""/>
      </a:majorFont>
      <a:minorFont>
        <a:latin typeface="Proxima Nov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f919b1ef-c0c3-4735-8fca-0928ec39d8d5}" enabled="0" method="" siteId="{f919b1ef-c0c3-4735-8fca-0928ec39d8d5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2147</TotalTime>
  <Words>755</Words>
  <Application>Microsoft Office PowerPoint</Application>
  <PresentationFormat>Panorámica</PresentationFormat>
  <Paragraphs>105</Paragraphs>
  <Slides>13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12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26" baseType="lpstr">
      <vt:lpstr>Aptos</vt:lpstr>
      <vt:lpstr>Arial</vt:lpstr>
      <vt:lpstr>Cambria Math</vt:lpstr>
      <vt:lpstr>Mongolian Baiti</vt:lpstr>
      <vt:lpstr>Neutraface2Display-Medium</vt:lpstr>
      <vt:lpstr>Neutraface2Text-Book</vt:lpstr>
      <vt:lpstr>Neutraface2Text-BookItalic</vt:lpstr>
      <vt:lpstr>Proxima Nova Extrabold</vt:lpstr>
      <vt:lpstr>Proxima Nova Medium</vt:lpstr>
      <vt:lpstr>Proxima Nova Semibold</vt:lpstr>
      <vt:lpstr>Symbol</vt:lpstr>
      <vt:lpstr>Wingdings</vt:lpstr>
      <vt:lpstr>Tema de Office</vt:lpstr>
      <vt:lpstr>Los números racionales e irracionales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MunozGarcia, Elena</dc:creator>
  <cp:lastModifiedBy>ÁLVARO GIMÉNEZ IBÁÑEZ</cp:lastModifiedBy>
  <cp:revision>35</cp:revision>
  <dcterms:created xsi:type="dcterms:W3CDTF">2025-07-04T09:40:43Z</dcterms:created>
  <dcterms:modified xsi:type="dcterms:W3CDTF">2026-03-09T10:39:21Z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C7AEE66F-F6B1-43FE-82DD-EE015C50E044</vt:lpwstr>
  </property>
  <property fmtid="{D5CDD505-2E9C-101B-9397-08002B2CF9AE}" pid="3" name="ArticulatePath">
    <vt:lpwstr>https://mheducation-my.sharepoint.com/personal/elena_munozgarcia_mheducation_com/Documents/03_IA/01_CURSO IA PARA TODOS/Recursos graficos MK/Plantilla PPT/Plantilla PPT MHE</vt:lpwstr>
  </property>
</Properties>
</file>