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4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73" r:id="rId4"/>
    <p:sldId id="271" r:id="rId5"/>
    <p:sldId id="258" r:id="rId6"/>
    <p:sldId id="267" r:id="rId7"/>
    <p:sldId id="279" r:id="rId8"/>
    <p:sldId id="257" r:id="rId9"/>
    <p:sldId id="269" r:id="rId10"/>
    <p:sldId id="275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68" r:id="rId21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A23"/>
    <a:srgbClr val="FFFFFF"/>
    <a:srgbClr val="FF99FF"/>
    <a:srgbClr val="06235B"/>
    <a:srgbClr val="E63C44"/>
    <a:srgbClr val="00CC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8FF2B-3DBA-413C-9070-F0B96578A87D}" v="42" dt="2026-02-20T06:42:35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2978" autoAdjust="0"/>
  </p:normalViewPr>
  <p:slideViewPr>
    <p:cSldViewPr snapToGrid="0" showGuides="1">
      <p:cViewPr>
        <p:scale>
          <a:sx n="150" d="100"/>
          <a:sy n="150" d="100"/>
        </p:scale>
        <p:origin x="-3576" y="-22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Gallardo, Francisco" userId="b4b7da68-c0d7-4ad6-a033-1814dbf46d12" providerId="ADAL" clId="{CB26DE98-57F3-4D70-837B-F3DF6C2EFC9F}"/>
    <pc:docChg chg="custSel addSld delSld modSld">
      <pc:chgData name="GarciaGallardo, Francisco" userId="b4b7da68-c0d7-4ad6-a033-1814dbf46d12" providerId="ADAL" clId="{CB26DE98-57F3-4D70-837B-F3DF6C2EFC9F}" dt="2026-02-20T06:42:35.401" v="62" actId="114"/>
      <pc:docMkLst>
        <pc:docMk/>
      </pc:docMkLst>
      <pc:sldChg chg="addSp delSp modSp mod delAnim modAnim">
        <pc:chgData name="GarciaGallardo, Francisco" userId="b4b7da68-c0d7-4ad6-a033-1814dbf46d12" providerId="ADAL" clId="{CB26DE98-57F3-4D70-837B-F3DF6C2EFC9F}" dt="2026-02-20T06:36:55.870" v="32" actId="20577"/>
        <pc:sldMkLst>
          <pc:docMk/>
          <pc:sldMk cId="713274897" sldId="256"/>
        </pc:sldMkLst>
        <pc:spChg chg="del mod">
          <ac:chgData name="GarciaGallardo, Francisco" userId="b4b7da68-c0d7-4ad6-a033-1814dbf46d12" providerId="ADAL" clId="{CB26DE98-57F3-4D70-837B-F3DF6C2EFC9F}" dt="2026-02-20T06:34:31.247" v="22" actId="478"/>
          <ac:spMkLst>
            <pc:docMk/>
            <pc:sldMk cId="713274897" sldId="256"/>
            <ac:spMk id="2" creationId="{FE2152F9-5885-FCBC-575A-2350D8A7A8B4}"/>
          </ac:spMkLst>
        </pc:spChg>
        <pc:spChg chg="del mod">
          <ac:chgData name="GarciaGallardo, Francisco" userId="b4b7da68-c0d7-4ad6-a033-1814dbf46d12" providerId="ADAL" clId="{CB26DE98-57F3-4D70-837B-F3DF6C2EFC9F}" dt="2026-02-20T06:34:33.606" v="23" actId="478"/>
          <ac:spMkLst>
            <pc:docMk/>
            <pc:sldMk cId="713274897" sldId="256"/>
            <ac:spMk id="3" creationId="{811125AC-FA3D-EAA4-914E-78779748625B}"/>
          </ac:spMkLst>
        </pc:spChg>
        <pc:spChg chg="add del mod">
          <ac:chgData name="GarciaGallardo, Francisco" userId="b4b7da68-c0d7-4ad6-a033-1814dbf46d12" providerId="ADAL" clId="{CB26DE98-57F3-4D70-837B-F3DF6C2EFC9F}" dt="2026-02-20T06:34:38.041" v="25" actId="478"/>
          <ac:spMkLst>
            <pc:docMk/>
            <pc:sldMk cId="713274897" sldId="256"/>
            <ac:spMk id="5" creationId="{A10F091A-21D1-E135-0458-D2DAD450324C}"/>
          </ac:spMkLst>
        </pc:spChg>
        <pc:spChg chg="del mod">
          <ac:chgData name="GarciaGallardo, Francisco" userId="b4b7da68-c0d7-4ad6-a033-1814dbf46d12" providerId="ADAL" clId="{CB26DE98-57F3-4D70-837B-F3DF6C2EFC9F}" dt="2026-02-20T06:34:27.674" v="21" actId="478"/>
          <ac:spMkLst>
            <pc:docMk/>
            <pc:sldMk cId="713274897" sldId="256"/>
            <ac:spMk id="7" creationId="{CE066DB7-3625-F6AE-3001-7939FB8F8ED2}"/>
          </ac:spMkLst>
        </pc:spChg>
        <pc:spChg chg="add del mod">
          <ac:chgData name="GarciaGallardo, Francisco" userId="b4b7da68-c0d7-4ad6-a033-1814dbf46d12" providerId="ADAL" clId="{CB26DE98-57F3-4D70-837B-F3DF6C2EFC9F}" dt="2026-02-20T06:34:36.374" v="24" actId="478"/>
          <ac:spMkLst>
            <pc:docMk/>
            <pc:sldMk cId="713274897" sldId="256"/>
            <ac:spMk id="8" creationId="{DD7A07F1-61D9-053D-01DA-9D7696AA94E5}"/>
          </ac:spMkLst>
        </pc:spChg>
        <pc:spChg chg="add mod">
          <ac:chgData name="GarciaGallardo, Francisco" userId="b4b7da68-c0d7-4ad6-a033-1814dbf46d12" providerId="ADAL" clId="{CB26DE98-57F3-4D70-837B-F3DF6C2EFC9F}" dt="2026-02-20T06:35:29.254" v="30" actId="1076"/>
          <ac:spMkLst>
            <pc:docMk/>
            <pc:sldMk cId="713274897" sldId="256"/>
            <ac:spMk id="9" creationId="{D4162D6C-B005-D087-D0A4-7F234B982622}"/>
          </ac:spMkLst>
        </pc:spChg>
        <pc:spChg chg="add mod">
          <ac:chgData name="GarciaGallardo, Francisco" userId="b4b7da68-c0d7-4ad6-a033-1814dbf46d12" providerId="ADAL" clId="{CB26DE98-57F3-4D70-837B-F3DF6C2EFC9F}" dt="2026-02-20T06:36:55.870" v="32" actId="20577"/>
          <ac:spMkLst>
            <pc:docMk/>
            <pc:sldMk cId="713274897" sldId="256"/>
            <ac:spMk id="10" creationId="{BCB5B372-B6E4-B60E-D8E6-40BD3C5221FE}"/>
          </ac:spMkLst>
        </pc:spChg>
        <pc:spChg chg="add mod">
          <ac:chgData name="GarciaGallardo, Francisco" userId="b4b7da68-c0d7-4ad6-a033-1814dbf46d12" providerId="ADAL" clId="{CB26DE98-57F3-4D70-837B-F3DF6C2EFC9F}" dt="2026-02-20T06:35:29.254" v="30" actId="1076"/>
          <ac:spMkLst>
            <pc:docMk/>
            <pc:sldMk cId="713274897" sldId="256"/>
            <ac:spMk id="11" creationId="{A5CC5318-4CBD-2D6C-3522-876ABCC8155F}"/>
          </ac:spMkLst>
        </pc:spChg>
      </pc:sldChg>
      <pc:sldChg chg="modSp">
        <pc:chgData name="GarciaGallardo, Francisco" userId="b4b7da68-c0d7-4ad6-a033-1814dbf46d12" providerId="ADAL" clId="{CB26DE98-57F3-4D70-837B-F3DF6C2EFC9F}" dt="2026-02-20T06:40:21.257" v="45" actId="114"/>
        <pc:sldMkLst>
          <pc:docMk/>
          <pc:sldMk cId="1578403508" sldId="257"/>
        </pc:sldMkLst>
        <pc:spChg chg="mod">
          <ac:chgData name="GarciaGallardo, Francisco" userId="b4b7da68-c0d7-4ad6-a033-1814dbf46d12" providerId="ADAL" clId="{CB26DE98-57F3-4D70-837B-F3DF6C2EFC9F}" dt="2026-02-20T06:40:21.257" v="45" actId="114"/>
          <ac:spMkLst>
            <pc:docMk/>
            <pc:sldMk cId="1578403508" sldId="257"/>
            <ac:spMk id="4" creationId="{D4D5650D-4CE6-8817-DEAE-64D8400C4A79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6:37:30.120" v="33" actId="14100"/>
        <pc:sldMkLst>
          <pc:docMk/>
          <pc:sldMk cId="2978081566" sldId="259"/>
        </pc:sldMkLst>
        <pc:spChg chg="mod">
          <ac:chgData name="GarciaGallardo, Francisco" userId="b4b7da68-c0d7-4ad6-a033-1814dbf46d12" providerId="ADAL" clId="{CB26DE98-57F3-4D70-837B-F3DF6C2EFC9F}" dt="2026-02-20T06:37:30.120" v="33" actId="14100"/>
          <ac:spMkLst>
            <pc:docMk/>
            <pc:sldMk cId="2978081566" sldId="259"/>
            <ac:spMk id="5" creationId="{037C915C-A1A3-9CBE-C445-39344F965F43}"/>
          </ac:spMkLst>
        </pc:spChg>
        <pc:spChg chg="mod">
          <ac:chgData name="GarciaGallardo, Francisco" userId="b4b7da68-c0d7-4ad6-a033-1814dbf46d12" providerId="ADAL" clId="{CB26DE98-57F3-4D70-837B-F3DF6C2EFC9F}" dt="2026-02-20T06:37:30.120" v="33" actId="14100"/>
          <ac:spMkLst>
            <pc:docMk/>
            <pc:sldMk cId="2978081566" sldId="259"/>
            <ac:spMk id="47" creationId="{F6F731B5-BFDA-A43F-E48D-2A20BDEE0197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6:41:42.191" v="57" actId="114"/>
        <pc:sldMkLst>
          <pc:docMk/>
          <pc:sldMk cId="2978765218" sldId="269"/>
        </pc:sldMkLst>
        <pc:spChg chg="mod">
          <ac:chgData name="GarciaGallardo, Francisco" userId="b4b7da68-c0d7-4ad6-a033-1814dbf46d12" providerId="ADAL" clId="{CB26DE98-57F3-4D70-837B-F3DF6C2EFC9F}" dt="2026-02-20T06:41:25.217" v="54" actId="114"/>
          <ac:spMkLst>
            <pc:docMk/>
            <pc:sldMk cId="2978765218" sldId="269"/>
            <ac:spMk id="6" creationId="{6A8031DE-8A19-3D23-BD6D-39B36D1B1D35}"/>
          </ac:spMkLst>
        </pc:spChg>
        <pc:spChg chg="mod">
          <ac:chgData name="GarciaGallardo, Francisco" userId="b4b7da68-c0d7-4ad6-a033-1814dbf46d12" providerId="ADAL" clId="{CB26DE98-57F3-4D70-837B-F3DF6C2EFC9F}" dt="2026-02-20T06:41:29.507" v="55" actId="114"/>
          <ac:spMkLst>
            <pc:docMk/>
            <pc:sldMk cId="2978765218" sldId="269"/>
            <ac:spMk id="10" creationId="{6E20CB5F-F3A3-B54A-C309-9B7CC473973B}"/>
          </ac:spMkLst>
        </pc:spChg>
        <pc:spChg chg="mod">
          <ac:chgData name="GarciaGallardo, Francisco" userId="b4b7da68-c0d7-4ad6-a033-1814dbf46d12" providerId="ADAL" clId="{CB26DE98-57F3-4D70-837B-F3DF6C2EFC9F}" dt="2026-02-20T06:41:37.117" v="56" actId="114"/>
          <ac:spMkLst>
            <pc:docMk/>
            <pc:sldMk cId="2978765218" sldId="269"/>
            <ac:spMk id="15" creationId="{AE197CD7-AAFD-B7BC-44EB-1D35CCC9650C}"/>
          </ac:spMkLst>
        </pc:spChg>
        <pc:spChg chg="mod">
          <ac:chgData name="GarciaGallardo, Francisco" userId="b4b7da68-c0d7-4ad6-a033-1814dbf46d12" providerId="ADAL" clId="{CB26DE98-57F3-4D70-837B-F3DF6C2EFC9F}" dt="2026-02-20T06:41:42.191" v="57" actId="114"/>
          <ac:spMkLst>
            <pc:docMk/>
            <pc:sldMk cId="2978765218" sldId="269"/>
            <ac:spMk id="17" creationId="{87FD9DB6-EC25-61E7-2FE1-E75FA7E9E0AA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6:39:24.569" v="41" actId="122"/>
        <pc:sldMkLst>
          <pc:docMk/>
          <pc:sldMk cId="2103727445" sldId="279"/>
        </pc:sldMkLst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3" creationId="{405173F7-6FF3-EE4A-F927-12819C9A9DA6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9" creationId="{5D68AC7F-5F61-4638-F9D4-5AE3CB3D8755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17" creationId="{C09122FD-6884-A442-9C7B-34A62EE8F6FD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25" creationId="{DB0B52E6-D5BE-F526-42CD-058933537B0D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36" creationId="{53B69ABA-36F0-E4F3-6F23-F802AB9BC4B5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41" creationId="{67847547-72B6-797E-7893-A4B0597F7895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44" creationId="{E9158748-FA14-8BB1-4414-9C351C7D4199}"/>
          </ac:spMkLst>
        </pc:spChg>
      </pc:sldChg>
      <pc:sldChg chg="modSp">
        <pc:chgData name="GarciaGallardo, Francisco" userId="b4b7da68-c0d7-4ad6-a033-1814dbf46d12" providerId="ADAL" clId="{CB26DE98-57F3-4D70-837B-F3DF6C2EFC9F}" dt="2026-02-20T06:42:35.401" v="62" actId="114"/>
        <pc:sldMkLst>
          <pc:docMk/>
          <pc:sldMk cId="1989945023" sldId="280"/>
        </pc:sldMkLst>
        <pc:spChg chg="mod">
          <ac:chgData name="GarciaGallardo, Francisco" userId="b4b7da68-c0d7-4ad6-a033-1814dbf46d12" providerId="ADAL" clId="{CB26DE98-57F3-4D70-837B-F3DF6C2EFC9F}" dt="2026-02-20T06:42:09.777" v="58" actId="114"/>
          <ac:spMkLst>
            <pc:docMk/>
            <pc:sldMk cId="1989945023" sldId="280"/>
            <ac:spMk id="7" creationId="{80F3C3B2-7D6B-A3D6-2389-4E05197BB8EB}"/>
          </ac:spMkLst>
        </pc:spChg>
        <pc:spChg chg="mod">
          <ac:chgData name="GarciaGallardo, Francisco" userId="b4b7da68-c0d7-4ad6-a033-1814dbf46d12" providerId="ADAL" clId="{CB26DE98-57F3-4D70-837B-F3DF6C2EFC9F}" dt="2026-02-20T06:42:20.806" v="60" actId="114"/>
          <ac:spMkLst>
            <pc:docMk/>
            <pc:sldMk cId="1989945023" sldId="280"/>
            <ac:spMk id="8" creationId="{C2B52E5D-C413-B0BB-FBD3-28B74C7E096F}"/>
          </ac:spMkLst>
        </pc:spChg>
        <pc:spChg chg="mod">
          <ac:chgData name="GarciaGallardo, Francisco" userId="b4b7da68-c0d7-4ad6-a033-1814dbf46d12" providerId="ADAL" clId="{CB26DE98-57F3-4D70-837B-F3DF6C2EFC9F}" dt="2026-02-20T06:42:35.401" v="62" actId="114"/>
          <ac:spMkLst>
            <pc:docMk/>
            <pc:sldMk cId="1989945023" sldId="280"/>
            <ac:spMk id="9" creationId="{E61EA17C-0790-2122-7EB9-784911F921F9}"/>
          </ac:spMkLst>
        </pc:spChg>
      </pc:sldChg>
      <pc:sldChg chg="add del">
        <pc:chgData name="GarciaGallardo, Francisco" userId="b4b7da68-c0d7-4ad6-a033-1814dbf46d12" providerId="ADAL" clId="{CB26DE98-57F3-4D70-837B-F3DF6C2EFC9F}" dt="2026-02-20T06:36:23.401" v="31" actId="47"/>
        <pc:sldMkLst>
          <pc:docMk/>
          <pc:sldMk cId="3248559843" sldId="289"/>
        </pc:sldMkLst>
      </pc:sldChg>
    </pc:docChg>
  </pc:docChgLst>
  <pc:docChgLst>
    <pc:chgData name="Rodriguez Rivarola, Santiago" userId="d6e16334-0f38-4502-b381-67cb74b25c2e" providerId="ADAL" clId="{5969690A-E9EC-424A-ABB5-36A02899B833}"/>
    <pc:docChg chg="undo custSel addSld delSld modSld sldOrd modMainMaster">
      <pc:chgData name="Rodriguez Rivarola, Santiago" userId="d6e16334-0f38-4502-b381-67cb74b25c2e" providerId="ADAL" clId="{5969690A-E9EC-424A-ABB5-36A02899B833}" dt="2026-02-05T15:24:32.969" v="3573" actId="1036"/>
      <pc:docMkLst>
        <pc:docMk/>
      </pc:docMkLst>
      <pc:sldChg chg="addSp delSp modSp mod delAnim modAnim">
        <pc:chgData name="Rodriguez Rivarola, Santiago" userId="d6e16334-0f38-4502-b381-67cb74b25c2e" providerId="ADAL" clId="{5969690A-E9EC-424A-ABB5-36A02899B833}" dt="2026-02-05T15:24:32.969" v="3573" actId="1036"/>
        <pc:sldMkLst>
          <pc:docMk/>
          <pc:sldMk cId="713274897" sldId="256"/>
        </pc:sldMkLst>
      </pc:sldChg>
      <pc:sldChg chg="addSp delSp modSp mod delAnim modAnim">
        <pc:chgData name="Rodriguez Rivarola, Santiago" userId="d6e16334-0f38-4502-b381-67cb74b25c2e" providerId="ADAL" clId="{5969690A-E9EC-424A-ABB5-36A02899B833}" dt="2026-02-05T14:54:11.319" v="3433" actId="20577"/>
        <pc:sldMkLst>
          <pc:docMk/>
          <pc:sldMk cId="1578403508" sldId="257"/>
        </pc:sldMkLst>
      </pc:sldChg>
      <pc:sldChg chg="addSp delSp modSp mod ord delAnim modAnim">
        <pc:chgData name="Rodriguez Rivarola, Santiago" userId="d6e16334-0f38-4502-b381-67cb74b25c2e" providerId="ADAL" clId="{5969690A-E9EC-424A-ABB5-36A02899B833}" dt="2026-02-05T15:20:11.733" v="3513" actId="1076"/>
        <pc:sldMkLst>
          <pc:docMk/>
          <pc:sldMk cId="3768796758" sldId="258"/>
        </pc:sldMkLst>
      </pc:sldChg>
      <pc:sldChg chg="addSp delSp modSp mod ord addAnim delAnim modAnim">
        <pc:chgData name="Rodriguez Rivarola, Santiago" userId="d6e16334-0f38-4502-b381-67cb74b25c2e" providerId="ADAL" clId="{5969690A-E9EC-424A-ABB5-36A02899B833}" dt="2026-02-05T14:32:16.389" v="3200"/>
        <pc:sldMkLst>
          <pc:docMk/>
          <pc:sldMk cId="2978081566" sldId="2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1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09/03/2026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3319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21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CD8C2-FB5C-8278-569C-C5A63A061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0CA8C76-9D5B-E4D6-08FC-C2AB81FCDD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003E387-0E58-044C-E50E-3F62500A15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538DFE-F38A-11F9-883B-B7FE3F51A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436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ED5CC-3B7F-BF50-86EA-47FB4F083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991AA6B-1E0A-844F-B82A-416ABAD05C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B1DBCCE-7C2A-8946-607A-2B262F475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4D499B-F7C7-B194-7C1F-5C9DC45BD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775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0" y="270025"/>
            <a:ext cx="12189631" cy="6858000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036430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35" y="261058"/>
            <a:ext cx="1218963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565342" y="439271"/>
            <a:ext cx="2079812" cy="6221505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308848" y="439271"/>
            <a:ext cx="8256494" cy="622150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478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0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10.png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1.xml"/><Relationship Id="rId6" Type="http://schemas.openxmlformats.org/officeDocument/2006/relationships/image" Target="../media/image35.png"/><Relationship Id="rId5" Type="http://schemas.openxmlformats.org/officeDocument/2006/relationships/image" Target="../media/image34.gif"/><Relationship Id="rId4" Type="http://schemas.openxmlformats.org/officeDocument/2006/relationships/image" Target="../media/image11.svg"/><Relationship Id="rId9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2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Relationship Id="rId6" Type="http://schemas.openxmlformats.org/officeDocument/2006/relationships/image" Target="../media/image41.png"/><Relationship Id="rId5" Type="http://schemas.openxmlformats.org/officeDocument/2006/relationships/image" Target="../media/image40.sv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0.png"/><Relationship Id="rId7" Type="http://schemas.openxmlformats.org/officeDocument/2006/relationships/image" Target="../media/image44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Relationship Id="rId6" Type="http://schemas.openxmlformats.org/officeDocument/2006/relationships/image" Target="../media/image43.png"/><Relationship Id="rId5" Type="http://schemas.openxmlformats.org/officeDocument/2006/relationships/image" Target="../media/image34.gif"/><Relationship Id="rId4" Type="http://schemas.openxmlformats.org/officeDocument/2006/relationships/image" Target="../media/image11.svg"/><Relationship Id="rId9" Type="http://schemas.openxmlformats.org/officeDocument/2006/relationships/image" Target="../media/image46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5.xml"/><Relationship Id="rId4" Type="http://schemas.openxmlformats.org/officeDocument/2006/relationships/image" Target="../media/image48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svg"/><Relationship Id="rId18" Type="http://schemas.openxmlformats.org/officeDocument/2006/relationships/image" Target="../media/image61.png"/><Relationship Id="rId3" Type="http://schemas.openxmlformats.org/officeDocument/2006/relationships/image" Target="../media/image10.png"/><Relationship Id="rId7" Type="http://schemas.openxmlformats.org/officeDocument/2006/relationships/image" Target="../media/image50.svg"/><Relationship Id="rId12" Type="http://schemas.openxmlformats.org/officeDocument/2006/relationships/image" Target="../media/image55.png"/><Relationship Id="rId17" Type="http://schemas.openxmlformats.org/officeDocument/2006/relationships/image" Target="../media/image60.sv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9.png"/><Relationship Id="rId1" Type="http://schemas.openxmlformats.org/officeDocument/2006/relationships/tags" Target="../tags/tag28.xml"/><Relationship Id="rId6" Type="http://schemas.openxmlformats.org/officeDocument/2006/relationships/image" Target="../media/image49.png"/><Relationship Id="rId11" Type="http://schemas.openxmlformats.org/officeDocument/2006/relationships/image" Target="../media/image54.svg"/><Relationship Id="rId5" Type="http://schemas.openxmlformats.org/officeDocument/2006/relationships/image" Target="../media/image34.gif"/><Relationship Id="rId15" Type="http://schemas.openxmlformats.org/officeDocument/2006/relationships/image" Target="../media/image58.svg"/><Relationship Id="rId10" Type="http://schemas.openxmlformats.org/officeDocument/2006/relationships/image" Target="../media/image53.png"/><Relationship Id="rId19" Type="http://schemas.openxmlformats.org/officeDocument/2006/relationships/image" Target="../media/image62.svg"/><Relationship Id="rId4" Type="http://schemas.openxmlformats.org/officeDocument/2006/relationships/image" Target="../media/image11.svg"/><Relationship Id="rId9" Type="http://schemas.openxmlformats.org/officeDocument/2006/relationships/image" Target="../media/image52.svg"/><Relationship Id="rId14" Type="http://schemas.openxmlformats.org/officeDocument/2006/relationships/image" Target="../media/image5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svg"/><Relationship Id="rId3" Type="http://schemas.openxmlformats.org/officeDocument/2006/relationships/image" Target="../media/image10.png"/><Relationship Id="rId7" Type="http://schemas.openxmlformats.org/officeDocument/2006/relationships/image" Target="../media/image50.svg"/><Relationship Id="rId12" Type="http://schemas.openxmlformats.org/officeDocument/2006/relationships/image" Target="../media/image6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9.xml"/><Relationship Id="rId6" Type="http://schemas.openxmlformats.org/officeDocument/2006/relationships/image" Target="../media/image49.png"/><Relationship Id="rId11" Type="http://schemas.openxmlformats.org/officeDocument/2006/relationships/image" Target="../media/image60.svg"/><Relationship Id="rId5" Type="http://schemas.openxmlformats.org/officeDocument/2006/relationships/image" Target="../media/image34.gif"/><Relationship Id="rId10" Type="http://schemas.openxmlformats.org/officeDocument/2006/relationships/image" Target="../media/image59.png"/><Relationship Id="rId4" Type="http://schemas.openxmlformats.org/officeDocument/2006/relationships/image" Target="../media/image11.svg"/><Relationship Id="rId9" Type="http://schemas.openxmlformats.org/officeDocument/2006/relationships/image" Target="../media/image58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0.xml"/><Relationship Id="rId5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0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11.sv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D4162D6C-B005-D087-D0A4-7F234B982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4487"/>
            <a:ext cx="9144000" cy="1144513"/>
          </a:xfrm>
        </p:spPr>
        <p:txBody>
          <a:bodyPr/>
          <a:lstStyle/>
          <a:p>
            <a:pPr algn="l"/>
            <a:r>
              <a:rPr lang="ca-ES-valencia"/>
              <a:t>Derivades</a:t>
            </a:r>
            <a:endParaRPr lang="en-U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BCB5B372-B6E4-B60E-D8E6-40BD3C522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150"/>
            <a:ext cx="6400801" cy="1655762"/>
          </a:xfrm>
        </p:spPr>
        <p:txBody>
          <a:bodyPr/>
          <a:lstStyle/>
          <a:p>
            <a:pPr algn="l"/>
            <a:r>
              <a:rPr lang="en-US" sz="3000">
                <a:latin typeface="Proxima Nova Semibold" panose="02000506030000020004" pitchFamily="50" charset="0"/>
              </a:rPr>
              <a:t>Matemàtiques</a:t>
            </a:r>
            <a:br>
              <a:rPr lang="en-US" sz="3000">
                <a:latin typeface="Proxima Nova Semibold" panose="02000506030000020004" pitchFamily="50" charset="0"/>
              </a:rPr>
            </a:br>
            <a:r>
              <a:rPr lang="en-US" sz="3000">
                <a:latin typeface="Proxima Nova Semibold" panose="02000506030000020004" pitchFamily="50" charset="0"/>
              </a:rPr>
              <a:t>1r Batxillerat</a:t>
            </a:r>
            <a:endParaRPr lang="en-US" sz="3000" dirty="0">
              <a:latin typeface="Proxima Nova Semibold" panose="02000506030000020004" pitchFamily="50" charset="0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A5CC5318-4CBD-2D6C-3522-876ABCC8155F}"/>
              </a:ext>
            </a:extLst>
          </p:cNvPr>
          <p:cNvSpPr txBox="1">
            <a:spLocks/>
          </p:cNvSpPr>
          <p:nvPr/>
        </p:nvSpPr>
        <p:spPr>
          <a:xfrm>
            <a:off x="1524000" y="2019311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>
                <a:latin typeface="Proxima Nova Semibold" panose="02000506030000020004" pitchFamily="50" charset="0"/>
              </a:rPr>
              <a:t>Unitat 10</a:t>
            </a:r>
            <a:endParaRPr lang="en-US" sz="3000" dirty="0">
              <a:latin typeface="Proxima Nova Semibold" panose="02000506030000020004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2CE5-82F4-9F6E-9572-66A870335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4930F8ED-86F6-E6B9-591E-CEB03B225DD9}"/>
              </a:ext>
            </a:extLst>
          </p:cNvPr>
          <p:cNvSpPr txBox="1"/>
          <p:nvPr/>
        </p:nvSpPr>
        <p:spPr>
          <a:xfrm>
            <a:off x="1838216" y="1061317"/>
            <a:ext cx="7212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/>
              <a:t>Aquestes</a:t>
            </a:r>
            <a:r>
              <a:rPr lang="fr-FR" sz="2000" dirty="0"/>
              <a:t> </a:t>
            </a:r>
            <a:r>
              <a:rPr lang="fr-FR" sz="2000" dirty="0" err="1"/>
              <a:t>són</a:t>
            </a:r>
            <a:r>
              <a:rPr lang="fr-FR" sz="2000" dirty="0"/>
              <a:t> les </a:t>
            </a:r>
            <a:r>
              <a:rPr lang="fr-FR" sz="2000" b="1" dirty="0" err="1">
                <a:solidFill>
                  <a:srgbClr val="E21A23"/>
                </a:solidFill>
              </a:rPr>
              <a:t>derivades</a:t>
            </a:r>
            <a:r>
              <a:rPr lang="fr-FR" sz="2000" b="1" dirty="0">
                <a:solidFill>
                  <a:srgbClr val="E21A23"/>
                </a:solidFill>
              </a:rPr>
              <a:t> de les </a:t>
            </a:r>
            <a:r>
              <a:rPr lang="fr-FR" sz="2000" b="1" dirty="0" err="1">
                <a:solidFill>
                  <a:srgbClr val="E21A23"/>
                </a:solidFill>
              </a:rPr>
              <a:t>funcions</a:t>
            </a:r>
            <a:r>
              <a:rPr lang="fr-FR" sz="2000" b="1" dirty="0">
                <a:solidFill>
                  <a:srgbClr val="E21A23"/>
                </a:solidFill>
              </a:rPr>
              <a:t> </a:t>
            </a:r>
            <a:r>
              <a:rPr lang="fr-FR" sz="2000" b="1" dirty="0" err="1">
                <a:solidFill>
                  <a:srgbClr val="E21A23"/>
                </a:solidFill>
              </a:rPr>
              <a:t>trigonomètriques</a:t>
            </a:r>
            <a:r>
              <a:rPr lang="fr-FR" sz="2000" dirty="0"/>
              <a:t>:</a:t>
            </a:r>
            <a:endParaRPr lang="en-US" sz="2000" dirty="0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BE6C7562-D832-8EF5-2E18-7B0050157A18}"/>
              </a:ext>
            </a:extLst>
          </p:cNvPr>
          <p:cNvGrpSpPr/>
          <p:nvPr/>
        </p:nvGrpSpPr>
        <p:grpSpPr>
          <a:xfrm>
            <a:off x="9795213" y="1122037"/>
            <a:ext cx="1602130" cy="3700843"/>
            <a:chOff x="9424752" y="860426"/>
            <a:chExt cx="1602130" cy="3700843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D281098-4A11-625B-B280-49A178EFDFD6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err="1"/>
                <a:t>Convé</a:t>
              </a:r>
              <a:r>
                <a:rPr lang="es-ES" dirty="0"/>
                <a:t> recordar que les </a:t>
              </a:r>
              <a:r>
                <a:rPr lang="es-ES" dirty="0" err="1"/>
                <a:t>funcions</a:t>
              </a:r>
              <a:r>
                <a:rPr lang="es-ES" dirty="0"/>
                <a:t> i </a:t>
              </a:r>
              <a:r>
                <a:rPr lang="es-ES" dirty="0" err="1"/>
                <a:t>cosins</a:t>
              </a:r>
              <a:r>
                <a:rPr lang="es-ES" dirty="0"/>
                <a:t> </a:t>
              </a:r>
              <a:r>
                <a:rPr lang="es-ES" dirty="0" err="1"/>
                <a:t>estan</a:t>
              </a:r>
              <a:r>
                <a:rPr lang="es-ES" dirty="0"/>
                <a:t> definides a </a:t>
              </a:r>
              <a:r>
                <a:rPr lang="es-ES" dirty="0" err="1"/>
                <a:t>tot</a:t>
              </a:r>
              <a:r>
                <a:rPr lang="es-ES" dirty="0"/>
                <a:t> ℝ i que la </a:t>
              </a:r>
              <a:r>
                <a:rPr lang="es-ES" dirty="0" err="1"/>
                <a:t>seva</a:t>
              </a:r>
              <a:r>
                <a:rPr lang="es-ES" dirty="0"/>
                <a:t> mesura
ve donada en </a:t>
              </a:r>
              <a:r>
                <a:rPr lang="es-ES" dirty="0" err="1"/>
                <a:t>radians</a:t>
              </a:r>
              <a:r>
                <a:rPr lang="es-ES" dirty="0"/>
                <a:t>.</a:t>
              </a:r>
              <a:endParaRPr lang="es-ES" sz="2000" b="1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D3A8CBD2-C190-D2B4-E137-2915299369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77C670-DB98-3E98-70FA-22EDD32EB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238" y="34242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CF9011B-99D5-F993-CC17-33B3B0DE3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638" y="35766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34135A0-9715-CB37-BC12-5EC6D3FB0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37290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3EED77EF-93D7-8434-9EB6-66A68BF4D806}"/>
                  </a:ext>
                </a:extLst>
              </p:cNvPr>
              <p:cNvSpPr txBox="1"/>
              <p:nvPr/>
            </p:nvSpPr>
            <p:spPr>
              <a:xfrm>
                <a:off x="3072714" y="2036437"/>
                <a:ext cx="4083888" cy="908793"/>
              </a:xfrm>
              <a:custGeom>
                <a:avLst/>
                <a:gdLst>
                  <a:gd name="csX0" fmla="*/ 0 w 4083888"/>
                  <a:gd name="csY0" fmla="*/ 0 h 908793"/>
                  <a:gd name="csX1" fmla="*/ 624251 w 4083888"/>
                  <a:gd name="csY1" fmla="*/ 0 h 908793"/>
                  <a:gd name="csX2" fmla="*/ 1289342 w 4083888"/>
                  <a:gd name="csY2" fmla="*/ 0 h 908793"/>
                  <a:gd name="csX3" fmla="*/ 1831915 w 4083888"/>
                  <a:gd name="csY3" fmla="*/ 0 h 908793"/>
                  <a:gd name="csX4" fmla="*/ 2374489 w 4083888"/>
                  <a:gd name="csY4" fmla="*/ 0 h 908793"/>
                  <a:gd name="csX5" fmla="*/ 2998741 w 4083888"/>
                  <a:gd name="csY5" fmla="*/ 0 h 908793"/>
                  <a:gd name="csX6" fmla="*/ 4083888 w 4083888"/>
                  <a:gd name="csY6" fmla="*/ 0 h 908793"/>
                  <a:gd name="csX7" fmla="*/ 4083888 w 4083888"/>
                  <a:gd name="csY7" fmla="*/ 427133 h 908793"/>
                  <a:gd name="csX8" fmla="*/ 4083888 w 4083888"/>
                  <a:gd name="csY8" fmla="*/ 908793 h 908793"/>
                  <a:gd name="csX9" fmla="*/ 3541314 w 4083888"/>
                  <a:gd name="csY9" fmla="*/ 908793 h 908793"/>
                  <a:gd name="csX10" fmla="*/ 3039579 w 4083888"/>
                  <a:gd name="csY10" fmla="*/ 908793 h 908793"/>
                  <a:gd name="csX11" fmla="*/ 2456167 w 4083888"/>
                  <a:gd name="csY11" fmla="*/ 908793 h 908793"/>
                  <a:gd name="csX12" fmla="*/ 1913593 w 4083888"/>
                  <a:gd name="csY12" fmla="*/ 908793 h 908793"/>
                  <a:gd name="csX13" fmla="*/ 1411858 w 4083888"/>
                  <a:gd name="csY13" fmla="*/ 908793 h 908793"/>
                  <a:gd name="csX14" fmla="*/ 950962 w 4083888"/>
                  <a:gd name="csY14" fmla="*/ 908793 h 908793"/>
                  <a:gd name="csX15" fmla="*/ 0 w 4083888"/>
                  <a:gd name="csY15" fmla="*/ 908793 h 908793"/>
                  <a:gd name="csX16" fmla="*/ 0 w 4083888"/>
                  <a:gd name="csY16" fmla="*/ 436221 h 908793"/>
                  <a:gd name="csX17" fmla="*/ 0 w 4083888"/>
                  <a:gd name="csY17" fmla="*/ 0 h 9087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4083888" h="908793" extrusionOk="0">
                    <a:moveTo>
                      <a:pt x="0" y="0"/>
                    </a:moveTo>
                    <a:cubicBezTo>
                      <a:pt x="271845" y="-66473"/>
                      <a:pt x="347535" y="47430"/>
                      <a:pt x="624251" y="0"/>
                    </a:cubicBezTo>
                    <a:cubicBezTo>
                      <a:pt x="900967" y="-47430"/>
                      <a:pt x="1146141" y="59978"/>
                      <a:pt x="1289342" y="0"/>
                    </a:cubicBezTo>
                    <a:cubicBezTo>
                      <a:pt x="1432543" y="-59978"/>
                      <a:pt x="1680408" y="17748"/>
                      <a:pt x="1831915" y="0"/>
                    </a:cubicBezTo>
                    <a:cubicBezTo>
                      <a:pt x="1983422" y="-17748"/>
                      <a:pt x="2250522" y="14050"/>
                      <a:pt x="2374489" y="0"/>
                    </a:cubicBezTo>
                    <a:cubicBezTo>
                      <a:pt x="2498456" y="-14050"/>
                      <a:pt x="2755644" y="69210"/>
                      <a:pt x="2998741" y="0"/>
                    </a:cubicBezTo>
                    <a:cubicBezTo>
                      <a:pt x="3241838" y="-69210"/>
                      <a:pt x="3664441" y="126047"/>
                      <a:pt x="4083888" y="0"/>
                    </a:cubicBezTo>
                    <a:cubicBezTo>
                      <a:pt x="4124482" y="181794"/>
                      <a:pt x="4050846" y="317334"/>
                      <a:pt x="4083888" y="427133"/>
                    </a:cubicBezTo>
                    <a:cubicBezTo>
                      <a:pt x="4116930" y="536932"/>
                      <a:pt x="4034225" y="788400"/>
                      <a:pt x="4083888" y="908793"/>
                    </a:cubicBezTo>
                    <a:cubicBezTo>
                      <a:pt x="3916699" y="948418"/>
                      <a:pt x="3695189" y="853864"/>
                      <a:pt x="3541314" y="908793"/>
                    </a:cubicBezTo>
                    <a:cubicBezTo>
                      <a:pt x="3387439" y="963722"/>
                      <a:pt x="3279159" y="890488"/>
                      <a:pt x="3039579" y="908793"/>
                    </a:cubicBezTo>
                    <a:cubicBezTo>
                      <a:pt x="2799999" y="927098"/>
                      <a:pt x="2733608" y="908635"/>
                      <a:pt x="2456167" y="908793"/>
                    </a:cubicBezTo>
                    <a:cubicBezTo>
                      <a:pt x="2178726" y="908951"/>
                      <a:pt x="2063458" y="905393"/>
                      <a:pt x="1913593" y="908793"/>
                    </a:cubicBezTo>
                    <a:cubicBezTo>
                      <a:pt x="1763728" y="912193"/>
                      <a:pt x="1636533" y="887243"/>
                      <a:pt x="1411858" y="908793"/>
                    </a:cubicBezTo>
                    <a:cubicBezTo>
                      <a:pt x="1187184" y="930343"/>
                      <a:pt x="1154410" y="862396"/>
                      <a:pt x="950962" y="908793"/>
                    </a:cubicBezTo>
                    <a:cubicBezTo>
                      <a:pt x="747514" y="955190"/>
                      <a:pt x="342020" y="887450"/>
                      <a:pt x="0" y="908793"/>
                    </a:cubicBezTo>
                    <a:cubicBezTo>
                      <a:pt x="-39299" y="687265"/>
                      <a:pt x="14917" y="547046"/>
                      <a:pt x="0" y="436221"/>
                    </a:cubicBezTo>
                    <a:cubicBezTo>
                      <a:pt x="-14917" y="325396"/>
                      <a:pt x="47072" y="189433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80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800" smtClean="0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ca-ES-valencia" sz="1800">
                          <a:latin typeface="Cambria Math" panose="02040503050406030204" pitchFamily="18" charset="0"/>
                        </a:rPr>
                        <m:t>            </m:t>
                      </m:r>
                      <m:sSup>
                        <m:sSup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s-E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s-ES" sz="1800"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s-ES" sz="1800" dirty="0"/>
              </a:p>
            </p:txBody>
          </p:sp>
        </mc:Choice>
        <mc:Fallback xmlns="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3EED77EF-93D7-8434-9EB6-66A68BF4D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714" y="2036437"/>
                <a:ext cx="4083888" cy="90879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custGeom>
                        <a:avLst/>
                        <a:gdLst>
                          <a:gd name="csX0" fmla="*/ 0 w 4083888"/>
                          <a:gd name="csY0" fmla="*/ 0 h 908793"/>
                          <a:gd name="csX1" fmla="*/ 624251 w 4083888"/>
                          <a:gd name="csY1" fmla="*/ 0 h 908793"/>
                          <a:gd name="csX2" fmla="*/ 1289342 w 4083888"/>
                          <a:gd name="csY2" fmla="*/ 0 h 908793"/>
                          <a:gd name="csX3" fmla="*/ 1831915 w 4083888"/>
                          <a:gd name="csY3" fmla="*/ 0 h 908793"/>
                          <a:gd name="csX4" fmla="*/ 2374489 w 4083888"/>
                          <a:gd name="csY4" fmla="*/ 0 h 908793"/>
                          <a:gd name="csX5" fmla="*/ 2998741 w 4083888"/>
                          <a:gd name="csY5" fmla="*/ 0 h 908793"/>
                          <a:gd name="csX6" fmla="*/ 4083888 w 4083888"/>
                          <a:gd name="csY6" fmla="*/ 0 h 908793"/>
                          <a:gd name="csX7" fmla="*/ 4083888 w 4083888"/>
                          <a:gd name="csY7" fmla="*/ 427133 h 908793"/>
                          <a:gd name="csX8" fmla="*/ 4083888 w 4083888"/>
                          <a:gd name="csY8" fmla="*/ 908793 h 908793"/>
                          <a:gd name="csX9" fmla="*/ 3541314 w 4083888"/>
                          <a:gd name="csY9" fmla="*/ 908793 h 908793"/>
                          <a:gd name="csX10" fmla="*/ 3039579 w 4083888"/>
                          <a:gd name="csY10" fmla="*/ 908793 h 908793"/>
                          <a:gd name="csX11" fmla="*/ 2456167 w 4083888"/>
                          <a:gd name="csY11" fmla="*/ 908793 h 908793"/>
                          <a:gd name="csX12" fmla="*/ 1913593 w 4083888"/>
                          <a:gd name="csY12" fmla="*/ 908793 h 908793"/>
                          <a:gd name="csX13" fmla="*/ 1411858 w 4083888"/>
                          <a:gd name="csY13" fmla="*/ 908793 h 908793"/>
                          <a:gd name="csX14" fmla="*/ 950962 w 4083888"/>
                          <a:gd name="csY14" fmla="*/ 908793 h 908793"/>
                          <a:gd name="csX15" fmla="*/ 0 w 4083888"/>
                          <a:gd name="csY15" fmla="*/ 908793 h 908793"/>
                          <a:gd name="csX16" fmla="*/ 0 w 4083888"/>
                          <a:gd name="csY16" fmla="*/ 436221 h 908793"/>
                          <a:gd name="csX17" fmla="*/ 0 w 4083888"/>
                          <a:gd name="csY17" fmla="*/ 0 h 90879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</a:cxnLst>
                        <a:rect l="l" t="t" r="r" b="b"/>
                        <a:pathLst>
                          <a:path w="4083888" h="908793" extrusionOk="0">
                            <a:moveTo>
                              <a:pt x="0" y="0"/>
                            </a:moveTo>
                            <a:cubicBezTo>
                              <a:pt x="271845" y="-66473"/>
                              <a:pt x="347535" y="47430"/>
                              <a:pt x="624251" y="0"/>
                            </a:cubicBezTo>
                            <a:cubicBezTo>
                              <a:pt x="900967" y="-47430"/>
                              <a:pt x="1146141" y="59978"/>
                              <a:pt x="1289342" y="0"/>
                            </a:cubicBezTo>
                            <a:cubicBezTo>
                              <a:pt x="1432543" y="-59978"/>
                              <a:pt x="1680408" y="17748"/>
                              <a:pt x="1831915" y="0"/>
                            </a:cubicBezTo>
                            <a:cubicBezTo>
                              <a:pt x="1983422" y="-17748"/>
                              <a:pt x="2250522" y="14050"/>
                              <a:pt x="2374489" y="0"/>
                            </a:cubicBezTo>
                            <a:cubicBezTo>
                              <a:pt x="2498456" y="-14050"/>
                              <a:pt x="2755644" y="69210"/>
                              <a:pt x="2998741" y="0"/>
                            </a:cubicBezTo>
                            <a:cubicBezTo>
                              <a:pt x="3241838" y="-69210"/>
                              <a:pt x="3664441" y="126047"/>
                              <a:pt x="4083888" y="0"/>
                            </a:cubicBezTo>
                            <a:cubicBezTo>
                              <a:pt x="4124482" y="181794"/>
                              <a:pt x="4050846" y="317334"/>
                              <a:pt x="4083888" y="427133"/>
                            </a:cubicBezTo>
                            <a:cubicBezTo>
                              <a:pt x="4116930" y="536932"/>
                              <a:pt x="4034225" y="788400"/>
                              <a:pt x="4083888" y="908793"/>
                            </a:cubicBezTo>
                            <a:cubicBezTo>
                              <a:pt x="3916699" y="948418"/>
                              <a:pt x="3695189" y="853864"/>
                              <a:pt x="3541314" y="908793"/>
                            </a:cubicBezTo>
                            <a:cubicBezTo>
                              <a:pt x="3387439" y="963722"/>
                              <a:pt x="3279159" y="890488"/>
                              <a:pt x="3039579" y="908793"/>
                            </a:cubicBezTo>
                            <a:cubicBezTo>
                              <a:pt x="2799999" y="927098"/>
                              <a:pt x="2733608" y="908635"/>
                              <a:pt x="2456167" y="908793"/>
                            </a:cubicBezTo>
                            <a:cubicBezTo>
                              <a:pt x="2178726" y="908951"/>
                              <a:pt x="2063458" y="905393"/>
                              <a:pt x="1913593" y="908793"/>
                            </a:cubicBezTo>
                            <a:cubicBezTo>
                              <a:pt x="1763728" y="912193"/>
                              <a:pt x="1636533" y="887243"/>
                              <a:pt x="1411858" y="908793"/>
                            </a:cubicBezTo>
                            <a:cubicBezTo>
                              <a:pt x="1187184" y="930343"/>
                              <a:pt x="1154410" y="862396"/>
                              <a:pt x="950962" y="908793"/>
                            </a:cubicBezTo>
                            <a:cubicBezTo>
                              <a:pt x="747514" y="955190"/>
                              <a:pt x="342020" y="887450"/>
                              <a:pt x="0" y="908793"/>
                            </a:cubicBezTo>
                            <a:cubicBezTo>
                              <a:pt x="-39299" y="687265"/>
                              <a:pt x="14917" y="547046"/>
                              <a:pt x="0" y="436221"/>
                            </a:cubicBezTo>
                            <a:cubicBezTo>
                              <a:pt x="-14917" y="325396"/>
                              <a:pt x="47072" y="1894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BE5802F0-E3BE-AD23-8C52-D2924F0AF612}"/>
                  </a:ext>
                </a:extLst>
              </p:cNvPr>
              <p:cNvSpPr txBox="1"/>
              <p:nvPr/>
            </p:nvSpPr>
            <p:spPr>
              <a:xfrm>
                <a:off x="2493551" y="3440886"/>
                <a:ext cx="5050663" cy="908793"/>
              </a:xfrm>
              <a:custGeom>
                <a:avLst/>
                <a:gdLst>
                  <a:gd name="csX0" fmla="*/ 0 w 5050663"/>
                  <a:gd name="csY0" fmla="*/ 0 h 908793"/>
                  <a:gd name="csX1" fmla="*/ 409665 w 5050663"/>
                  <a:gd name="csY1" fmla="*/ 0 h 908793"/>
                  <a:gd name="csX2" fmla="*/ 920343 w 5050663"/>
                  <a:gd name="csY2" fmla="*/ 0 h 908793"/>
                  <a:gd name="csX3" fmla="*/ 1330008 w 5050663"/>
                  <a:gd name="csY3" fmla="*/ 0 h 908793"/>
                  <a:gd name="csX4" fmla="*/ 1790179 w 5050663"/>
                  <a:gd name="csY4" fmla="*/ 0 h 908793"/>
                  <a:gd name="csX5" fmla="*/ 2401871 w 5050663"/>
                  <a:gd name="csY5" fmla="*/ 0 h 908793"/>
                  <a:gd name="csX6" fmla="*/ 2811536 w 5050663"/>
                  <a:gd name="csY6" fmla="*/ 0 h 908793"/>
                  <a:gd name="csX7" fmla="*/ 3221201 w 5050663"/>
                  <a:gd name="csY7" fmla="*/ 0 h 908793"/>
                  <a:gd name="csX8" fmla="*/ 3630866 w 5050663"/>
                  <a:gd name="csY8" fmla="*/ 0 h 908793"/>
                  <a:gd name="csX9" fmla="*/ 4293064 w 5050663"/>
                  <a:gd name="csY9" fmla="*/ 0 h 908793"/>
                  <a:gd name="csX10" fmla="*/ 5050663 w 5050663"/>
                  <a:gd name="csY10" fmla="*/ 0 h 908793"/>
                  <a:gd name="csX11" fmla="*/ 5050663 w 5050663"/>
                  <a:gd name="csY11" fmla="*/ 445309 h 908793"/>
                  <a:gd name="csX12" fmla="*/ 5050663 w 5050663"/>
                  <a:gd name="csY12" fmla="*/ 908793 h 908793"/>
                  <a:gd name="csX13" fmla="*/ 4489478 w 5050663"/>
                  <a:gd name="csY13" fmla="*/ 908793 h 908793"/>
                  <a:gd name="csX14" fmla="*/ 3978800 w 5050663"/>
                  <a:gd name="csY14" fmla="*/ 908793 h 908793"/>
                  <a:gd name="csX15" fmla="*/ 3518629 w 5050663"/>
                  <a:gd name="csY15" fmla="*/ 908793 h 908793"/>
                  <a:gd name="csX16" fmla="*/ 3108964 w 5050663"/>
                  <a:gd name="csY16" fmla="*/ 908793 h 908793"/>
                  <a:gd name="csX17" fmla="*/ 2446766 w 5050663"/>
                  <a:gd name="csY17" fmla="*/ 908793 h 908793"/>
                  <a:gd name="csX18" fmla="*/ 1784568 w 5050663"/>
                  <a:gd name="csY18" fmla="*/ 908793 h 908793"/>
                  <a:gd name="csX19" fmla="*/ 1122370 w 5050663"/>
                  <a:gd name="csY19" fmla="*/ 908793 h 908793"/>
                  <a:gd name="csX20" fmla="*/ 712705 w 5050663"/>
                  <a:gd name="csY20" fmla="*/ 908793 h 908793"/>
                  <a:gd name="csX21" fmla="*/ 0 w 5050663"/>
                  <a:gd name="csY21" fmla="*/ 908793 h 908793"/>
                  <a:gd name="csX22" fmla="*/ 0 w 5050663"/>
                  <a:gd name="csY22" fmla="*/ 454397 h 908793"/>
                  <a:gd name="csX23" fmla="*/ 0 w 5050663"/>
                  <a:gd name="csY23" fmla="*/ 0 h 9087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</a:cxnLst>
                <a:rect l="l" t="t" r="r" b="b"/>
                <a:pathLst>
                  <a:path w="5050663" h="908793" extrusionOk="0">
                    <a:moveTo>
                      <a:pt x="0" y="0"/>
                    </a:moveTo>
                    <a:cubicBezTo>
                      <a:pt x="198677" y="-27334"/>
                      <a:pt x="297148" y="7593"/>
                      <a:pt x="409665" y="0"/>
                    </a:cubicBezTo>
                    <a:cubicBezTo>
                      <a:pt x="522182" y="-7593"/>
                      <a:pt x="807654" y="49120"/>
                      <a:pt x="920343" y="0"/>
                    </a:cubicBezTo>
                    <a:cubicBezTo>
                      <a:pt x="1033032" y="-49120"/>
                      <a:pt x="1229592" y="16248"/>
                      <a:pt x="1330008" y="0"/>
                    </a:cubicBezTo>
                    <a:cubicBezTo>
                      <a:pt x="1430424" y="-16248"/>
                      <a:pt x="1692181" y="10934"/>
                      <a:pt x="1790179" y="0"/>
                    </a:cubicBezTo>
                    <a:cubicBezTo>
                      <a:pt x="1888177" y="-10934"/>
                      <a:pt x="2109285" y="9661"/>
                      <a:pt x="2401871" y="0"/>
                    </a:cubicBezTo>
                    <a:cubicBezTo>
                      <a:pt x="2694457" y="-9661"/>
                      <a:pt x="2608844" y="16901"/>
                      <a:pt x="2811536" y="0"/>
                    </a:cubicBezTo>
                    <a:cubicBezTo>
                      <a:pt x="3014228" y="-16901"/>
                      <a:pt x="3051499" y="38917"/>
                      <a:pt x="3221201" y="0"/>
                    </a:cubicBezTo>
                    <a:cubicBezTo>
                      <a:pt x="3390903" y="-38917"/>
                      <a:pt x="3473049" y="30862"/>
                      <a:pt x="3630866" y="0"/>
                    </a:cubicBezTo>
                    <a:cubicBezTo>
                      <a:pt x="3788683" y="-30862"/>
                      <a:pt x="3971265" y="54490"/>
                      <a:pt x="4293064" y="0"/>
                    </a:cubicBezTo>
                    <a:cubicBezTo>
                      <a:pt x="4614863" y="-54490"/>
                      <a:pt x="4792834" y="21406"/>
                      <a:pt x="5050663" y="0"/>
                    </a:cubicBezTo>
                    <a:cubicBezTo>
                      <a:pt x="5081976" y="193462"/>
                      <a:pt x="5020305" y="234668"/>
                      <a:pt x="5050663" y="445309"/>
                    </a:cubicBezTo>
                    <a:cubicBezTo>
                      <a:pt x="5081021" y="655950"/>
                      <a:pt x="5021340" y="747555"/>
                      <a:pt x="5050663" y="908793"/>
                    </a:cubicBezTo>
                    <a:cubicBezTo>
                      <a:pt x="4772497" y="962980"/>
                      <a:pt x="4673040" y="852189"/>
                      <a:pt x="4489478" y="908793"/>
                    </a:cubicBezTo>
                    <a:cubicBezTo>
                      <a:pt x="4305916" y="965397"/>
                      <a:pt x="4210514" y="864051"/>
                      <a:pt x="3978800" y="908793"/>
                    </a:cubicBezTo>
                    <a:cubicBezTo>
                      <a:pt x="3747086" y="953535"/>
                      <a:pt x="3615893" y="880908"/>
                      <a:pt x="3518629" y="908793"/>
                    </a:cubicBezTo>
                    <a:cubicBezTo>
                      <a:pt x="3421365" y="936678"/>
                      <a:pt x="3203063" y="883621"/>
                      <a:pt x="3108964" y="908793"/>
                    </a:cubicBezTo>
                    <a:cubicBezTo>
                      <a:pt x="3014866" y="933965"/>
                      <a:pt x="2738752" y="869187"/>
                      <a:pt x="2446766" y="908793"/>
                    </a:cubicBezTo>
                    <a:cubicBezTo>
                      <a:pt x="2154780" y="948399"/>
                      <a:pt x="2095552" y="854298"/>
                      <a:pt x="1784568" y="908793"/>
                    </a:cubicBezTo>
                    <a:cubicBezTo>
                      <a:pt x="1473584" y="963288"/>
                      <a:pt x="1363021" y="851303"/>
                      <a:pt x="1122370" y="908793"/>
                    </a:cubicBezTo>
                    <a:cubicBezTo>
                      <a:pt x="881719" y="966283"/>
                      <a:pt x="906097" y="905322"/>
                      <a:pt x="712705" y="908793"/>
                    </a:cubicBezTo>
                    <a:cubicBezTo>
                      <a:pt x="519313" y="912264"/>
                      <a:pt x="314693" y="866522"/>
                      <a:pt x="0" y="908793"/>
                    </a:cubicBezTo>
                    <a:cubicBezTo>
                      <a:pt x="-10381" y="772570"/>
                      <a:pt x="12013" y="640136"/>
                      <a:pt x="0" y="454397"/>
                    </a:cubicBezTo>
                    <a:cubicBezTo>
                      <a:pt x="-12013" y="268658"/>
                      <a:pt x="47111" y="13560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48709112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 = \</m:t>
                          </m:r>
                          <m:r>
                            <m:rPr>
                              <m:sty m:val="p"/>
                            </m:rPr>
                            <a:rPr lang="es-ES" sz="1800" smtClean="0">
                              <a:latin typeface="Cambria Math" panose="02040503050406030204" pitchFamily="18" charset="0"/>
                            </a:rPr>
                            <m:t>cotg</m:t>
                          </m:r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s-ES" sz="1800" dirty="0"/>
                            <m:t> </m:t>
                          </m:r>
                          <m:r>
                            <m:rPr>
                              <m:nor/>
                            </m:rPr>
                            <a:rPr lang="ca-ES-valencia" sz="1800" dirty="0"/>
                            <m:t>           </m:t>
                          </m:r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func>
                            <m:func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s-E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s-ES" sz="1800">
                          <a:latin typeface="Cambria Math" panose="02040503050406030204" pitchFamily="18" charset="0"/>
                        </a:rPr>
                        <m:t>=−\</m:t>
                      </m:r>
                      <m:sSup>
                        <m:sSup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s-ES" sz="1800">
                              <a:latin typeface="Cambria Math" panose="02040503050406030204" pitchFamily="18" charset="0"/>
                            </a:rPr>
                            <m:t>cosec</m:t>
                          </m:r>
                        </m:e>
                        <m:sup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180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800" dirty="0"/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BE5802F0-E3BE-AD23-8C52-D2924F0AF6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551" y="3440886"/>
                <a:ext cx="5050663" cy="90879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48709112">
                      <a:custGeom>
                        <a:avLst/>
                        <a:gdLst>
                          <a:gd name="csX0" fmla="*/ 0 w 5050663"/>
                          <a:gd name="csY0" fmla="*/ 0 h 908793"/>
                          <a:gd name="csX1" fmla="*/ 409665 w 5050663"/>
                          <a:gd name="csY1" fmla="*/ 0 h 908793"/>
                          <a:gd name="csX2" fmla="*/ 920343 w 5050663"/>
                          <a:gd name="csY2" fmla="*/ 0 h 908793"/>
                          <a:gd name="csX3" fmla="*/ 1330008 w 5050663"/>
                          <a:gd name="csY3" fmla="*/ 0 h 908793"/>
                          <a:gd name="csX4" fmla="*/ 1790179 w 5050663"/>
                          <a:gd name="csY4" fmla="*/ 0 h 908793"/>
                          <a:gd name="csX5" fmla="*/ 2401871 w 5050663"/>
                          <a:gd name="csY5" fmla="*/ 0 h 908793"/>
                          <a:gd name="csX6" fmla="*/ 2811536 w 5050663"/>
                          <a:gd name="csY6" fmla="*/ 0 h 908793"/>
                          <a:gd name="csX7" fmla="*/ 3221201 w 5050663"/>
                          <a:gd name="csY7" fmla="*/ 0 h 908793"/>
                          <a:gd name="csX8" fmla="*/ 3630866 w 5050663"/>
                          <a:gd name="csY8" fmla="*/ 0 h 908793"/>
                          <a:gd name="csX9" fmla="*/ 4293064 w 5050663"/>
                          <a:gd name="csY9" fmla="*/ 0 h 908793"/>
                          <a:gd name="csX10" fmla="*/ 5050663 w 5050663"/>
                          <a:gd name="csY10" fmla="*/ 0 h 908793"/>
                          <a:gd name="csX11" fmla="*/ 5050663 w 5050663"/>
                          <a:gd name="csY11" fmla="*/ 445309 h 908793"/>
                          <a:gd name="csX12" fmla="*/ 5050663 w 5050663"/>
                          <a:gd name="csY12" fmla="*/ 908793 h 908793"/>
                          <a:gd name="csX13" fmla="*/ 4489478 w 5050663"/>
                          <a:gd name="csY13" fmla="*/ 908793 h 908793"/>
                          <a:gd name="csX14" fmla="*/ 3978800 w 5050663"/>
                          <a:gd name="csY14" fmla="*/ 908793 h 908793"/>
                          <a:gd name="csX15" fmla="*/ 3518629 w 5050663"/>
                          <a:gd name="csY15" fmla="*/ 908793 h 908793"/>
                          <a:gd name="csX16" fmla="*/ 3108964 w 5050663"/>
                          <a:gd name="csY16" fmla="*/ 908793 h 908793"/>
                          <a:gd name="csX17" fmla="*/ 2446766 w 5050663"/>
                          <a:gd name="csY17" fmla="*/ 908793 h 908793"/>
                          <a:gd name="csX18" fmla="*/ 1784568 w 5050663"/>
                          <a:gd name="csY18" fmla="*/ 908793 h 908793"/>
                          <a:gd name="csX19" fmla="*/ 1122370 w 5050663"/>
                          <a:gd name="csY19" fmla="*/ 908793 h 908793"/>
                          <a:gd name="csX20" fmla="*/ 712705 w 5050663"/>
                          <a:gd name="csY20" fmla="*/ 908793 h 908793"/>
                          <a:gd name="csX21" fmla="*/ 0 w 5050663"/>
                          <a:gd name="csY21" fmla="*/ 908793 h 908793"/>
                          <a:gd name="csX22" fmla="*/ 0 w 5050663"/>
                          <a:gd name="csY22" fmla="*/ 454397 h 908793"/>
                          <a:gd name="csX23" fmla="*/ 0 w 5050663"/>
                          <a:gd name="csY23" fmla="*/ 0 h 90879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</a:cxnLst>
                        <a:rect l="l" t="t" r="r" b="b"/>
                        <a:pathLst>
                          <a:path w="5050663" h="908793" extrusionOk="0">
                            <a:moveTo>
                              <a:pt x="0" y="0"/>
                            </a:moveTo>
                            <a:cubicBezTo>
                              <a:pt x="198677" y="-27334"/>
                              <a:pt x="297148" y="7593"/>
                              <a:pt x="409665" y="0"/>
                            </a:cubicBezTo>
                            <a:cubicBezTo>
                              <a:pt x="522182" y="-7593"/>
                              <a:pt x="807654" y="49120"/>
                              <a:pt x="920343" y="0"/>
                            </a:cubicBezTo>
                            <a:cubicBezTo>
                              <a:pt x="1033032" y="-49120"/>
                              <a:pt x="1229592" y="16248"/>
                              <a:pt x="1330008" y="0"/>
                            </a:cubicBezTo>
                            <a:cubicBezTo>
                              <a:pt x="1430424" y="-16248"/>
                              <a:pt x="1692181" y="10934"/>
                              <a:pt x="1790179" y="0"/>
                            </a:cubicBezTo>
                            <a:cubicBezTo>
                              <a:pt x="1888177" y="-10934"/>
                              <a:pt x="2109285" y="9661"/>
                              <a:pt x="2401871" y="0"/>
                            </a:cubicBezTo>
                            <a:cubicBezTo>
                              <a:pt x="2694457" y="-9661"/>
                              <a:pt x="2608844" y="16901"/>
                              <a:pt x="2811536" y="0"/>
                            </a:cubicBezTo>
                            <a:cubicBezTo>
                              <a:pt x="3014228" y="-16901"/>
                              <a:pt x="3051499" y="38917"/>
                              <a:pt x="3221201" y="0"/>
                            </a:cubicBezTo>
                            <a:cubicBezTo>
                              <a:pt x="3390903" y="-38917"/>
                              <a:pt x="3473049" y="30862"/>
                              <a:pt x="3630866" y="0"/>
                            </a:cubicBezTo>
                            <a:cubicBezTo>
                              <a:pt x="3788683" y="-30862"/>
                              <a:pt x="3971265" y="54490"/>
                              <a:pt x="4293064" y="0"/>
                            </a:cubicBezTo>
                            <a:cubicBezTo>
                              <a:pt x="4614863" y="-54490"/>
                              <a:pt x="4792834" y="21406"/>
                              <a:pt x="5050663" y="0"/>
                            </a:cubicBezTo>
                            <a:cubicBezTo>
                              <a:pt x="5081976" y="193462"/>
                              <a:pt x="5020305" y="234668"/>
                              <a:pt x="5050663" y="445309"/>
                            </a:cubicBezTo>
                            <a:cubicBezTo>
                              <a:pt x="5081021" y="655950"/>
                              <a:pt x="5021340" y="747555"/>
                              <a:pt x="5050663" y="908793"/>
                            </a:cubicBezTo>
                            <a:cubicBezTo>
                              <a:pt x="4772497" y="962980"/>
                              <a:pt x="4673040" y="852189"/>
                              <a:pt x="4489478" y="908793"/>
                            </a:cubicBezTo>
                            <a:cubicBezTo>
                              <a:pt x="4305916" y="965397"/>
                              <a:pt x="4210514" y="864051"/>
                              <a:pt x="3978800" y="908793"/>
                            </a:cubicBezTo>
                            <a:cubicBezTo>
                              <a:pt x="3747086" y="953535"/>
                              <a:pt x="3615893" y="880908"/>
                              <a:pt x="3518629" y="908793"/>
                            </a:cubicBezTo>
                            <a:cubicBezTo>
                              <a:pt x="3421365" y="936678"/>
                              <a:pt x="3203063" y="883621"/>
                              <a:pt x="3108964" y="908793"/>
                            </a:cubicBezTo>
                            <a:cubicBezTo>
                              <a:pt x="3014866" y="933965"/>
                              <a:pt x="2738752" y="869187"/>
                              <a:pt x="2446766" y="908793"/>
                            </a:cubicBezTo>
                            <a:cubicBezTo>
                              <a:pt x="2154780" y="948399"/>
                              <a:pt x="2095552" y="854298"/>
                              <a:pt x="1784568" y="908793"/>
                            </a:cubicBezTo>
                            <a:cubicBezTo>
                              <a:pt x="1473584" y="963288"/>
                              <a:pt x="1363021" y="851303"/>
                              <a:pt x="1122370" y="908793"/>
                            </a:cubicBezTo>
                            <a:cubicBezTo>
                              <a:pt x="881719" y="966283"/>
                              <a:pt x="906097" y="905322"/>
                              <a:pt x="712705" y="908793"/>
                            </a:cubicBezTo>
                            <a:cubicBezTo>
                              <a:pt x="519313" y="912264"/>
                              <a:pt x="314693" y="866522"/>
                              <a:pt x="0" y="908793"/>
                            </a:cubicBezTo>
                            <a:cubicBezTo>
                              <a:pt x="-10381" y="772570"/>
                              <a:pt x="12013" y="640136"/>
                              <a:pt x="0" y="454397"/>
                            </a:cubicBezTo>
                            <a:cubicBezTo>
                              <a:pt x="-12013" y="268658"/>
                              <a:pt x="47111" y="13560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B9F6F485-3D72-A9E6-758F-F45F35D5A679}"/>
                  </a:ext>
                </a:extLst>
              </p:cNvPr>
              <p:cNvSpPr txBox="1"/>
              <p:nvPr/>
            </p:nvSpPr>
            <p:spPr>
              <a:xfrm>
                <a:off x="1271037" y="4924689"/>
                <a:ext cx="3534809" cy="689118"/>
              </a:xfrm>
              <a:custGeom>
                <a:avLst/>
                <a:gdLst>
                  <a:gd name="csX0" fmla="*/ 0 w 3534809"/>
                  <a:gd name="csY0" fmla="*/ 0 h 689118"/>
                  <a:gd name="csX1" fmla="*/ 624483 w 3534809"/>
                  <a:gd name="csY1" fmla="*/ 0 h 689118"/>
                  <a:gd name="csX2" fmla="*/ 1284314 w 3534809"/>
                  <a:gd name="csY2" fmla="*/ 0 h 689118"/>
                  <a:gd name="csX3" fmla="*/ 1838101 w 3534809"/>
                  <a:gd name="csY3" fmla="*/ 0 h 689118"/>
                  <a:gd name="csX4" fmla="*/ 2391887 w 3534809"/>
                  <a:gd name="csY4" fmla="*/ 0 h 689118"/>
                  <a:gd name="csX5" fmla="*/ 3016370 w 3534809"/>
                  <a:gd name="csY5" fmla="*/ 0 h 689118"/>
                  <a:gd name="csX6" fmla="*/ 3534809 w 3534809"/>
                  <a:gd name="csY6" fmla="*/ 0 h 689118"/>
                  <a:gd name="csX7" fmla="*/ 3534809 w 3534809"/>
                  <a:gd name="csY7" fmla="*/ 323885 h 689118"/>
                  <a:gd name="csX8" fmla="*/ 3534809 w 3534809"/>
                  <a:gd name="csY8" fmla="*/ 689118 h 689118"/>
                  <a:gd name="csX9" fmla="*/ 2981022 w 3534809"/>
                  <a:gd name="csY9" fmla="*/ 689118 h 689118"/>
                  <a:gd name="csX10" fmla="*/ 2462584 w 3534809"/>
                  <a:gd name="csY10" fmla="*/ 689118 h 689118"/>
                  <a:gd name="csX11" fmla="*/ 1873449 w 3534809"/>
                  <a:gd name="csY11" fmla="*/ 689118 h 689118"/>
                  <a:gd name="csX12" fmla="*/ 1319662 w 3534809"/>
                  <a:gd name="csY12" fmla="*/ 689118 h 689118"/>
                  <a:gd name="csX13" fmla="*/ 801223 w 3534809"/>
                  <a:gd name="csY13" fmla="*/ 689118 h 689118"/>
                  <a:gd name="csX14" fmla="*/ 0 w 3534809"/>
                  <a:gd name="csY14" fmla="*/ 689118 h 689118"/>
                  <a:gd name="csX15" fmla="*/ 0 w 3534809"/>
                  <a:gd name="csY15" fmla="*/ 351450 h 689118"/>
                  <a:gd name="csX16" fmla="*/ 0 w 3534809"/>
                  <a:gd name="csY16" fmla="*/ 0 h 68911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3534809" h="689118" extrusionOk="0">
                    <a:moveTo>
                      <a:pt x="0" y="0"/>
                    </a:moveTo>
                    <a:cubicBezTo>
                      <a:pt x="137842" y="-39894"/>
                      <a:pt x="330599" y="61196"/>
                      <a:pt x="624483" y="0"/>
                    </a:cubicBezTo>
                    <a:cubicBezTo>
                      <a:pt x="918367" y="-61196"/>
                      <a:pt x="973823" y="75907"/>
                      <a:pt x="1284314" y="0"/>
                    </a:cubicBezTo>
                    <a:cubicBezTo>
                      <a:pt x="1594805" y="-75907"/>
                      <a:pt x="1720877" y="34615"/>
                      <a:pt x="1838101" y="0"/>
                    </a:cubicBezTo>
                    <a:cubicBezTo>
                      <a:pt x="1955325" y="-34615"/>
                      <a:pt x="2191491" y="14538"/>
                      <a:pt x="2391887" y="0"/>
                    </a:cubicBezTo>
                    <a:cubicBezTo>
                      <a:pt x="2592283" y="-14538"/>
                      <a:pt x="2779673" y="33682"/>
                      <a:pt x="3016370" y="0"/>
                    </a:cubicBezTo>
                    <a:cubicBezTo>
                      <a:pt x="3253067" y="-33682"/>
                      <a:pt x="3403827" y="13819"/>
                      <a:pt x="3534809" y="0"/>
                    </a:cubicBezTo>
                    <a:cubicBezTo>
                      <a:pt x="3546365" y="87880"/>
                      <a:pt x="3497727" y="188929"/>
                      <a:pt x="3534809" y="323885"/>
                    </a:cubicBezTo>
                    <a:cubicBezTo>
                      <a:pt x="3571891" y="458841"/>
                      <a:pt x="3511628" y="574131"/>
                      <a:pt x="3534809" y="689118"/>
                    </a:cubicBezTo>
                    <a:cubicBezTo>
                      <a:pt x="3353339" y="740821"/>
                      <a:pt x="3110223" y="628475"/>
                      <a:pt x="2981022" y="689118"/>
                    </a:cubicBezTo>
                    <a:cubicBezTo>
                      <a:pt x="2851821" y="749761"/>
                      <a:pt x="2647395" y="660254"/>
                      <a:pt x="2462584" y="689118"/>
                    </a:cubicBezTo>
                    <a:cubicBezTo>
                      <a:pt x="2277773" y="717982"/>
                      <a:pt x="2014271" y="659396"/>
                      <a:pt x="1873449" y="689118"/>
                    </a:cubicBezTo>
                    <a:cubicBezTo>
                      <a:pt x="1732628" y="718840"/>
                      <a:pt x="1546447" y="663440"/>
                      <a:pt x="1319662" y="689118"/>
                    </a:cubicBezTo>
                    <a:cubicBezTo>
                      <a:pt x="1092877" y="714796"/>
                      <a:pt x="952594" y="651444"/>
                      <a:pt x="801223" y="689118"/>
                    </a:cubicBezTo>
                    <a:cubicBezTo>
                      <a:pt x="649852" y="726792"/>
                      <a:pt x="249617" y="631528"/>
                      <a:pt x="0" y="689118"/>
                    </a:cubicBezTo>
                    <a:cubicBezTo>
                      <a:pt x="-17607" y="574581"/>
                      <a:pt x="25266" y="498127"/>
                      <a:pt x="0" y="351450"/>
                    </a:cubicBezTo>
                    <a:cubicBezTo>
                      <a:pt x="-25266" y="204773"/>
                      <a:pt x="37124" y="157119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 ⇒ </m:t>
                      </m:r>
                      <m:sSup>
                        <m:sSup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6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⋅\</m:t>
                      </m:r>
                      <m:r>
                        <m:rPr>
                          <m:sty m:val="p"/>
                        </m:rPr>
                        <a:rPr lang="es-ES" sz="1600">
                          <a:latin typeface="Cambria Math" panose="02040503050406030204" pitchFamily="18" charset="0"/>
                        </a:rPr>
                        <m:t>tg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B9F6F485-3D72-A9E6-758F-F45F35D5A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037" y="4924689"/>
                <a:ext cx="3534809" cy="6891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custGeom>
                        <a:avLst/>
                        <a:gdLst>
                          <a:gd name="csX0" fmla="*/ 0 w 3534809"/>
                          <a:gd name="csY0" fmla="*/ 0 h 689118"/>
                          <a:gd name="csX1" fmla="*/ 624483 w 3534809"/>
                          <a:gd name="csY1" fmla="*/ 0 h 689118"/>
                          <a:gd name="csX2" fmla="*/ 1284314 w 3534809"/>
                          <a:gd name="csY2" fmla="*/ 0 h 689118"/>
                          <a:gd name="csX3" fmla="*/ 1838101 w 3534809"/>
                          <a:gd name="csY3" fmla="*/ 0 h 689118"/>
                          <a:gd name="csX4" fmla="*/ 2391887 w 3534809"/>
                          <a:gd name="csY4" fmla="*/ 0 h 689118"/>
                          <a:gd name="csX5" fmla="*/ 3016370 w 3534809"/>
                          <a:gd name="csY5" fmla="*/ 0 h 689118"/>
                          <a:gd name="csX6" fmla="*/ 3534809 w 3534809"/>
                          <a:gd name="csY6" fmla="*/ 0 h 689118"/>
                          <a:gd name="csX7" fmla="*/ 3534809 w 3534809"/>
                          <a:gd name="csY7" fmla="*/ 323885 h 689118"/>
                          <a:gd name="csX8" fmla="*/ 3534809 w 3534809"/>
                          <a:gd name="csY8" fmla="*/ 689118 h 689118"/>
                          <a:gd name="csX9" fmla="*/ 2981022 w 3534809"/>
                          <a:gd name="csY9" fmla="*/ 689118 h 689118"/>
                          <a:gd name="csX10" fmla="*/ 2462584 w 3534809"/>
                          <a:gd name="csY10" fmla="*/ 689118 h 689118"/>
                          <a:gd name="csX11" fmla="*/ 1873449 w 3534809"/>
                          <a:gd name="csY11" fmla="*/ 689118 h 689118"/>
                          <a:gd name="csX12" fmla="*/ 1319662 w 3534809"/>
                          <a:gd name="csY12" fmla="*/ 689118 h 689118"/>
                          <a:gd name="csX13" fmla="*/ 801223 w 3534809"/>
                          <a:gd name="csY13" fmla="*/ 689118 h 689118"/>
                          <a:gd name="csX14" fmla="*/ 0 w 3534809"/>
                          <a:gd name="csY14" fmla="*/ 689118 h 689118"/>
                          <a:gd name="csX15" fmla="*/ 0 w 3534809"/>
                          <a:gd name="csY15" fmla="*/ 351450 h 689118"/>
                          <a:gd name="csX16" fmla="*/ 0 w 3534809"/>
                          <a:gd name="csY16" fmla="*/ 0 h 68911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</a:cxnLst>
                        <a:rect l="l" t="t" r="r" b="b"/>
                        <a:pathLst>
                          <a:path w="3534809" h="689118" extrusionOk="0">
                            <a:moveTo>
                              <a:pt x="0" y="0"/>
                            </a:moveTo>
                            <a:cubicBezTo>
                              <a:pt x="137842" y="-39894"/>
                              <a:pt x="330599" y="61196"/>
                              <a:pt x="624483" y="0"/>
                            </a:cubicBezTo>
                            <a:cubicBezTo>
                              <a:pt x="918367" y="-61196"/>
                              <a:pt x="973823" y="75907"/>
                              <a:pt x="1284314" y="0"/>
                            </a:cubicBezTo>
                            <a:cubicBezTo>
                              <a:pt x="1594805" y="-75907"/>
                              <a:pt x="1720877" y="34615"/>
                              <a:pt x="1838101" y="0"/>
                            </a:cubicBezTo>
                            <a:cubicBezTo>
                              <a:pt x="1955325" y="-34615"/>
                              <a:pt x="2191491" y="14538"/>
                              <a:pt x="2391887" y="0"/>
                            </a:cubicBezTo>
                            <a:cubicBezTo>
                              <a:pt x="2592283" y="-14538"/>
                              <a:pt x="2779673" y="33682"/>
                              <a:pt x="3016370" y="0"/>
                            </a:cubicBezTo>
                            <a:cubicBezTo>
                              <a:pt x="3253067" y="-33682"/>
                              <a:pt x="3403827" y="13819"/>
                              <a:pt x="3534809" y="0"/>
                            </a:cubicBezTo>
                            <a:cubicBezTo>
                              <a:pt x="3546365" y="87880"/>
                              <a:pt x="3497727" y="188929"/>
                              <a:pt x="3534809" y="323885"/>
                            </a:cubicBezTo>
                            <a:cubicBezTo>
                              <a:pt x="3571891" y="458841"/>
                              <a:pt x="3511628" y="574131"/>
                              <a:pt x="3534809" y="689118"/>
                            </a:cubicBezTo>
                            <a:cubicBezTo>
                              <a:pt x="3353339" y="740821"/>
                              <a:pt x="3110223" y="628475"/>
                              <a:pt x="2981022" y="689118"/>
                            </a:cubicBezTo>
                            <a:cubicBezTo>
                              <a:pt x="2851821" y="749761"/>
                              <a:pt x="2647395" y="660254"/>
                              <a:pt x="2462584" y="689118"/>
                            </a:cubicBezTo>
                            <a:cubicBezTo>
                              <a:pt x="2277773" y="717982"/>
                              <a:pt x="2014271" y="659396"/>
                              <a:pt x="1873449" y="689118"/>
                            </a:cubicBezTo>
                            <a:cubicBezTo>
                              <a:pt x="1732628" y="718840"/>
                              <a:pt x="1546447" y="663440"/>
                              <a:pt x="1319662" y="689118"/>
                            </a:cubicBezTo>
                            <a:cubicBezTo>
                              <a:pt x="1092877" y="714796"/>
                              <a:pt x="952594" y="651444"/>
                              <a:pt x="801223" y="689118"/>
                            </a:cubicBezTo>
                            <a:cubicBezTo>
                              <a:pt x="649852" y="726792"/>
                              <a:pt x="249617" y="631528"/>
                              <a:pt x="0" y="689118"/>
                            </a:cubicBezTo>
                            <a:cubicBezTo>
                              <a:pt x="-17607" y="574581"/>
                              <a:pt x="25266" y="498127"/>
                              <a:pt x="0" y="351450"/>
                            </a:cubicBezTo>
                            <a:cubicBezTo>
                              <a:pt x="-25266" y="204773"/>
                              <a:pt x="37124" y="157119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CB18CC77-3938-04E6-3D0C-9FB12047708F}"/>
                  </a:ext>
                </a:extLst>
              </p:cNvPr>
              <p:cNvSpPr txBox="1"/>
              <p:nvPr/>
            </p:nvSpPr>
            <p:spPr>
              <a:xfrm>
                <a:off x="5114658" y="4924689"/>
                <a:ext cx="4085413" cy="689118"/>
              </a:xfrm>
              <a:custGeom>
                <a:avLst/>
                <a:gdLst>
                  <a:gd name="csX0" fmla="*/ 0 w 4085413"/>
                  <a:gd name="csY0" fmla="*/ 0 h 689118"/>
                  <a:gd name="csX1" fmla="*/ 501922 w 4085413"/>
                  <a:gd name="csY1" fmla="*/ 0 h 689118"/>
                  <a:gd name="csX2" fmla="*/ 1167261 w 4085413"/>
                  <a:gd name="csY2" fmla="*/ 0 h 689118"/>
                  <a:gd name="csX3" fmla="*/ 1791745 w 4085413"/>
                  <a:gd name="csY3" fmla="*/ 0 h 689118"/>
                  <a:gd name="csX4" fmla="*/ 2416230 w 4085413"/>
                  <a:gd name="csY4" fmla="*/ 0 h 689118"/>
                  <a:gd name="csX5" fmla="*/ 3040715 w 4085413"/>
                  <a:gd name="csY5" fmla="*/ 0 h 689118"/>
                  <a:gd name="csX6" fmla="*/ 4085413 w 4085413"/>
                  <a:gd name="csY6" fmla="*/ 0 h 689118"/>
                  <a:gd name="csX7" fmla="*/ 4085413 w 4085413"/>
                  <a:gd name="csY7" fmla="*/ 344559 h 689118"/>
                  <a:gd name="csX8" fmla="*/ 4085413 w 4085413"/>
                  <a:gd name="csY8" fmla="*/ 689118 h 689118"/>
                  <a:gd name="csX9" fmla="*/ 3420074 w 4085413"/>
                  <a:gd name="csY9" fmla="*/ 689118 h 689118"/>
                  <a:gd name="csX10" fmla="*/ 2918152 w 4085413"/>
                  <a:gd name="csY10" fmla="*/ 689118 h 689118"/>
                  <a:gd name="csX11" fmla="*/ 2252813 w 4085413"/>
                  <a:gd name="csY11" fmla="*/ 689118 h 689118"/>
                  <a:gd name="csX12" fmla="*/ 1669183 w 4085413"/>
                  <a:gd name="csY12" fmla="*/ 689118 h 689118"/>
                  <a:gd name="csX13" fmla="*/ 1167261 w 4085413"/>
                  <a:gd name="csY13" fmla="*/ 689118 h 689118"/>
                  <a:gd name="csX14" fmla="*/ 542776 w 4085413"/>
                  <a:gd name="csY14" fmla="*/ 689118 h 689118"/>
                  <a:gd name="csX15" fmla="*/ 0 w 4085413"/>
                  <a:gd name="csY15" fmla="*/ 689118 h 689118"/>
                  <a:gd name="csX16" fmla="*/ 0 w 4085413"/>
                  <a:gd name="csY16" fmla="*/ 365233 h 689118"/>
                  <a:gd name="csX17" fmla="*/ 0 w 4085413"/>
                  <a:gd name="csY17" fmla="*/ 0 h 68911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4085413" h="689118" extrusionOk="0">
                    <a:moveTo>
                      <a:pt x="0" y="0"/>
                    </a:moveTo>
                    <a:cubicBezTo>
                      <a:pt x="162470" y="-39156"/>
                      <a:pt x="329853" y="21463"/>
                      <a:pt x="501922" y="0"/>
                    </a:cubicBezTo>
                    <a:cubicBezTo>
                      <a:pt x="673991" y="-21463"/>
                      <a:pt x="887188" y="10177"/>
                      <a:pt x="1167261" y="0"/>
                    </a:cubicBezTo>
                    <a:cubicBezTo>
                      <a:pt x="1447334" y="-10177"/>
                      <a:pt x="1644007" y="69922"/>
                      <a:pt x="1791745" y="0"/>
                    </a:cubicBezTo>
                    <a:cubicBezTo>
                      <a:pt x="1939483" y="-69922"/>
                      <a:pt x="2140706" y="5123"/>
                      <a:pt x="2416230" y="0"/>
                    </a:cubicBezTo>
                    <a:cubicBezTo>
                      <a:pt x="2691754" y="-5123"/>
                      <a:pt x="2759461" y="67214"/>
                      <a:pt x="3040715" y="0"/>
                    </a:cubicBezTo>
                    <a:cubicBezTo>
                      <a:pt x="3321970" y="-67214"/>
                      <a:pt x="3643038" y="14832"/>
                      <a:pt x="4085413" y="0"/>
                    </a:cubicBezTo>
                    <a:cubicBezTo>
                      <a:pt x="4124983" y="165231"/>
                      <a:pt x="4058265" y="193879"/>
                      <a:pt x="4085413" y="344559"/>
                    </a:cubicBezTo>
                    <a:cubicBezTo>
                      <a:pt x="4112561" y="495239"/>
                      <a:pt x="4072491" y="609282"/>
                      <a:pt x="4085413" y="689118"/>
                    </a:cubicBezTo>
                    <a:cubicBezTo>
                      <a:pt x="3923413" y="735368"/>
                      <a:pt x="3720805" y="642200"/>
                      <a:pt x="3420074" y="689118"/>
                    </a:cubicBezTo>
                    <a:cubicBezTo>
                      <a:pt x="3119343" y="736036"/>
                      <a:pt x="3048713" y="663271"/>
                      <a:pt x="2918152" y="689118"/>
                    </a:cubicBezTo>
                    <a:cubicBezTo>
                      <a:pt x="2787591" y="714965"/>
                      <a:pt x="2573606" y="616789"/>
                      <a:pt x="2252813" y="689118"/>
                    </a:cubicBezTo>
                    <a:cubicBezTo>
                      <a:pt x="1932020" y="761447"/>
                      <a:pt x="1900413" y="659600"/>
                      <a:pt x="1669183" y="689118"/>
                    </a:cubicBezTo>
                    <a:cubicBezTo>
                      <a:pt x="1437953" y="718636"/>
                      <a:pt x="1277431" y="679899"/>
                      <a:pt x="1167261" y="689118"/>
                    </a:cubicBezTo>
                    <a:cubicBezTo>
                      <a:pt x="1057091" y="698337"/>
                      <a:pt x="710894" y="648984"/>
                      <a:pt x="542776" y="689118"/>
                    </a:cubicBezTo>
                    <a:cubicBezTo>
                      <a:pt x="374658" y="729252"/>
                      <a:pt x="264793" y="688264"/>
                      <a:pt x="0" y="689118"/>
                    </a:cubicBezTo>
                    <a:cubicBezTo>
                      <a:pt x="-10070" y="611761"/>
                      <a:pt x="8002" y="493302"/>
                      <a:pt x="0" y="365233"/>
                    </a:cubicBezTo>
                    <a:cubicBezTo>
                      <a:pt x="-8002" y="237165"/>
                      <a:pt x="43020" y="11648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40059757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cosec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 ⇒ </m:t>
                      </m:r>
                      <m:sSup>
                        <m:sSup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600"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cosec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⋅\</m:t>
                      </m:r>
                      <m:r>
                        <m:rPr>
                          <m:sty m:val="p"/>
                        </m:rPr>
                        <a:rPr lang="es-ES" sz="1600">
                          <a:latin typeface="Cambria Math" panose="02040503050406030204" pitchFamily="18" charset="0"/>
                        </a:rPr>
                        <m:t>cotg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CB18CC77-3938-04E6-3D0C-9FB1204770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658" y="4924689"/>
                <a:ext cx="4085413" cy="68911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40059757">
                      <a:custGeom>
                        <a:avLst/>
                        <a:gdLst>
                          <a:gd name="csX0" fmla="*/ 0 w 4085413"/>
                          <a:gd name="csY0" fmla="*/ 0 h 689118"/>
                          <a:gd name="csX1" fmla="*/ 501922 w 4085413"/>
                          <a:gd name="csY1" fmla="*/ 0 h 689118"/>
                          <a:gd name="csX2" fmla="*/ 1167261 w 4085413"/>
                          <a:gd name="csY2" fmla="*/ 0 h 689118"/>
                          <a:gd name="csX3" fmla="*/ 1791745 w 4085413"/>
                          <a:gd name="csY3" fmla="*/ 0 h 689118"/>
                          <a:gd name="csX4" fmla="*/ 2416230 w 4085413"/>
                          <a:gd name="csY4" fmla="*/ 0 h 689118"/>
                          <a:gd name="csX5" fmla="*/ 3040715 w 4085413"/>
                          <a:gd name="csY5" fmla="*/ 0 h 689118"/>
                          <a:gd name="csX6" fmla="*/ 4085413 w 4085413"/>
                          <a:gd name="csY6" fmla="*/ 0 h 689118"/>
                          <a:gd name="csX7" fmla="*/ 4085413 w 4085413"/>
                          <a:gd name="csY7" fmla="*/ 344559 h 689118"/>
                          <a:gd name="csX8" fmla="*/ 4085413 w 4085413"/>
                          <a:gd name="csY8" fmla="*/ 689118 h 689118"/>
                          <a:gd name="csX9" fmla="*/ 3420074 w 4085413"/>
                          <a:gd name="csY9" fmla="*/ 689118 h 689118"/>
                          <a:gd name="csX10" fmla="*/ 2918152 w 4085413"/>
                          <a:gd name="csY10" fmla="*/ 689118 h 689118"/>
                          <a:gd name="csX11" fmla="*/ 2252813 w 4085413"/>
                          <a:gd name="csY11" fmla="*/ 689118 h 689118"/>
                          <a:gd name="csX12" fmla="*/ 1669183 w 4085413"/>
                          <a:gd name="csY12" fmla="*/ 689118 h 689118"/>
                          <a:gd name="csX13" fmla="*/ 1167261 w 4085413"/>
                          <a:gd name="csY13" fmla="*/ 689118 h 689118"/>
                          <a:gd name="csX14" fmla="*/ 542776 w 4085413"/>
                          <a:gd name="csY14" fmla="*/ 689118 h 689118"/>
                          <a:gd name="csX15" fmla="*/ 0 w 4085413"/>
                          <a:gd name="csY15" fmla="*/ 689118 h 689118"/>
                          <a:gd name="csX16" fmla="*/ 0 w 4085413"/>
                          <a:gd name="csY16" fmla="*/ 365233 h 689118"/>
                          <a:gd name="csX17" fmla="*/ 0 w 4085413"/>
                          <a:gd name="csY17" fmla="*/ 0 h 68911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</a:cxnLst>
                        <a:rect l="l" t="t" r="r" b="b"/>
                        <a:pathLst>
                          <a:path w="4085413" h="689118" extrusionOk="0">
                            <a:moveTo>
                              <a:pt x="0" y="0"/>
                            </a:moveTo>
                            <a:cubicBezTo>
                              <a:pt x="162470" y="-39156"/>
                              <a:pt x="329853" y="21463"/>
                              <a:pt x="501922" y="0"/>
                            </a:cubicBezTo>
                            <a:cubicBezTo>
                              <a:pt x="673991" y="-21463"/>
                              <a:pt x="887188" y="10177"/>
                              <a:pt x="1167261" y="0"/>
                            </a:cubicBezTo>
                            <a:cubicBezTo>
                              <a:pt x="1447334" y="-10177"/>
                              <a:pt x="1644007" y="69922"/>
                              <a:pt x="1791745" y="0"/>
                            </a:cubicBezTo>
                            <a:cubicBezTo>
                              <a:pt x="1939483" y="-69922"/>
                              <a:pt x="2140706" y="5123"/>
                              <a:pt x="2416230" y="0"/>
                            </a:cubicBezTo>
                            <a:cubicBezTo>
                              <a:pt x="2691754" y="-5123"/>
                              <a:pt x="2759461" y="67214"/>
                              <a:pt x="3040715" y="0"/>
                            </a:cubicBezTo>
                            <a:cubicBezTo>
                              <a:pt x="3321970" y="-67214"/>
                              <a:pt x="3643038" y="14832"/>
                              <a:pt x="4085413" y="0"/>
                            </a:cubicBezTo>
                            <a:cubicBezTo>
                              <a:pt x="4124983" y="165231"/>
                              <a:pt x="4058265" y="193879"/>
                              <a:pt x="4085413" y="344559"/>
                            </a:cubicBezTo>
                            <a:cubicBezTo>
                              <a:pt x="4112561" y="495239"/>
                              <a:pt x="4072491" y="609282"/>
                              <a:pt x="4085413" y="689118"/>
                            </a:cubicBezTo>
                            <a:cubicBezTo>
                              <a:pt x="3923413" y="735368"/>
                              <a:pt x="3720805" y="642200"/>
                              <a:pt x="3420074" y="689118"/>
                            </a:cubicBezTo>
                            <a:cubicBezTo>
                              <a:pt x="3119343" y="736036"/>
                              <a:pt x="3048713" y="663271"/>
                              <a:pt x="2918152" y="689118"/>
                            </a:cubicBezTo>
                            <a:cubicBezTo>
                              <a:pt x="2787591" y="714965"/>
                              <a:pt x="2573606" y="616789"/>
                              <a:pt x="2252813" y="689118"/>
                            </a:cubicBezTo>
                            <a:cubicBezTo>
                              <a:pt x="1932020" y="761447"/>
                              <a:pt x="1900413" y="659600"/>
                              <a:pt x="1669183" y="689118"/>
                            </a:cubicBezTo>
                            <a:cubicBezTo>
                              <a:pt x="1437953" y="718636"/>
                              <a:pt x="1277431" y="679899"/>
                              <a:pt x="1167261" y="689118"/>
                            </a:cubicBezTo>
                            <a:cubicBezTo>
                              <a:pt x="1057091" y="698337"/>
                              <a:pt x="710894" y="648984"/>
                              <a:pt x="542776" y="689118"/>
                            </a:cubicBezTo>
                            <a:cubicBezTo>
                              <a:pt x="374658" y="729252"/>
                              <a:pt x="264793" y="688264"/>
                              <a:pt x="0" y="689118"/>
                            </a:cubicBezTo>
                            <a:cubicBezTo>
                              <a:pt x="-10070" y="611761"/>
                              <a:pt x="8002" y="493302"/>
                              <a:pt x="0" y="365233"/>
                            </a:cubicBezTo>
                            <a:cubicBezTo>
                              <a:pt x="-8002" y="237165"/>
                              <a:pt x="43020" y="11648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0378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20" grpId="0" animBg="1"/>
      <p:bldP spid="24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318EB-E09D-6574-111A-27EACF655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08880F-3ED9-C648-BA60-B0CD9524214A}"/>
              </a:ext>
            </a:extLst>
          </p:cNvPr>
          <p:cNvSpPr txBox="1"/>
          <p:nvPr/>
        </p:nvSpPr>
        <p:spPr>
          <a:xfrm>
            <a:off x="395081" y="2901243"/>
            <a:ext cx="34513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Les derivades també s' </a:t>
            </a:r>
            <a:r>
              <a:rPr lang="es-ES" sz="2400" dirty="0" err="1">
                <a:solidFill>
                  <a:schemeClr val="bg1"/>
                </a:solidFill>
              </a:rPr>
              <a:t>utilitzen</a:t>
            </a:r>
            <a:r>
              <a:rPr lang="es-ES" sz="2400" dirty="0">
                <a:solidFill>
                  <a:schemeClr val="bg1"/>
                </a:solidFill>
              </a:rPr>
              <a:t> per determinar </a:t>
            </a:r>
            <a:r>
              <a:rPr lang="es-ES" sz="2400" dirty="0" err="1">
                <a:solidFill>
                  <a:schemeClr val="bg1"/>
                </a:solidFill>
              </a:rPr>
              <a:t>els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intervals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on</a:t>
            </a:r>
            <a:r>
              <a:rPr lang="es-ES" sz="2400" dirty="0">
                <a:solidFill>
                  <a:schemeClr val="bg1"/>
                </a:solidFill>
              </a:rPr>
              <a:t> una </a:t>
            </a:r>
            <a:r>
              <a:rPr lang="es-ES" sz="2400" dirty="0" err="1">
                <a:solidFill>
                  <a:schemeClr val="bg1"/>
                </a:solidFill>
              </a:rPr>
              <a:t>funció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és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creixent</a:t>
            </a:r>
            <a:r>
              <a:rPr lang="es-ES" sz="2400" dirty="0">
                <a:solidFill>
                  <a:schemeClr val="bg1"/>
                </a:solidFill>
              </a:rPr>
              <a:t>
o </a:t>
            </a:r>
            <a:r>
              <a:rPr lang="es-ES" sz="2400" dirty="0" err="1">
                <a:solidFill>
                  <a:schemeClr val="bg1"/>
                </a:solidFill>
              </a:rPr>
              <a:t>decreixent</a:t>
            </a:r>
            <a:r>
              <a:rPr lang="es-ES" sz="2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F3C3B2-7D6B-A3D6-2389-4E05197BB8EB}"/>
              </a:ext>
            </a:extLst>
          </p:cNvPr>
          <p:cNvSpPr txBox="1"/>
          <p:nvPr/>
        </p:nvSpPr>
        <p:spPr>
          <a:xfrm>
            <a:off x="4635775" y="2294255"/>
            <a:ext cx="59990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0" i="0" u="none" strike="noStrike" baseline="0">
                <a:solidFill>
                  <a:schemeClr val="bg1"/>
                </a:solidFill>
                <a:latin typeface="SRASans1.0-Book"/>
              </a:defRPr>
            </a:lvl1pPr>
          </a:lstStyle>
          <a:p>
            <a:r>
              <a:rPr lang="es-ES" sz="2000" dirty="0" err="1">
                <a:solidFill>
                  <a:schemeClr val="tx1"/>
                </a:solidFill>
                <a:latin typeface="+mn-lt"/>
              </a:rPr>
              <a:t>Sigui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una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funció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contínua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i derivable en un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interval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obert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(a, b).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Llavors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2B52E5D-C413-B0BB-FBD3-28B74C7E096F}"/>
              </a:ext>
            </a:extLst>
          </p:cNvPr>
          <p:cNvSpPr txBox="1"/>
          <p:nvPr/>
        </p:nvSpPr>
        <p:spPr>
          <a:xfrm>
            <a:off x="4635775" y="3120887"/>
            <a:ext cx="55915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0" i="0" u="none" strike="noStrike" baseline="0">
                <a:solidFill>
                  <a:schemeClr val="bg1"/>
                </a:solidFill>
                <a:latin typeface="SRASans1.0-Book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  <a:latin typeface="+mn-lt"/>
              </a:rPr>
              <a:t>Si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f′(x)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&lt; 0, per a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tot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x ∈(</a:t>
            </a:r>
            <a:r>
              <a:rPr lang="es-ES" sz="2000" i="1" dirty="0" err="1">
                <a:solidFill>
                  <a:schemeClr val="tx1"/>
                </a:solidFill>
                <a:latin typeface="+mn-lt"/>
              </a:rPr>
              <a:t>a,b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),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la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funció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f(x)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és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b="1" dirty="0" err="1">
                <a:solidFill>
                  <a:srgbClr val="E21A23"/>
                </a:solidFill>
                <a:latin typeface="+mn-lt"/>
              </a:rPr>
              <a:t>decreixent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en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(a, b).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61EA17C-0790-2122-7EB9-784911F921F9}"/>
              </a:ext>
            </a:extLst>
          </p:cNvPr>
          <p:cNvSpPr txBox="1"/>
          <p:nvPr/>
        </p:nvSpPr>
        <p:spPr>
          <a:xfrm>
            <a:off x="4635774" y="3920895"/>
            <a:ext cx="59990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0" i="0" u="none" strike="noStrike" baseline="0">
                <a:solidFill>
                  <a:schemeClr val="bg1"/>
                </a:solidFill>
                <a:latin typeface="SRASans1.0-Book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  <a:latin typeface="+mn-lt"/>
              </a:rPr>
              <a:t>Si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f′(x)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&gt; 0, per a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tot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x ∈(</a:t>
            </a:r>
            <a:r>
              <a:rPr lang="es-ES" sz="2000" i="1" dirty="0" err="1">
                <a:solidFill>
                  <a:schemeClr val="tx1"/>
                </a:solidFill>
                <a:latin typeface="+mn-lt"/>
              </a:rPr>
              <a:t>a,b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)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, la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funció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f(x) </a:t>
            </a:r>
            <a:r>
              <a:rPr lang="es-ES" sz="2000" dirty="0" err="1">
                <a:solidFill>
                  <a:schemeClr val="tx1"/>
                </a:solidFill>
                <a:latin typeface="+mn-lt"/>
              </a:rPr>
              <a:t>és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000" b="1" dirty="0" err="1">
                <a:solidFill>
                  <a:srgbClr val="E21A23"/>
                </a:solidFill>
                <a:latin typeface="+mn-lt"/>
              </a:rPr>
              <a:t>creixent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en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(a, b).</a:t>
            </a:r>
          </a:p>
        </p:txBody>
      </p:sp>
      <p:pic>
        <p:nvPicPr>
          <p:cNvPr id="22" name="Gráfico 21" descr="Gráfico de barras con tendencia alcista contorno">
            <a:extLst>
              <a:ext uri="{FF2B5EF4-FFF2-40B4-BE49-F238E27FC236}">
                <a16:creationId xmlns:a16="http://schemas.microsoft.com/office/drawing/2014/main" id="{D1E33E83-0F34-0034-D9AD-56BB1B8C5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64675" y="3708881"/>
            <a:ext cx="1332244" cy="1332244"/>
          </a:xfrm>
          <a:prstGeom prst="rect">
            <a:avLst/>
          </a:prstGeom>
        </p:spPr>
      </p:pic>
      <p:pic>
        <p:nvPicPr>
          <p:cNvPr id="24" name="Gráfico 23" descr="Gráfico de barras con tendencia bajista contorno">
            <a:extLst>
              <a:ext uri="{FF2B5EF4-FFF2-40B4-BE49-F238E27FC236}">
                <a16:creationId xmlns:a16="http://schemas.microsoft.com/office/drawing/2014/main" id="{C13C13D9-9D82-CC5D-DEB6-9F4063B7F9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64674" y="2336018"/>
            <a:ext cx="1332245" cy="133224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5F4F64B-2315-852B-36FC-5D7544B65F2D}"/>
              </a:ext>
            </a:extLst>
          </p:cNvPr>
          <p:cNvSpPr txBox="1"/>
          <p:nvPr/>
        </p:nvSpPr>
        <p:spPr>
          <a:xfrm>
            <a:off x="4635773" y="5133247"/>
            <a:ext cx="59990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000" b="0" i="0" u="none" strike="noStrike" baseline="0"/>
            </a:lvl1pPr>
          </a:lstStyle>
          <a:p>
            <a:r>
              <a:rPr lang="es-ES" sz="1600" dirty="0"/>
              <a:t>Es </a:t>
            </a:r>
            <a:r>
              <a:rPr lang="es-ES" sz="1600" dirty="0" err="1"/>
              <a:t>diu</a:t>
            </a:r>
            <a:r>
              <a:rPr lang="es-ES" sz="1600" dirty="0"/>
              <a:t> que un </a:t>
            </a:r>
            <a:r>
              <a:rPr lang="es-ES" sz="1600" dirty="0" err="1"/>
              <a:t>punt</a:t>
            </a:r>
            <a:r>
              <a:rPr lang="es-ES" sz="1600" dirty="0"/>
              <a:t> </a:t>
            </a:r>
            <a:r>
              <a:rPr lang="es-ES" sz="1600" i="1" dirty="0"/>
              <a:t>(x</a:t>
            </a:r>
            <a:r>
              <a:rPr lang="ca-ES-valencia" sz="1600" i="1" baseline="-25000" dirty="0"/>
              <a:t>0</a:t>
            </a:r>
            <a:r>
              <a:rPr lang="es-ES" sz="1600" i="1" dirty="0"/>
              <a:t>,f (x</a:t>
            </a:r>
            <a:r>
              <a:rPr lang="ca-ES-valencia" sz="1600" i="1" baseline="-25000" dirty="0"/>
              <a:t>0</a:t>
            </a:r>
            <a:r>
              <a:rPr lang="es-ES" sz="1600" i="1" dirty="0"/>
              <a:t>)) </a:t>
            </a:r>
            <a:r>
              <a:rPr lang="es-ES" sz="1600" dirty="0" err="1"/>
              <a:t>pertanyent</a:t>
            </a:r>
            <a:r>
              <a:rPr lang="es-ES" sz="1600" dirty="0"/>
              <a:t> al </a:t>
            </a:r>
            <a:r>
              <a:rPr lang="es-ES" sz="1600" dirty="0" err="1"/>
              <a:t>domini</a:t>
            </a:r>
            <a:r>
              <a:rPr lang="es-ES" sz="1600" dirty="0"/>
              <a:t> </a:t>
            </a:r>
            <a:r>
              <a:rPr lang="es-ES" sz="1600" dirty="0" err="1"/>
              <a:t>d’una</a:t>
            </a:r>
            <a:r>
              <a:rPr lang="es-ES" sz="1600" dirty="0"/>
              <a:t> </a:t>
            </a:r>
            <a:r>
              <a:rPr lang="es-ES" sz="1600" dirty="0" err="1"/>
              <a:t>funció</a:t>
            </a:r>
            <a:r>
              <a:rPr lang="es-ES" sz="1600" dirty="0"/>
              <a:t> f(x) </a:t>
            </a:r>
            <a:r>
              <a:rPr lang="es-ES" sz="1600" dirty="0" err="1"/>
              <a:t>és</a:t>
            </a:r>
            <a:r>
              <a:rPr lang="es-ES" sz="1600" dirty="0"/>
              <a:t> un </a:t>
            </a:r>
            <a:r>
              <a:rPr lang="es-ES" sz="1600" b="1" dirty="0" err="1">
                <a:solidFill>
                  <a:srgbClr val="E21A23"/>
                </a:solidFill>
              </a:rPr>
              <a:t>punt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b="1" dirty="0" err="1">
                <a:solidFill>
                  <a:srgbClr val="E21A23"/>
                </a:solidFill>
              </a:rPr>
              <a:t>crític</a:t>
            </a:r>
            <a:r>
              <a:rPr lang="es-ES" sz="1600" dirty="0"/>
              <a:t> si la derivada en </a:t>
            </a:r>
            <a:r>
              <a:rPr lang="es-ES" sz="1600" dirty="0" err="1"/>
              <a:t>aquest</a:t>
            </a:r>
            <a:r>
              <a:rPr lang="es-ES" sz="1600" dirty="0"/>
              <a:t> </a:t>
            </a:r>
            <a:r>
              <a:rPr lang="es-ES" sz="1600" dirty="0" err="1"/>
              <a:t>punt</a:t>
            </a:r>
            <a:r>
              <a:rPr lang="es-ES" sz="1600" dirty="0"/>
              <a:t> </a:t>
            </a:r>
            <a:r>
              <a:rPr lang="es-ES" sz="1600" dirty="0" err="1"/>
              <a:t>és</a:t>
            </a:r>
            <a:r>
              <a:rPr lang="es-ES" sz="1600" dirty="0"/>
              <a:t> </a:t>
            </a:r>
            <a:r>
              <a:rPr lang="es-ES" sz="1600" dirty="0" err="1"/>
              <a:t>nul·la</a:t>
            </a:r>
            <a:r>
              <a:rPr lang="es-ES" sz="1600" dirty="0"/>
              <a:t> o no </a:t>
            </a:r>
            <a:r>
              <a:rPr lang="es-ES" sz="1600" dirty="0" err="1"/>
              <a:t>existeix</a:t>
            </a:r>
            <a:r>
              <a:rPr lang="es-ES" sz="1600" dirty="0"/>
              <a:t>, </a:t>
            </a:r>
            <a:r>
              <a:rPr lang="es-ES" sz="1600" dirty="0" err="1"/>
              <a:t>és</a:t>
            </a:r>
            <a:r>
              <a:rPr lang="es-ES" sz="1600" dirty="0"/>
              <a:t> a </a:t>
            </a:r>
            <a:r>
              <a:rPr lang="es-ES" sz="1600" dirty="0" err="1"/>
              <a:t>dir</a:t>
            </a:r>
            <a:r>
              <a:rPr lang="es-ES" sz="1600" dirty="0"/>
              <a:t>, si </a:t>
            </a:r>
            <a:r>
              <a:rPr lang="es-ES" sz="1600" i="1" dirty="0"/>
              <a:t>f′ (x</a:t>
            </a:r>
            <a:r>
              <a:rPr lang="ca-ES-valencia" sz="1600" i="1" baseline="-25000" dirty="0"/>
              <a:t>0</a:t>
            </a:r>
            <a:r>
              <a:rPr lang="es-ES" sz="1600" i="1" dirty="0"/>
              <a:t>) </a:t>
            </a:r>
            <a:r>
              <a:rPr lang="es-ES" sz="1600" dirty="0"/>
              <a:t>= 0 o si </a:t>
            </a:r>
            <a:r>
              <a:rPr lang="es-ES" sz="1600" i="1" dirty="0"/>
              <a:t>f′ (x</a:t>
            </a:r>
            <a:r>
              <a:rPr lang="ca-ES-valencia" sz="1600" i="1" baseline="-25000" dirty="0"/>
              <a:t>0</a:t>
            </a:r>
            <a:r>
              <a:rPr lang="es-ES" sz="1600" i="1" dirty="0"/>
              <a:t>) </a:t>
            </a:r>
            <a:r>
              <a:rPr lang="es-ES" sz="1600" dirty="0"/>
              <a:t>no </a:t>
            </a:r>
            <a:r>
              <a:rPr lang="es-ES" sz="1600" dirty="0" err="1"/>
              <a:t>existeix</a:t>
            </a:r>
            <a:r>
              <a:rPr lang="es-ES" sz="16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94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94057-4319-15B4-1113-B3D335A55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279DA460-49CF-3CC3-49C1-57648D4615D6}"/>
              </a:ext>
            </a:extLst>
          </p:cNvPr>
          <p:cNvGrpSpPr/>
          <p:nvPr/>
        </p:nvGrpSpPr>
        <p:grpSpPr>
          <a:xfrm>
            <a:off x="9795213" y="1122037"/>
            <a:ext cx="1602130" cy="4408729"/>
            <a:chOff x="9424752" y="860426"/>
            <a:chExt cx="1602130" cy="4408729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B6D6107-D5B4-21F3-D743-669F02AF01DB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293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300" dirty="0"/>
                <a:t>Una </a:t>
              </a:r>
              <a:r>
                <a:rPr lang="es-ES" sz="1300" dirty="0" err="1"/>
                <a:t>funció</a:t>
              </a:r>
              <a:r>
                <a:rPr lang="es-ES" sz="1300" dirty="0"/>
                <a:t> </a:t>
              </a:r>
              <a:r>
                <a:rPr lang="es-ES" sz="1300" dirty="0" err="1"/>
                <a:t>contínua</a:t>
              </a:r>
              <a:r>
                <a:rPr lang="es-ES" sz="1300" dirty="0"/>
                <a:t> </a:t>
              </a:r>
              <a:r>
                <a:rPr lang="es-ES" sz="1300" dirty="0" err="1"/>
                <a:t>tindrà</a:t>
              </a:r>
              <a:r>
                <a:rPr lang="es-ES" sz="1300" dirty="0"/>
                <a:t> un </a:t>
              </a:r>
              <a:r>
                <a:rPr lang="es-ES" sz="1300" dirty="0" err="1"/>
                <a:t>màxim</a:t>
              </a:r>
              <a:r>
                <a:rPr lang="es-ES" sz="1300" dirty="0"/>
                <a:t> </a:t>
              </a:r>
              <a:r>
                <a:rPr lang="es-ES" sz="1300" dirty="0" err="1"/>
                <a:t>relatiu</a:t>
              </a:r>
              <a:r>
                <a:rPr lang="es-ES" sz="1300" dirty="0"/>
                <a:t> </a:t>
              </a:r>
              <a:r>
                <a:rPr lang="es-ES" sz="1300" dirty="0" err="1"/>
                <a:t>allà</a:t>
              </a:r>
              <a:r>
                <a:rPr lang="es-ES" sz="1300" dirty="0"/>
                <a:t> </a:t>
              </a:r>
              <a:r>
                <a:rPr lang="es-ES" sz="1300" dirty="0" err="1"/>
                <a:t>on</a:t>
              </a:r>
              <a:r>
                <a:rPr lang="es-ES" sz="1300" dirty="0"/>
                <a:t> </a:t>
              </a:r>
              <a:r>
                <a:rPr lang="es-ES" sz="1300" dirty="0" err="1"/>
                <a:t>presenti</a:t>
              </a:r>
              <a:r>
                <a:rPr lang="es-ES" sz="1300" dirty="0"/>
                <a:t> un «</a:t>
              </a:r>
              <a:r>
                <a:rPr lang="es-ES" sz="1300" dirty="0" err="1"/>
                <a:t>cim</a:t>
              </a:r>
              <a:r>
                <a:rPr lang="es-ES" sz="1300" dirty="0"/>
                <a:t>», i un </a:t>
              </a:r>
              <a:r>
                <a:rPr lang="es-ES" sz="1300" dirty="0" err="1"/>
                <a:t>mínim</a:t>
              </a:r>
              <a:r>
                <a:rPr lang="es-ES" sz="1300" dirty="0"/>
                <a:t> </a:t>
              </a:r>
              <a:r>
                <a:rPr lang="es-ES" sz="1300" dirty="0" err="1"/>
                <a:t>relatiu</a:t>
              </a:r>
              <a:r>
                <a:rPr lang="es-ES" sz="1300" dirty="0"/>
                <a:t>, </a:t>
              </a:r>
              <a:r>
                <a:rPr lang="es-ES" sz="1300" dirty="0" err="1"/>
                <a:t>on</a:t>
              </a:r>
              <a:r>
                <a:rPr lang="es-ES" sz="1300" dirty="0"/>
                <a:t> </a:t>
              </a:r>
              <a:r>
                <a:rPr lang="es-ES" sz="1300" dirty="0" err="1"/>
                <a:t>mostri</a:t>
              </a:r>
              <a:r>
                <a:rPr lang="es-ES" sz="1300" dirty="0"/>
                <a:t> una «</a:t>
              </a:r>
              <a:r>
                <a:rPr lang="es-ES" sz="1300" dirty="0" err="1"/>
                <a:t>vall</a:t>
              </a:r>
              <a:r>
                <a:rPr lang="es-ES" sz="1300" dirty="0"/>
                <a:t>». Si el </a:t>
              </a:r>
              <a:r>
                <a:rPr lang="es-ES" sz="1300" dirty="0" err="1"/>
                <a:t>cim</a:t>
              </a:r>
              <a:r>
                <a:rPr lang="es-ES" sz="1300" dirty="0"/>
                <a:t> o la </a:t>
              </a:r>
              <a:r>
                <a:rPr lang="es-ES" sz="1300" dirty="0" err="1"/>
                <a:t>vall</a:t>
              </a:r>
              <a:r>
                <a:rPr lang="es-ES" sz="1300" dirty="0"/>
                <a:t> de la </a:t>
              </a:r>
              <a:r>
                <a:rPr lang="es-ES" sz="1300" dirty="0" err="1"/>
                <a:t>corba</a:t>
              </a:r>
              <a:r>
                <a:rPr lang="es-ES" sz="1300" dirty="0"/>
                <a:t> </a:t>
              </a:r>
              <a:r>
                <a:rPr lang="es-ES" sz="1300" dirty="0" err="1"/>
                <a:t>són</a:t>
              </a:r>
              <a:r>
                <a:rPr lang="es-ES" sz="1300" dirty="0"/>
                <a:t> </a:t>
              </a:r>
              <a:r>
                <a:rPr lang="es-ES" sz="1300" dirty="0" err="1"/>
                <a:t>suaus</a:t>
              </a:r>
              <a:r>
                <a:rPr lang="es-ES" sz="1300" dirty="0"/>
                <a:t> i </a:t>
              </a:r>
              <a:r>
                <a:rPr lang="es-ES" sz="1300" dirty="0" err="1"/>
                <a:t>arrodonits</a:t>
              </a:r>
              <a:r>
                <a:rPr lang="es-ES" sz="1300" dirty="0"/>
                <a:t>, la </a:t>
              </a:r>
              <a:r>
                <a:rPr lang="es-ES" sz="1300" dirty="0" err="1"/>
                <a:t>gràfica</a:t>
              </a:r>
              <a:r>
                <a:rPr lang="es-ES" sz="1300" dirty="0"/>
                <a:t> té una </a:t>
              </a:r>
              <a:r>
                <a:rPr lang="es-ES" sz="1300" dirty="0" err="1"/>
                <a:t>tangent</a:t>
              </a:r>
              <a:r>
                <a:rPr lang="es-ES" sz="1300" dirty="0"/>
                <a:t> </a:t>
              </a:r>
              <a:r>
                <a:rPr lang="es-ES" sz="1300" dirty="0" err="1"/>
                <a:t>horitzontal</a:t>
              </a:r>
              <a:r>
                <a:rPr lang="es-ES" sz="1300" dirty="0"/>
                <a:t>. No </a:t>
              </a:r>
              <a:r>
                <a:rPr lang="es-ES" sz="1300" dirty="0" err="1"/>
                <a:t>obstant</a:t>
              </a:r>
              <a:r>
                <a:rPr lang="es-ES" sz="1300" dirty="0"/>
                <a:t> </a:t>
              </a:r>
              <a:r>
                <a:rPr lang="es-ES" sz="1300" dirty="0" err="1"/>
                <a:t>això</a:t>
              </a:r>
              <a:r>
                <a:rPr lang="es-ES" sz="1300" dirty="0"/>
                <a:t>, si </a:t>
              </a:r>
              <a:r>
                <a:rPr lang="es-ES" sz="1300" dirty="0" err="1"/>
                <a:t>és</a:t>
              </a:r>
              <a:r>
                <a:rPr lang="es-ES" sz="1300" dirty="0"/>
                <a:t> picuda, la </a:t>
              </a:r>
              <a:r>
                <a:rPr lang="es-ES" sz="1300" dirty="0" err="1"/>
                <a:t>funció</a:t>
              </a:r>
              <a:r>
                <a:rPr lang="es-ES" sz="1300" dirty="0"/>
                <a:t> no </a:t>
              </a:r>
              <a:r>
                <a:rPr lang="es-ES" sz="1300" dirty="0" err="1"/>
                <a:t>serà</a:t>
              </a:r>
              <a:r>
                <a:rPr lang="es-ES" sz="1300" dirty="0"/>
                <a:t> derivable en </a:t>
              </a:r>
              <a:r>
                <a:rPr lang="es-ES" sz="1300" dirty="0" err="1"/>
                <a:t>aquest</a:t>
              </a:r>
              <a:r>
                <a:rPr lang="es-ES" sz="1300" dirty="0"/>
                <a:t> </a:t>
              </a:r>
              <a:r>
                <a:rPr lang="es-ES" sz="1300" dirty="0" err="1"/>
                <a:t>punt</a:t>
              </a:r>
              <a:r>
                <a:rPr lang="es-ES" sz="1300" dirty="0"/>
                <a:t>.</a:t>
              </a:r>
              <a:endParaRPr lang="en-US" sz="1300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9DD6EEEB-7E64-AD64-7AC4-F02B33E571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4DD51D74-39DD-C48F-A847-7B8490303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290" y="26483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5B846B6-3093-55BC-1341-4DBE8EF43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90" y="28007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79E2B43-16B0-829C-D3B5-ADC2C424D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090" y="29531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8CE4113-629F-DE6B-4702-82D665091BA9}"/>
              </a:ext>
            </a:extLst>
          </p:cNvPr>
          <p:cNvSpPr txBox="1"/>
          <p:nvPr/>
        </p:nvSpPr>
        <p:spPr>
          <a:xfrm>
            <a:off x="1589088" y="1426997"/>
            <a:ext cx="73267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/>
              <a:t>Sigui</a:t>
            </a:r>
            <a:r>
              <a:rPr lang="es-ES" dirty="0"/>
              <a:t>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dirty="0"/>
              <a:t> un </a:t>
            </a:r>
            <a:r>
              <a:rPr lang="es-ES" dirty="0" err="1"/>
              <a:t>punt</a:t>
            </a:r>
            <a:r>
              <a:rPr lang="es-ES" dirty="0"/>
              <a:t> </a:t>
            </a:r>
            <a:r>
              <a:rPr lang="es-ES" dirty="0" err="1"/>
              <a:t>crític</a:t>
            </a:r>
            <a:r>
              <a:rPr lang="es-ES" dirty="0"/>
              <a:t> </a:t>
            </a:r>
            <a:r>
              <a:rPr lang="es-ES" dirty="0" err="1"/>
              <a:t>d’una</a:t>
            </a:r>
            <a:r>
              <a:rPr lang="es-ES" dirty="0"/>
              <a:t> </a:t>
            </a:r>
            <a:r>
              <a:rPr lang="es-ES" dirty="0" err="1"/>
              <a:t>funció</a:t>
            </a:r>
            <a:r>
              <a:rPr lang="es-ES" dirty="0"/>
              <a:t> </a:t>
            </a:r>
            <a:r>
              <a:rPr lang="es-ES" i="1" dirty="0"/>
              <a:t>f(x)</a:t>
            </a:r>
            <a:r>
              <a:rPr lang="es-ES" dirty="0"/>
              <a:t>, </a:t>
            </a:r>
            <a:r>
              <a:rPr lang="es-ES" dirty="0" err="1"/>
              <a:t>és</a:t>
            </a:r>
            <a:r>
              <a:rPr lang="es-ES" dirty="0"/>
              <a:t> a </a:t>
            </a:r>
            <a:r>
              <a:rPr lang="es-ES" dirty="0" err="1"/>
              <a:t>dir</a:t>
            </a:r>
            <a:r>
              <a:rPr lang="es-ES" dirty="0"/>
              <a:t>, </a:t>
            </a:r>
            <a:r>
              <a:rPr lang="es-ES" i="1" dirty="0"/>
              <a:t>f′(x</a:t>
            </a:r>
            <a:r>
              <a:rPr lang="ca-ES-valencia" i="1" baseline="-25000" dirty="0"/>
              <a:t>0</a:t>
            </a:r>
            <a:r>
              <a:rPr lang="es-ES" i="1" dirty="0"/>
              <a:t>) = 0 </a:t>
            </a:r>
            <a:r>
              <a:rPr lang="es-ES" dirty="0"/>
              <a:t>o no </a:t>
            </a:r>
            <a:r>
              <a:rPr lang="es-ES" dirty="0" err="1"/>
              <a:t>existeix</a:t>
            </a:r>
            <a:r>
              <a:rPr lang="es-ES" dirty="0"/>
              <a:t>. </a:t>
            </a:r>
            <a:r>
              <a:rPr lang="es-ES" dirty="0" err="1"/>
              <a:t>Llavors</a:t>
            </a:r>
            <a:r>
              <a:rPr lang="es-ES" dirty="0"/>
              <a:t>, el </a:t>
            </a:r>
            <a:r>
              <a:rPr lang="es-ES" dirty="0" err="1"/>
              <a:t>punt</a:t>
            </a:r>
            <a:r>
              <a:rPr lang="es-ES" dirty="0"/>
              <a:t> </a:t>
            </a:r>
            <a:r>
              <a:rPr lang="es-ES" i="1" dirty="0"/>
              <a:t>(x</a:t>
            </a:r>
            <a:r>
              <a:rPr lang="ca-ES-valencia" i="1" baseline="-25000" dirty="0"/>
              <a:t>0</a:t>
            </a:r>
            <a:r>
              <a:rPr lang="es-ES" i="1" dirty="0"/>
              <a:t>,f x</a:t>
            </a:r>
            <a:r>
              <a:rPr lang="ca-ES-valencia" i="1" baseline="-25000" dirty="0"/>
              <a:t>0</a:t>
            </a:r>
            <a:r>
              <a:rPr lang="es-ES" i="1" dirty="0"/>
              <a:t>))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:</a:t>
            </a:r>
            <a:endParaRPr lang="en-US" sz="1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B1729C3-26E2-950C-74D6-17EAD4AE3E43}"/>
              </a:ext>
            </a:extLst>
          </p:cNvPr>
          <p:cNvSpPr txBox="1"/>
          <p:nvPr/>
        </p:nvSpPr>
        <p:spPr>
          <a:xfrm>
            <a:off x="1589089" y="937371"/>
            <a:ext cx="6928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el </a:t>
            </a:r>
            <a:r>
              <a:rPr lang="es-ES" dirty="0" err="1"/>
              <a:t>criteri</a:t>
            </a:r>
            <a:r>
              <a:rPr lang="es-ES" dirty="0"/>
              <a:t> de la </a:t>
            </a:r>
            <a:r>
              <a:rPr lang="es-ES" b="1" dirty="0">
                <a:solidFill>
                  <a:srgbClr val="E21A23"/>
                </a:solidFill>
              </a:rPr>
              <a:t>derivada primera per a </a:t>
            </a:r>
            <a:r>
              <a:rPr lang="es-ES" b="1" dirty="0" err="1">
                <a:solidFill>
                  <a:srgbClr val="E21A23"/>
                </a:solidFill>
              </a:rPr>
              <a:t>extrems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relatius</a:t>
            </a:r>
            <a:r>
              <a:rPr lang="es-ES" dirty="0"/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8253962-DAA1-E468-D46F-9DF5B6029F2E}"/>
              </a:ext>
            </a:extLst>
          </p:cNvPr>
          <p:cNvSpPr txBox="1"/>
          <p:nvPr/>
        </p:nvSpPr>
        <p:spPr>
          <a:xfrm>
            <a:off x="1589084" y="2309543"/>
            <a:ext cx="65821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 </a:t>
            </a:r>
            <a:r>
              <a:rPr lang="es-ES" b="1" dirty="0" err="1">
                <a:solidFill>
                  <a:srgbClr val="E21A23"/>
                </a:solidFill>
              </a:rPr>
              <a:t>mínim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relatiu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/>
              <a:t>si </a:t>
            </a:r>
            <a:r>
              <a:rPr lang="es-ES" i="1" dirty="0"/>
              <a:t>f′(x) &lt; 0 </a:t>
            </a:r>
            <a:r>
              <a:rPr lang="es-ES" dirty="0"/>
              <a:t>a </a:t>
            </a:r>
            <a:r>
              <a:rPr lang="es-ES" dirty="0" err="1"/>
              <a:t>l’esquerra</a:t>
            </a:r>
            <a:r>
              <a:rPr lang="es-ES" dirty="0"/>
              <a:t> de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dirty="0"/>
              <a:t> i </a:t>
            </a:r>
            <a:r>
              <a:rPr lang="es-ES" i="1" dirty="0"/>
              <a:t>f′(x) &gt; 0</a:t>
            </a:r>
            <a:r>
              <a:rPr lang="es-ES" dirty="0"/>
              <a:t>, a la </a:t>
            </a:r>
            <a:r>
              <a:rPr lang="es-ES" dirty="0" err="1"/>
              <a:t>dreta</a:t>
            </a:r>
            <a:r>
              <a:rPr lang="es-ES" dirty="0"/>
              <a:t> de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dirty="0"/>
              <a:t>. </a:t>
            </a:r>
            <a:r>
              <a:rPr lang="es-ES" dirty="0" err="1"/>
              <a:t>És</a:t>
            </a:r>
            <a:r>
              <a:rPr lang="es-ES" dirty="0"/>
              <a:t> a </a:t>
            </a:r>
            <a:r>
              <a:rPr lang="es-ES" dirty="0" err="1"/>
              <a:t>dir</a:t>
            </a:r>
            <a:r>
              <a:rPr lang="es-ES" dirty="0"/>
              <a:t>, si en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punt</a:t>
            </a:r>
            <a:r>
              <a:rPr lang="es-ES" dirty="0"/>
              <a:t> la </a:t>
            </a:r>
            <a:r>
              <a:rPr lang="es-ES" dirty="0" err="1"/>
              <a:t>gràfica</a:t>
            </a:r>
            <a:r>
              <a:rPr lang="es-ES" dirty="0"/>
              <a:t> </a:t>
            </a:r>
            <a:r>
              <a:rPr lang="es-ES" dirty="0" err="1"/>
              <a:t>passa</a:t>
            </a:r>
            <a:r>
              <a:rPr lang="es-ES" dirty="0"/>
              <a:t> de </a:t>
            </a:r>
            <a:r>
              <a:rPr lang="es-ES" dirty="0" err="1"/>
              <a:t>decréixer</a:t>
            </a:r>
            <a:r>
              <a:rPr lang="es-ES" dirty="0"/>
              <a:t> a </a:t>
            </a:r>
            <a:r>
              <a:rPr lang="es-ES" dirty="0" err="1"/>
              <a:t>créixer</a:t>
            </a:r>
            <a:r>
              <a:rPr lang="es-ES" dirty="0"/>
              <a:t>.</a:t>
            </a:r>
            <a:endParaRPr lang="en-US" sz="1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7A90685-A563-8913-8D52-24D87DA96CA3}"/>
              </a:ext>
            </a:extLst>
          </p:cNvPr>
          <p:cNvSpPr txBox="1"/>
          <p:nvPr/>
        </p:nvSpPr>
        <p:spPr>
          <a:xfrm>
            <a:off x="1589084" y="3232873"/>
            <a:ext cx="64624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 </a:t>
            </a:r>
            <a:r>
              <a:rPr lang="es-ES" b="1" dirty="0" err="1">
                <a:solidFill>
                  <a:srgbClr val="E21A23"/>
                </a:solidFill>
              </a:rPr>
              <a:t>màxim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relatiu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/>
              <a:t>si </a:t>
            </a:r>
            <a:r>
              <a:rPr lang="es-ES" i="1" dirty="0"/>
              <a:t>f′(x) &gt; 0 </a:t>
            </a:r>
            <a:r>
              <a:rPr lang="es-ES" dirty="0"/>
              <a:t>a </a:t>
            </a:r>
            <a:r>
              <a:rPr lang="es-ES" dirty="0" err="1"/>
              <a:t>l’esquerra</a:t>
            </a:r>
            <a:r>
              <a:rPr lang="es-ES" dirty="0"/>
              <a:t> de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dirty="0"/>
              <a:t> i </a:t>
            </a:r>
            <a:r>
              <a:rPr lang="es-ES" i="1" dirty="0"/>
              <a:t>f ′(x) &lt; 0</a:t>
            </a:r>
            <a:r>
              <a:rPr lang="es-ES" dirty="0"/>
              <a:t>, a la </a:t>
            </a:r>
            <a:r>
              <a:rPr lang="es-ES" dirty="0" err="1"/>
              <a:t>dreta</a:t>
            </a:r>
            <a:r>
              <a:rPr lang="es-ES" dirty="0"/>
              <a:t> de x</a:t>
            </a:r>
            <a:r>
              <a:rPr lang="ca-ES-valencia" i="1" baseline="-25000" dirty="0"/>
              <a:t>0</a:t>
            </a:r>
            <a:r>
              <a:rPr lang="es-ES" dirty="0"/>
              <a:t>. </a:t>
            </a:r>
            <a:r>
              <a:rPr lang="es-ES" dirty="0" err="1"/>
              <a:t>És</a:t>
            </a:r>
            <a:r>
              <a:rPr lang="es-ES" dirty="0"/>
              <a:t> a </a:t>
            </a:r>
            <a:r>
              <a:rPr lang="es-ES" dirty="0" err="1"/>
              <a:t>dir</a:t>
            </a:r>
            <a:r>
              <a:rPr lang="es-ES" dirty="0"/>
              <a:t>, si en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punt</a:t>
            </a:r>
            <a:r>
              <a:rPr lang="es-ES" dirty="0"/>
              <a:t> </a:t>
            </a:r>
            <a:r>
              <a:rPr lang="es-ES" dirty="0" err="1"/>
              <a:t>passa</a:t>
            </a:r>
            <a:r>
              <a:rPr lang="es-ES" dirty="0"/>
              <a:t> de </a:t>
            </a:r>
            <a:r>
              <a:rPr lang="es-ES" dirty="0" err="1"/>
              <a:t>créixer</a:t>
            </a:r>
            <a:r>
              <a:rPr lang="es-ES" dirty="0"/>
              <a:t> a </a:t>
            </a:r>
            <a:r>
              <a:rPr lang="es-ES" dirty="0" err="1"/>
              <a:t>decréixer</a:t>
            </a:r>
            <a:r>
              <a:rPr lang="es-ES" dirty="0"/>
              <a:t>.</a:t>
            </a:r>
            <a:endParaRPr lang="en-US" sz="18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E5512E1-FB65-1FF4-A8A6-C5D336BA4B1F}"/>
              </a:ext>
            </a:extLst>
          </p:cNvPr>
          <p:cNvSpPr txBox="1"/>
          <p:nvPr/>
        </p:nvSpPr>
        <p:spPr>
          <a:xfrm>
            <a:off x="1589085" y="4176249"/>
            <a:ext cx="6462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 </a:t>
            </a: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b="1" dirty="0" err="1">
                <a:solidFill>
                  <a:srgbClr val="E21A23"/>
                </a:solidFill>
              </a:rPr>
              <a:t>extrem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relatiu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/>
              <a:t>si </a:t>
            </a:r>
            <a:r>
              <a:rPr lang="es-ES" i="1" dirty="0"/>
              <a:t>f′(x) </a:t>
            </a:r>
            <a:r>
              <a:rPr lang="es-ES" dirty="0"/>
              <a:t>té el </a:t>
            </a:r>
            <a:r>
              <a:rPr lang="es-ES" dirty="0" err="1"/>
              <a:t>mateix</a:t>
            </a:r>
            <a:r>
              <a:rPr lang="es-ES" dirty="0"/>
              <a:t> signe a </a:t>
            </a:r>
            <a:r>
              <a:rPr lang="es-ES" dirty="0" err="1"/>
              <a:t>l’esquerra</a:t>
            </a:r>
            <a:r>
              <a:rPr lang="es-ES" dirty="0"/>
              <a:t> i a la </a:t>
            </a:r>
            <a:r>
              <a:rPr lang="es-ES" dirty="0" err="1"/>
              <a:t>dreta</a:t>
            </a:r>
            <a:r>
              <a:rPr lang="es-ES" dirty="0"/>
              <a:t> de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dirty="0"/>
              <a:t>.</a:t>
            </a:r>
            <a:endParaRPr lang="en-US" sz="1800" dirty="0"/>
          </a:p>
        </p:txBody>
      </p:sp>
      <p:pic>
        <p:nvPicPr>
          <p:cNvPr id="10" name="Gráfico 9" descr="Periódico gráfico con relleno sólido">
            <a:extLst>
              <a:ext uri="{FF2B5EF4-FFF2-40B4-BE49-F238E27FC236}">
                <a16:creationId xmlns:a16="http://schemas.microsoft.com/office/drawing/2014/main" id="{DE2F4AFC-0E46-5AF4-1F0A-CA94C0DB9D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75722" y="4995024"/>
            <a:ext cx="1449731" cy="1449731"/>
          </a:xfrm>
          <a:prstGeom prst="rect">
            <a:avLst/>
          </a:prstGeom>
        </p:spPr>
      </p:pic>
      <p:pic>
        <p:nvPicPr>
          <p:cNvPr id="17" name="Gráfico 16" descr="Tendencia al alza con relleno sólido">
            <a:extLst>
              <a:ext uri="{FF2B5EF4-FFF2-40B4-BE49-F238E27FC236}">
                <a16:creationId xmlns:a16="http://schemas.microsoft.com/office/drawing/2014/main" id="{589A73EC-B473-FA66-53FD-1A6A78981C1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59559" y="4995025"/>
            <a:ext cx="1449731" cy="14497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9036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4CB9F-F92B-B1EF-9638-2BFCCFEF2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24106DCC-A86B-742C-86F7-0C73659BF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0539" y="2248357"/>
            <a:ext cx="4691270" cy="692389"/>
          </a:xfrm>
        </p:spPr>
        <p:txBody>
          <a:bodyPr/>
          <a:lstStyle/>
          <a:p>
            <a:r>
              <a:rPr lang="es-ES" sz="1800" dirty="0">
                <a:latin typeface="+mn-lt"/>
              </a:rPr>
              <a:t>Si </a:t>
            </a:r>
            <a:r>
              <a:rPr lang="es-ES" sz="1800" i="1" dirty="0">
                <a:latin typeface="+mn-lt"/>
              </a:rPr>
              <a:t>x</a:t>
            </a:r>
            <a:r>
              <a:rPr lang="ca-ES-valencia" sz="1800" i="1" baseline="-25000" dirty="0"/>
              <a:t>0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és</a:t>
            </a:r>
            <a:r>
              <a:rPr lang="es-ES" sz="1800" dirty="0">
                <a:latin typeface="+mn-lt"/>
              </a:rPr>
              <a:t> un </a:t>
            </a:r>
            <a:r>
              <a:rPr lang="es-ES" sz="1800" dirty="0" err="1">
                <a:latin typeface="+mn-lt"/>
              </a:rPr>
              <a:t>màxim</a:t>
            </a:r>
            <a:r>
              <a:rPr lang="es-ES" sz="1800" dirty="0">
                <a:latin typeface="+mn-lt"/>
              </a:rPr>
              <a:t> o </a:t>
            </a:r>
            <a:r>
              <a:rPr lang="es-ES" sz="1800" dirty="0" err="1">
                <a:latin typeface="+mn-lt"/>
              </a:rPr>
              <a:t>mínim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relatiu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d’una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funció</a:t>
            </a:r>
            <a:r>
              <a:rPr lang="es-ES" sz="1800" dirty="0">
                <a:latin typeface="+mn-lt"/>
              </a:rPr>
              <a:t> </a:t>
            </a:r>
            <a:r>
              <a:rPr lang="es-ES" sz="1800" i="1" dirty="0">
                <a:latin typeface="+mn-lt"/>
              </a:rPr>
              <a:t>f(x)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llavors</a:t>
            </a:r>
            <a:r>
              <a:rPr lang="es-ES" sz="1800" dirty="0">
                <a:latin typeface="+mn-lt"/>
              </a:rPr>
              <a:t> </a:t>
            </a:r>
            <a:r>
              <a:rPr lang="es-ES" sz="1800" i="1" dirty="0">
                <a:latin typeface="+mn-lt"/>
              </a:rPr>
              <a:t>f′(x</a:t>
            </a:r>
            <a:r>
              <a:rPr lang="ca-ES-valencia" sz="1800" i="1" baseline="-25000" dirty="0"/>
              <a:t>0</a:t>
            </a:r>
            <a:r>
              <a:rPr lang="es-ES" sz="1800" i="1" dirty="0">
                <a:latin typeface="+mn-lt"/>
              </a:rPr>
              <a:t>) = 0</a:t>
            </a:r>
            <a:r>
              <a:rPr lang="es-ES" sz="1800" dirty="0">
                <a:latin typeface="+mn-lt"/>
              </a:rPr>
              <a:t> o no </a:t>
            </a:r>
            <a:r>
              <a:rPr lang="es-ES" sz="1800" dirty="0" err="1">
                <a:latin typeface="+mn-lt"/>
              </a:rPr>
              <a:t>existeix</a:t>
            </a:r>
            <a:r>
              <a:rPr lang="es-ES" sz="1800" dirty="0">
                <a:latin typeface="+mn-lt"/>
              </a:rPr>
              <a:t>. El </a:t>
            </a:r>
            <a:r>
              <a:rPr lang="es-ES" sz="1800" dirty="0" err="1">
                <a:latin typeface="+mn-lt"/>
              </a:rPr>
              <a:t>recíproc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és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fals</a:t>
            </a:r>
            <a:r>
              <a:rPr lang="es-ES" sz="1800" dirty="0">
                <a:latin typeface="+mn-lt"/>
              </a:rPr>
              <a:t>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E89EE5C8-D6FE-188A-C274-3B29566C84B2}"/>
              </a:ext>
            </a:extLst>
          </p:cNvPr>
          <p:cNvSpPr/>
          <p:nvPr/>
        </p:nvSpPr>
        <p:spPr>
          <a:xfrm>
            <a:off x="1902043" y="1919131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pt-BR" sz="1600" dirty="0" err="1">
                <a:solidFill>
                  <a:srgbClr val="C00000"/>
                </a:solidFill>
              </a:rPr>
              <a:t>Condició</a:t>
            </a:r>
            <a:r>
              <a:rPr lang="pt-BR" sz="1600" dirty="0">
                <a:solidFill>
                  <a:srgbClr val="C00000"/>
                </a:solidFill>
              </a:rPr>
              <a:t> </a:t>
            </a:r>
            <a:r>
              <a:rPr lang="pt-BR" sz="1600" dirty="0" err="1">
                <a:solidFill>
                  <a:srgbClr val="C00000"/>
                </a:solidFill>
              </a:rPr>
              <a:t>necessària</a:t>
            </a:r>
            <a:r>
              <a:rPr lang="pt-BR" sz="1600" dirty="0">
                <a:solidFill>
                  <a:srgbClr val="C00000"/>
                </a:solidFill>
              </a:rPr>
              <a:t> d’</a:t>
            </a:r>
            <a:r>
              <a:rPr lang="pt-BR" sz="1600" dirty="0" err="1">
                <a:solidFill>
                  <a:srgbClr val="C00000"/>
                </a:solidFill>
              </a:rPr>
              <a:t>extrem</a:t>
            </a:r>
            <a:r>
              <a:rPr lang="pt-BR" sz="1600" dirty="0">
                <a:solidFill>
                  <a:srgbClr val="C00000"/>
                </a:solidFill>
              </a:rPr>
              <a:t> </a:t>
            </a:r>
            <a:r>
              <a:rPr lang="pt-BR" sz="1600" dirty="0" err="1">
                <a:solidFill>
                  <a:srgbClr val="C00000"/>
                </a:solidFill>
              </a:rPr>
              <a:t>relatiu</a:t>
            </a:r>
            <a:endParaRPr lang="es-ES" sz="11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7" name="Conector: curvado 6">
            <a:extLst>
              <a:ext uri="{FF2B5EF4-FFF2-40B4-BE49-F238E27FC236}">
                <a16:creationId xmlns:a16="http://schemas.microsoft.com/office/drawing/2014/main" id="{11DB9356-9F39-60FB-86A9-5368C0E0C8A9}"/>
              </a:ext>
            </a:extLst>
          </p:cNvPr>
          <p:cNvCxnSpPr>
            <a:cxnSpLocks/>
          </p:cNvCxnSpPr>
          <p:nvPr/>
        </p:nvCxnSpPr>
        <p:spPr>
          <a:xfrm flipV="1">
            <a:off x="3490632" y="2594552"/>
            <a:ext cx="932281" cy="148246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F909A9D2-E401-F662-63D1-CDB2DB6E2389}"/>
              </a:ext>
            </a:extLst>
          </p:cNvPr>
          <p:cNvSpPr/>
          <p:nvPr/>
        </p:nvSpPr>
        <p:spPr>
          <a:xfrm>
            <a:off x="1555442" y="3848379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ca-ES-valencia" sz="1400">
                <a:solidFill>
                  <a:srgbClr val="C00000"/>
                </a:solidFill>
              </a:rPr>
              <a:t>Criteri de la derivada segona per a extrems relatius</a:t>
            </a:r>
            <a:endParaRPr lang="es-ES" sz="105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sp>
        <p:nvSpPr>
          <p:cNvPr id="14" name="Marcador de contenido 1">
            <a:extLst>
              <a:ext uri="{FF2B5EF4-FFF2-40B4-BE49-F238E27FC236}">
                <a16:creationId xmlns:a16="http://schemas.microsoft.com/office/drawing/2014/main" id="{D6A939B5-D3DA-BB27-CFA5-0201B8AD3DF2}"/>
              </a:ext>
            </a:extLst>
          </p:cNvPr>
          <p:cNvSpPr txBox="1">
            <a:spLocks/>
          </p:cNvSpPr>
          <p:nvPr/>
        </p:nvSpPr>
        <p:spPr>
          <a:xfrm>
            <a:off x="3826565" y="3460931"/>
            <a:ext cx="5445244" cy="812895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sz="1600" dirty="0" err="1"/>
              <a:t>Sigui</a:t>
            </a:r>
            <a:r>
              <a:rPr lang="es-ES" sz="1600" dirty="0"/>
              <a:t> f (x) una </a:t>
            </a:r>
            <a:r>
              <a:rPr lang="es-ES" sz="1600" dirty="0" err="1"/>
              <a:t>funció</a:t>
            </a:r>
            <a:r>
              <a:rPr lang="es-ES" sz="1600" dirty="0"/>
              <a:t> </a:t>
            </a:r>
            <a:r>
              <a:rPr lang="es-ES" sz="1600" dirty="0" err="1"/>
              <a:t>amb</a:t>
            </a:r>
            <a:r>
              <a:rPr lang="es-ES" sz="1600" dirty="0"/>
              <a:t> derivada </a:t>
            </a:r>
            <a:r>
              <a:rPr lang="es-ES" sz="1600" dirty="0" err="1"/>
              <a:t>nul·la</a:t>
            </a:r>
            <a:r>
              <a:rPr lang="es-ES" sz="1600" dirty="0"/>
              <a:t> en un </a:t>
            </a:r>
            <a:r>
              <a:rPr lang="es-ES" sz="1600" dirty="0" err="1"/>
              <a:t>punt</a:t>
            </a:r>
            <a:r>
              <a:rPr lang="es-ES" sz="1600" dirty="0"/>
              <a:t> x0, </a:t>
            </a:r>
            <a:r>
              <a:rPr lang="es-ES" sz="1600" dirty="0" err="1"/>
              <a:t>és</a:t>
            </a:r>
            <a:r>
              <a:rPr lang="es-ES" sz="1600" dirty="0"/>
              <a:t> a </a:t>
            </a:r>
            <a:r>
              <a:rPr lang="es-ES" sz="1600" dirty="0" err="1"/>
              <a:t>dir</a:t>
            </a:r>
            <a:r>
              <a:rPr lang="es-ES" sz="1600" dirty="0"/>
              <a:t>, f′ (x</a:t>
            </a:r>
            <a:r>
              <a:rPr lang="ca-ES-valencia" sz="1600" i="1" baseline="-25000" dirty="0"/>
              <a:t>0</a:t>
            </a:r>
            <a:r>
              <a:rPr lang="es-ES" sz="1600" dirty="0"/>
              <a:t>) = 0, i que té derivada </a:t>
            </a:r>
            <a:r>
              <a:rPr lang="es-ES" sz="1600" dirty="0" err="1"/>
              <a:t>segona</a:t>
            </a:r>
            <a:r>
              <a:rPr lang="es-ES" sz="1600" dirty="0"/>
              <a:t> en un </a:t>
            </a:r>
            <a:r>
              <a:rPr lang="es-ES" sz="1600" dirty="0" err="1"/>
              <a:t>interval</a:t>
            </a:r>
            <a:r>
              <a:rPr lang="es-ES" sz="1600" dirty="0"/>
              <a:t> </a:t>
            </a:r>
            <a:r>
              <a:rPr lang="es-ES" sz="1600" dirty="0" err="1"/>
              <a:t>obert</a:t>
            </a:r>
            <a:r>
              <a:rPr lang="es-ES" sz="1600" dirty="0"/>
              <a:t> que conté a x</a:t>
            </a:r>
            <a:r>
              <a:rPr lang="ca-ES-valencia" sz="1600" i="1" baseline="-25000" dirty="0"/>
              <a:t>0</a:t>
            </a:r>
            <a:r>
              <a:rPr lang="es-ES" sz="1600" dirty="0"/>
              <a:t>.</a:t>
            </a:r>
          </a:p>
        </p:txBody>
      </p:sp>
      <p:sp>
        <p:nvSpPr>
          <p:cNvPr id="16" name="Marcador de contenido 1">
            <a:extLst>
              <a:ext uri="{FF2B5EF4-FFF2-40B4-BE49-F238E27FC236}">
                <a16:creationId xmlns:a16="http://schemas.microsoft.com/office/drawing/2014/main" id="{3F2F52D9-66BC-E194-CA8B-D3F559E1D7C0}"/>
              </a:ext>
            </a:extLst>
          </p:cNvPr>
          <p:cNvSpPr txBox="1">
            <a:spLocks/>
          </p:cNvSpPr>
          <p:nvPr/>
        </p:nvSpPr>
        <p:spPr>
          <a:xfrm>
            <a:off x="3956771" y="4422624"/>
            <a:ext cx="5315038" cy="288235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Si </a:t>
            </a:r>
            <a:r>
              <a:rPr lang="es-ES" sz="1600" i="1" dirty="0"/>
              <a:t>f</a:t>
            </a:r>
            <a:r>
              <a:rPr lang="es-ES" sz="1600" dirty="0"/>
              <a:t>″ (</a:t>
            </a:r>
            <a:r>
              <a:rPr lang="es-ES" sz="1600" i="1" dirty="0"/>
              <a:t>x</a:t>
            </a:r>
            <a:r>
              <a:rPr lang="ca-ES-valencia" sz="1600" baseline="-25000" dirty="0"/>
              <a:t>0</a:t>
            </a:r>
            <a:r>
              <a:rPr lang="es-ES" sz="1600" dirty="0"/>
              <a:t>) &lt; 0, </a:t>
            </a:r>
            <a:r>
              <a:rPr lang="es-ES" sz="1600" dirty="0" err="1"/>
              <a:t>llavors</a:t>
            </a:r>
            <a:r>
              <a:rPr lang="es-ES" sz="1600" dirty="0"/>
              <a:t> </a:t>
            </a:r>
            <a:r>
              <a:rPr lang="es-ES" sz="1600" i="1" dirty="0"/>
              <a:t>f </a:t>
            </a:r>
            <a:r>
              <a:rPr lang="es-ES" sz="1600" dirty="0"/>
              <a:t>(</a:t>
            </a:r>
            <a:r>
              <a:rPr lang="es-ES" sz="1600" i="1" dirty="0"/>
              <a:t>x</a:t>
            </a:r>
            <a:r>
              <a:rPr lang="es-ES" sz="1600" dirty="0"/>
              <a:t>) </a:t>
            </a:r>
            <a:r>
              <a:rPr lang="fr-FR" sz="1600" dirty="0"/>
              <a:t>té un </a:t>
            </a:r>
            <a:r>
              <a:rPr lang="fr-FR" sz="1600" dirty="0" err="1"/>
              <a:t>màxim</a:t>
            </a:r>
            <a:r>
              <a:rPr lang="fr-FR" sz="1600" dirty="0"/>
              <a:t> </a:t>
            </a:r>
            <a:r>
              <a:rPr lang="fr-FR" sz="1600" dirty="0" err="1"/>
              <a:t>relatiu</a:t>
            </a:r>
            <a:r>
              <a:rPr lang="fr-FR" sz="1600" dirty="0"/>
              <a:t> en </a:t>
            </a:r>
            <a:r>
              <a:rPr lang="es-ES" sz="1600" i="1" dirty="0"/>
              <a:t>x = x</a:t>
            </a:r>
            <a:r>
              <a:rPr lang="ca-ES-valencia" sz="1600" i="1" baseline="-25000" dirty="0"/>
              <a:t>0</a:t>
            </a:r>
            <a:r>
              <a:rPr lang="es-ES" sz="1600" dirty="0"/>
              <a:t>.</a:t>
            </a:r>
            <a:endParaRPr lang="es-ES" sz="1400" dirty="0"/>
          </a:p>
        </p:txBody>
      </p:sp>
      <p:sp>
        <p:nvSpPr>
          <p:cNvPr id="18" name="Marcador de contenido 1">
            <a:extLst>
              <a:ext uri="{FF2B5EF4-FFF2-40B4-BE49-F238E27FC236}">
                <a16:creationId xmlns:a16="http://schemas.microsoft.com/office/drawing/2014/main" id="{5D16C867-21D6-FBED-9C54-849B75C91D6D}"/>
              </a:ext>
            </a:extLst>
          </p:cNvPr>
          <p:cNvSpPr txBox="1">
            <a:spLocks/>
          </p:cNvSpPr>
          <p:nvPr/>
        </p:nvSpPr>
        <p:spPr>
          <a:xfrm>
            <a:off x="3956771" y="4766869"/>
            <a:ext cx="5187229" cy="288235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Si </a:t>
            </a:r>
            <a:r>
              <a:rPr lang="es-ES" sz="1600" i="1" dirty="0"/>
              <a:t>f</a:t>
            </a:r>
            <a:r>
              <a:rPr lang="es-ES" sz="1600" dirty="0"/>
              <a:t>″ (</a:t>
            </a:r>
            <a:r>
              <a:rPr lang="es-ES" sz="1600" i="1" dirty="0"/>
              <a:t>x</a:t>
            </a:r>
            <a:r>
              <a:rPr lang="ca-ES-valencia" sz="1600" baseline="-25000" dirty="0"/>
              <a:t>0</a:t>
            </a:r>
            <a:r>
              <a:rPr lang="es-ES" sz="1600" dirty="0"/>
              <a:t>) &lt; 0, </a:t>
            </a:r>
            <a:r>
              <a:rPr lang="es-ES" sz="1600" dirty="0" err="1"/>
              <a:t>llavors</a:t>
            </a:r>
            <a:r>
              <a:rPr lang="es-ES" sz="1600" dirty="0"/>
              <a:t> </a:t>
            </a:r>
            <a:r>
              <a:rPr lang="es-ES" sz="1600" i="1" dirty="0"/>
              <a:t>f </a:t>
            </a:r>
            <a:r>
              <a:rPr lang="es-ES" sz="1600" dirty="0"/>
              <a:t>(</a:t>
            </a:r>
            <a:r>
              <a:rPr lang="es-ES" sz="1600" i="1" dirty="0"/>
              <a:t>x</a:t>
            </a:r>
            <a:r>
              <a:rPr lang="es-ES" sz="1600" dirty="0"/>
              <a:t>) té un </a:t>
            </a:r>
            <a:r>
              <a:rPr lang="es-ES" sz="1600" dirty="0" err="1"/>
              <a:t>mínim</a:t>
            </a:r>
            <a:r>
              <a:rPr lang="es-ES" sz="1600" dirty="0"/>
              <a:t> </a:t>
            </a:r>
            <a:r>
              <a:rPr lang="es-ES" sz="1600" dirty="0" err="1"/>
              <a:t>relatiu</a:t>
            </a:r>
            <a:r>
              <a:rPr lang="es-ES" sz="1600" dirty="0"/>
              <a:t> en </a:t>
            </a:r>
            <a:r>
              <a:rPr lang="es-ES" sz="1600" i="1" dirty="0"/>
              <a:t>x = x</a:t>
            </a:r>
            <a:r>
              <a:rPr lang="ca-ES-valencia" sz="1600" i="1" baseline="-25000" dirty="0"/>
              <a:t>0</a:t>
            </a:r>
            <a:r>
              <a:rPr lang="es-ES" sz="1600" dirty="0"/>
              <a:t>.</a:t>
            </a:r>
            <a:endParaRPr lang="es-ES" sz="1400" dirty="0"/>
          </a:p>
        </p:txBody>
      </p:sp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9321458F-14A6-59B2-924E-6E352C4F90A8}"/>
              </a:ext>
            </a:extLst>
          </p:cNvPr>
          <p:cNvCxnSpPr>
            <a:cxnSpLocks/>
          </p:cNvCxnSpPr>
          <p:nvPr/>
        </p:nvCxnSpPr>
        <p:spPr>
          <a:xfrm flipV="1">
            <a:off x="3036100" y="3867378"/>
            <a:ext cx="601625" cy="564662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7764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13" grpId="0" animBg="1"/>
      <p:bldP spid="14" grpId="0" build="allAtOnce"/>
      <p:bldP spid="16" grpId="0" build="allAtOnce"/>
      <p:bldP spid="18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13902-7D5D-A5C9-11CB-D0C004F8C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F79D68D-513D-3336-4239-9D611650B8BA}"/>
              </a:ext>
            </a:extLst>
          </p:cNvPr>
          <p:cNvSpPr txBox="1"/>
          <p:nvPr/>
        </p:nvSpPr>
        <p:spPr>
          <a:xfrm>
            <a:off x="979674" y="1694725"/>
            <a:ext cx="2832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El </a:t>
            </a:r>
            <a:r>
              <a:rPr lang="es-ES" b="1" dirty="0" err="1">
                <a:solidFill>
                  <a:schemeClr val="bg1"/>
                </a:solidFill>
              </a:rPr>
              <a:t>màxim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absolut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d’una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funció</a:t>
            </a:r>
            <a:r>
              <a:rPr lang="es-ES" dirty="0">
                <a:solidFill>
                  <a:schemeClr val="bg1"/>
                </a:solidFill>
              </a:rPr>
              <a:t> en un </a:t>
            </a:r>
            <a:r>
              <a:rPr lang="es-ES" dirty="0" err="1">
                <a:solidFill>
                  <a:schemeClr val="bg1"/>
                </a:solidFill>
              </a:rPr>
              <a:t>interval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és</a:t>
            </a:r>
            <a:r>
              <a:rPr lang="es-ES" dirty="0">
                <a:solidFill>
                  <a:schemeClr val="bg1"/>
                </a:solidFill>
              </a:rPr>
              <a:t> el </a:t>
            </a:r>
            <a:r>
              <a:rPr lang="es-ES" dirty="0" err="1">
                <a:solidFill>
                  <a:schemeClr val="bg1"/>
                </a:solidFill>
              </a:rPr>
              <a:t>major</a:t>
            </a:r>
            <a:r>
              <a:rPr lang="es-ES" dirty="0">
                <a:solidFill>
                  <a:schemeClr val="bg1"/>
                </a:solidFill>
              </a:rPr>
              <a:t> valor de la </a:t>
            </a:r>
            <a:r>
              <a:rPr lang="es-ES" dirty="0" err="1">
                <a:solidFill>
                  <a:schemeClr val="bg1"/>
                </a:solidFill>
              </a:rPr>
              <a:t>funció</a:t>
            </a:r>
            <a:r>
              <a:rPr lang="es-ES" dirty="0">
                <a:solidFill>
                  <a:schemeClr val="bg1"/>
                </a:solidFill>
              </a:rPr>
              <a:t> en </a:t>
            </a:r>
            <a:r>
              <a:rPr lang="es-ES" dirty="0" err="1">
                <a:solidFill>
                  <a:schemeClr val="bg1"/>
                </a:solidFill>
              </a:rPr>
              <a:t>aquest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interval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CCDB6F2-BBAB-F74C-AFAB-C2EA20349B62}"/>
              </a:ext>
            </a:extLst>
          </p:cNvPr>
          <p:cNvSpPr txBox="1"/>
          <p:nvPr/>
        </p:nvSpPr>
        <p:spPr>
          <a:xfrm>
            <a:off x="7843576" y="1609147"/>
            <a:ext cx="2832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El </a:t>
            </a:r>
            <a:r>
              <a:rPr lang="es-ES" b="1" dirty="0" err="1">
                <a:solidFill>
                  <a:schemeClr val="bg1"/>
                </a:solidFill>
              </a:rPr>
              <a:t>mínim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absolut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d’una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funció</a:t>
            </a:r>
            <a:r>
              <a:rPr lang="es-ES" dirty="0">
                <a:solidFill>
                  <a:schemeClr val="bg1"/>
                </a:solidFill>
              </a:rPr>
              <a:t> en un </a:t>
            </a:r>
            <a:r>
              <a:rPr lang="es-ES" dirty="0" err="1">
                <a:solidFill>
                  <a:schemeClr val="bg1"/>
                </a:solidFill>
              </a:rPr>
              <a:t>interval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és</a:t>
            </a:r>
            <a:r>
              <a:rPr lang="es-ES" dirty="0">
                <a:solidFill>
                  <a:schemeClr val="bg1"/>
                </a:solidFill>
              </a:rPr>
              <a:t> el menor valor de la </a:t>
            </a:r>
            <a:r>
              <a:rPr lang="es-ES" dirty="0" err="1">
                <a:solidFill>
                  <a:schemeClr val="bg1"/>
                </a:solidFill>
              </a:rPr>
              <a:t>funció</a:t>
            </a:r>
            <a:r>
              <a:rPr lang="es-ES" dirty="0">
                <a:solidFill>
                  <a:schemeClr val="bg1"/>
                </a:solidFill>
              </a:rPr>
              <a:t> en </a:t>
            </a:r>
            <a:r>
              <a:rPr lang="es-ES" dirty="0" err="1">
                <a:solidFill>
                  <a:schemeClr val="bg1"/>
                </a:solidFill>
              </a:rPr>
              <a:t>aquest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interval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28248C2-8D52-0C9D-8083-DC794B7B051C}"/>
              </a:ext>
            </a:extLst>
          </p:cNvPr>
          <p:cNvSpPr txBox="1"/>
          <p:nvPr/>
        </p:nvSpPr>
        <p:spPr>
          <a:xfrm>
            <a:off x="3812049" y="4146620"/>
            <a:ext cx="52776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Si una </a:t>
            </a:r>
            <a:r>
              <a:rPr lang="es-ES" sz="2000" dirty="0" err="1">
                <a:solidFill>
                  <a:schemeClr val="bg1"/>
                </a:solidFill>
              </a:rPr>
              <a:t>funció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i="1" dirty="0">
                <a:solidFill>
                  <a:schemeClr val="bg1"/>
                </a:solidFill>
              </a:rPr>
              <a:t>f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és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contínua</a:t>
            </a:r>
            <a:r>
              <a:rPr lang="es-ES" sz="2000" dirty="0">
                <a:solidFill>
                  <a:schemeClr val="bg1"/>
                </a:solidFill>
              </a:rPr>
              <a:t> en un </a:t>
            </a:r>
            <a:r>
              <a:rPr lang="es-ES" sz="2000" dirty="0" err="1">
                <a:solidFill>
                  <a:schemeClr val="bg1"/>
                </a:solidFill>
              </a:rPr>
              <a:t>interval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tancat</a:t>
            </a:r>
            <a:r>
              <a:rPr lang="es-ES" sz="2000" dirty="0">
                <a:solidFill>
                  <a:schemeClr val="bg1"/>
                </a:solidFill>
              </a:rPr>
              <a:t> [</a:t>
            </a:r>
            <a:r>
              <a:rPr lang="es-ES" sz="2000" i="1" dirty="0">
                <a:solidFill>
                  <a:schemeClr val="bg1"/>
                </a:solidFill>
              </a:rPr>
              <a:t>a, b</a:t>
            </a:r>
            <a:r>
              <a:rPr lang="es-ES" sz="2000" dirty="0">
                <a:solidFill>
                  <a:schemeClr val="bg1"/>
                </a:solidFill>
              </a:rPr>
              <a:t>], </a:t>
            </a:r>
            <a:r>
              <a:rPr lang="es-ES" sz="2000" dirty="0" err="1">
                <a:solidFill>
                  <a:schemeClr val="bg1"/>
                </a:solidFill>
              </a:rPr>
              <a:t>llavors</a:t>
            </a:r>
            <a:r>
              <a:rPr lang="es-ES" sz="2000" dirty="0">
                <a:solidFill>
                  <a:schemeClr val="bg1"/>
                </a:solidFill>
              </a:rPr>
              <a:t> té </a:t>
            </a:r>
            <a:r>
              <a:rPr lang="es-ES" sz="2000" dirty="0" err="1">
                <a:solidFill>
                  <a:schemeClr val="bg1"/>
                </a:solidFill>
              </a:rPr>
              <a:t>màxim</a:t>
            </a:r>
            <a:r>
              <a:rPr lang="es-ES" sz="2000" dirty="0">
                <a:solidFill>
                  <a:schemeClr val="bg1"/>
                </a:solidFill>
              </a:rPr>
              <a:t> i </a:t>
            </a:r>
            <a:r>
              <a:rPr lang="es-ES" sz="2000" dirty="0" err="1">
                <a:solidFill>
                  <a:schemeClr val="bg1"/>
                </a:solidFill>
              </a:rPr>
              <a:t>mínim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absoluts</a:t>
            </a:r>
            <a:r>
              <a:rPr lang="es-ES" sz="2000" dirty="0">
                <a:solidFill>
                  <a:schemeClr val="bg1"/>
                </a:solidFill>
              </a:rPr>
              <a:t> en </a:t>
            </a:r>
            <a:r>
              <a:rPr lang="es-ES" sz="2000" dirty="0" err="1">
                <a:solidFill>
                  <a:schemeClr val="bg1"/>
                </a:solidFill>
              </a:rPr>
              <a:t>aquest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interval</a:t>
            </a:r>
            <a:r>
              <a:rPr lang="es-ES" sz="2000" dirty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F7FBF6B-A74E-3D9E-F470-40DF6B8E35B2}"/>
              </a:ext>
            </a:extLst>
          </p:cNvPr>
          <p:cNvSpPr/>
          <p:nvPr/>
        </p:nvSpPr>
        <p:spPr>
          <a:xfrm>
            <a:off x="1408545" y="3978080"/>
            <a:ext cx="1559422" cy="906463"/>
          </a:xfrm>
          <a:prstGeom prst="round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dirty="0"/>
              <a:t>Teorema de Weierstrass</a:t>
            </a:r>
            <a:endParaRPr lang="es-ES" sz="1050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E07261F7-C053-A28A-DBE5-4431A17A2739}"/>
              </a:ext>
            </a:extLst>
          </p:cNvPr>
          <p:cNvCxnSpPr>
            <a:cxnSpLocks/>
          </p:cNvCxnSpPr>
          <p:nvPr/>
        </p:nvCxnSpPr>
        <p:spPr>
          <a:xfrm flipV="1">
            <a:off x="3935896" y="2055019"/>
            <a:ext cx="1446142" cy="656361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áfico 11" descr="Periódico gráfico contorno">
            <a:extLst>
              <a:ext uri="{FF2B5EF4-FFF2-40B4-BE49-F238E27FC236}">
                <a16:creationId xmlns:a16="http://schemas.microsoft.com/office/drawing/2014/main" id="{F9D482CC-31FD-2490-2480-0EFFBD25D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64936" y="1493186"/>
            <a:ext cx="2263245" cy="2263245"/>
          </a:xfrm>
          <a:prstGeom prst="rect">
            <a:avLst/>
          </a:prstGeom>
        </p:spPr>
      </p:pic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E139E44F-BD14-EB93-606D-5174A21A8DD7}"/>
              </a:ext>
            </a:extLst>
          </p:cNvPr>
          <p:cNvCxnSpPr>
            <a:cxnSpLocks/>
          </p:cNvCxnSpPr>
          <p:nvPr/>
        </p:nvCxnSpPr>
        <p:spPr>
          <a:xfrm>
            <a:off x="3061069" y="4343845"/>
            <a:ext cx="488472" cy="390189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: curvado 17">
            <a:extLst>
              <a:ext uri="{FF2B5EF4-FFF2-40B4-BE49-F238E27FC236}">
                <a16:creationId xmlns:a16="http://schemas.microsoft.com/office/drawing/2014/main" id="{00E41D84-D896-5E63-2542-C70E14CBE456}"/>
              </a:ext>
            </a:extLst>
          </p:cNvPr>
          <p:cNvCxnSpPr>
            <a:cxnSpLocks/>
          </p:cNvCxnSpPr>
          <p:nvPr/>
        </p:nvCxnSpPr>
        <p:spPr>
          <a:xfrm rot="10800000" flipV="1">
            <a:off x="6070322" y="2711378"/>
            <a:ext cx="1510746" cy="260422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79990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8126B-52B4-410F-852E-6992D12ED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D2AA60-E84F-D22C-FB45-497453B94D97}"/>
              </a:ext>
            </a:extLst>
          </p:cNvPr>
          <p:cNvSpPr txBox="1"/>
          <p:nvPr/>
        </p:nvSpPr>
        <p:spPr>
          <a:xfrm>
            <a:off x="395081" y="3002140"/>
            <a:ext cx="34513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La </a:t>
            </a:r>
            <a:r>
              <a:rPr lang="es-ES" sz="2000" dirty="0" err="1">
                <a:solidFill>
                  <a:schemeClr val="bg1"/>
                </a:solidFill>
              </a:rPr>
              <a:t>gràfica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d’una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funció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pot</a:t>
            </a:r>
            <a:r>
              <a:rPr lang="es-ES" sz="2000" dirty="0">
                <a:solidFill>
                  <a:schemeClr val="bg1"/>
                </a:solidFill>
              </a:rPr>
              <a:t> ser </a:t>
            </a:r>
            <a:r>
              <a:rPr lang="es-ES" sz="2000" dirty="0" err="1">
                <a:solidFill>
                  <a:schemeClr val="bg1"/>
                </a:solidFill>
              </a:rPr>
              <a:t>oberta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cap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amunt</a:t>
            </a:r>
            <a:r>
              <a:rPr lang="es-ES" sz="2000" dirty="0">
                <a:solidFill>
                  <a:schemeClr val="bg1"/>
                </a:solidFill>
              </a:rPr>
              <a:t> o </a:t>
            </a:r>
            <a:r>
              <a:rPr lang="es-ES" sz="2000" b="1" dirty="0" err="1">
                <a:solidFill>
                  <a:schemeClr val="bg1"/>
                </a:solidFill>
              </a:rPr>
              <a:t>còncava</a:t>
            </a:r>
            <a:r>
              <a:rPr lang="es-ES" sz="2000" dirty="0">
                <a:solidFill>
                  <a:schemeClr val="bg1"/>
                </a:solidFill>
              </a:rPr>
              <a:t>, o </a:t>
            </a:r>
            <a:r>
              <a:rPr lang="es-ES" sz="2000" dirty="0" err="1">
                <a:solidFill>
                  <a:schemeClr val="bg1"/>
                </a:solidFill>
              </a:rPr>
              <a:t>oberta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cap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avall</a:t>
            </a:r>
            <a:r>
              <a:rPr lang="es-ES" sz="2000" dirty="0">
                <a:solidFill>
                  <a:schemeClr val="bg1"/>
                </a:solidFill>
              </a:rPr>
              <a:t> o </a:t>
            </a:r>
            <a:r>
              <a:rPr lang="es-ES" sz="2000" b="1" dirty="0">
                <a:solidFill>
                  <a:schemeClr val="bg1"/>
                </a:solidFill>
              </a:rPr>
              <a:t>convexa</a:t>
            </a:r>
            <a:r>
              <a:rPr lang="es-ES" sz="2000" dirty="0">
                <a:solidFill>
                  <a:schemeClr val="bg1"/>
                </a:solidFill>
              </a:rPr>
              <a:t>, i que el </a:t>
            </a:r>
            <a:r>
              <a:rPr lang="es-ES" sz="2000" dirty="0" err="1">
                <a:solidFill>
                  <a:schemeClr val="bg1"/>
                </a:solidFill>
              </a:rPr>
              <a:t>punt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d’inflexió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és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aquell</a:t>
            </a:r>
            <a:r>
              <a:rPr lang="es-ES" sz="2000" dirty="0">
                <a:solidFill>
                  <a:schemeClr val="bg1"/>
                </a:solidFill>
              </a:rPr>
              <a:t> en </a:t>
            </a:r>
            <a:r>
              <a:rPr lang="es-ES" sz="2000" dirty="0" err="1">
                <a:solidFill>
                  <a:schemeClr val="bg1"/>
                </a:solidFill>
              </a:rPr>
              <a:t>què</a:t>
            </a:r>
            <a:r>
              <a:rPr lang="es-ES" sz="2000" dirty="0">
                <a:solidFill>
                  <a:schemeClr val="bg1"/>
                </a:solidFill>
              </a:rPr>
              <a:t> la </a:t>
            </a:r>
            <a:r>
              <a:rPr lang="es-ES" sz="2000" dirty="0" err="1">
                <a:solidFill>
                  <a:schemeClr val="bg1"/>
                </a:solidFill>
              </a:rPr>
              <a:t>funció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canvia</a:t>
            </a:r>
            <a:r>
              <a:rPr lang="es-ES" sz="2000" dirty="0">
                <a:solidFill>
                  <a:schemeClr val="bg1"/>
                </a:solidFill>
              </a:rPr>
              <a:t> de curvatura.</a:t>
            </a:r>
          </a:p>
        </p:txBody>
      </p:sp>
      <p:sp>
        <p:nvSpPr>
          <p:cNvPr id="13" name="Arco 12">
            <a:extLst>
              <a:ext uri="{FF2B5EF4-FFF2-40B4-BE49-F238E27FC236}">
                <a16:creationId xmlns:a16="http://schemas.microsoft.com/office/drawing/2014/main" id="{3F832A28-90DE-75DD-5C83-69AA1913501C}"/>
              </a:ext>
            </a:extLst>
          </p:cNvPr>
          <p:cNvSpPr/>
          <p:nvPr/>
        </p:nvSpPr>
        <p:spPr>
          <a:xfrm rot="5033715" flipV="1">
            <a:off x="6682770" y="2058056"/>
            <a:ext cx="1185380" cy="975015"/>
          </a:xfrm>
          <a:prstGeom prst="arc">
            <a:avLst>
              <a:gd name="adj1" fmla="val 16200000"/>
              <a:gd name="adj2" fmla="val 4313281"/>
            </a:avLst>
          </a:prstGeom>
          <a:ln w="19050" cap="flat" cmpd="sng" algn="ctr">
            <a:solidFill>
              <a:srgbClr val="E21A2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rco 17">
            <a:extLst>
              <a:ext uri="{FF2B5EF4-FFF2-40B4-BE49-F238E27FC236}">
                <a16:creationId xmlns:a16="http://schemas.microsoft.com/office/drawing/2014/main" id="{BCB29EDB-56D0-56A7-F250-C42F92D0C774}"/>
              </a:ext>
            </a:extLst>
          </p:cNvPr>
          <p:cNvSpPr/>
          <p:nvPr/>
        </p:nvSpPr>
        <p:spPr>
          <a:xfrm rot="17080734">
            <a:off x="7308362" y="2188883"/>
            <a:ext cx="1605004" cy="1626515"/>
          </a:xfrm>
          <a:prstGeom prst="arc">
            <a:avLst>
              <a:gd name="adj1" fmla="val 16200000"/>
              <a:gd name="adj2" fmla="val 4313281"/>
            </a:avLst>
          </a:prstGeom>
          <a:ln w="19050" cap="flat" cmpd="sng" algn="ctr">
            <a:solidFill>
              <a:srgbClr val="E21A2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DC0FDEE-FE0D-B9B8-F910-421EDC95C95B}"/>
              </a:ext>
            </a:extLst>
          </p:cNvPr>
          <p:cNvSpPr txBox="1"/>
          <p:nvPr/>
        </p:nvSpPr>
        <p:spPr>
          <a:xfrm>
            <a:off x="4637020" y="3517374"/>
            <a:ext cx="6792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/>
              <a:t>Sigui</a:t>
            </a:r>
            <a:r>
              <a:rPr lang="es-ES" dirty="0"/>
              <a:t> </a:t>
            </a:r>
            <a:r>
              <a:rPr lang="es-ES" i="1" dirty="0"/>
              <a:t>f(x)</a:t>
            </a:r>
            <a:r>
              <a:rPr lang="es-ES" dirty="0"/>
              <a:t> una </a:t>
            </a:r>
            <a:r>
              <a:rPr lang="es-ES" dirty="0" err="1"/>
              <a:t>funció</a:t>
            </a:r>
            <a:r>
              <a:rPr lang="es-ES" dirty="0"/>
              <a:t> la derivada </a:t>
            </a:r>
            <a:r>
              <a:rPr lang="es-ES" dirty="0" err="1"/>
              <a:t>segona</a:t>
            </a:r>
            <a:r>
              <a:rPr lang="es-ES" dirty="0"/>
              <a:t> de la </a:t>
            </a:r>
            <a:r>
              <a:rPr lang="es-ES" dirty="0" err="1"/>
              <a:t>qual</a:t>
            </a:r>
            <a:r>
              <a:rPr lang="es-ES" dirty="0"/>
              <a:t> </a:t>
            </a:r>
            <a:r>
              <a:rPr lang="es-ES" dirty="0" err="1"/>
              <a:t>existeix</a:t>
            </a:r>
            <a:r>
              <a:rPr lang="es-ES" dirty="0"/>
              <a:t> en un </a:t>
            </a:r>
            <a:r>
              <a:rPr lang="es-ES" dirty="0" err="1"/>
              <a:t>interval</a:t>
            </a:r>
            <a:r>
              <a:rPr lang="es-ES" dirty="0"/>
              <a:t> </a:t>
            </a:r>
            <a:r>
              <a:rPr lang="es-ES" dirty="0" err="1"/>
              <a:t>obert</a:t>
            </a:r>
            <a:r>
              <a:rPr lang="es-ES" dirty="0"/>
              <a:t> </a:t>
            </a:r>
            <a:r>
              <a:rPr lang="es-ES" i="1" dirty="0"/>
              <a:t>(a, b)</a:t>
            </a:r>
            <a:r>
              <a:rPr lang="es-ES" dirty="0"/>
              <a:t>. </a:t>
            </a:r>
            <a:r>
              <a:rPr lang="es-ES" dirty="0" err="1"/>
              <a:t>Llavors</a:t>
            </a:r>
            <a:r>
              <a:rPr lang="es-ES" dirty="0"/>
              <a:t>: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C2BF5E1-1380-8C82-3397-ACA478DA1B12}"/>
              </a:ext>
            </a:extLst>
          </p:cNvPr>
          <p:cNvSpPr txBox="1"/>
          <p:nvPr/>
        </p:nvSpPr>
        <p:spPr>
          <a:xfrm>
            <a:off x="4637020" y="4315167"/>
            <a:ext cx="6792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Si </a:t>
            </a:r>
            <a:r>
              <a:rPr lang="es-ES" i="1" dirty="0"/>
              <a:t>f"(x) &lt; 0</a:t>
            </a:r>
            <a:r>
              <a:rPr lang="es-ES" dirty="0"/>
              <a:t>, per a </a:t>
            </a:r>
            <a:r>
              <a:rPr lang="es-ES" dirty="0" err="1"/>
              <a:t>tot</a:t>
            </a:r>
            <a:r>
              <a:rPr lang="es-ES" dirty="0"/>
              <a:t> </a:t>
            </a:r>
            <a:r>
              <a:rPr lang="es-ES" i="1" dirty="0"/>
              <a:t>x ∈(</a:t>
            </a:r>
            <a:r>
              <a:rPr lang="es-ES" i="1" dirty="0" err="1"/>
              <a:t>a,b</a:t>
            </a:r>
            <a:r>
              <a:rPr lang="es-ES" i="1" dirty="0"/>
              <a:t>)</a:t>
            </a:r>
            <a:r>
              <a:rPr lang="es-ES" dirty="0"/>
              <a:t>, la </a:t>
            </a:r>
            <a:r>
              <a:rPr lang="es-ES" dirty="0" err="1"/>
              <a:t>funció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b="1" dirty="0">
                <a:solidFill>
                  <a:srgbClr val="E21A23"/>
                </a:solidFill>
              </a:rPr>
              <a:t>convexa (</a:t>
            </a:r>
            <a:r>
              <a:rPr lang="es-ES" b="1" dirty="0" err="1">
                <a:solidFill>
                  <a:srgbClr val="E21A23"/>
                </a:solidFill>
              </a:rPr>
              <a:t>oberta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cap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avall</a:t>
            </a:r>
            <a:r>
              <a:rPr lang="es-ES" b="1" dirty="0">
                <a:solidFill>
                  <a:srgbClr val="E21A23"/>
                </a:solidFill>
              </a:rPr>
              <a:t>) </a:t>
            </a:r>
            <a:r>
              <a:rPr lang="es-ES" dirty="0"/>
              <a:t>en </a:t>
            </a:r>
            <a:r>
              <a:rPr lang="es-ES" i="1" dirty="0"/>
              <a:t>(a, b)</a:t>
            </a:r>
            <a:r>
              <a:rPr lang="es-ES" dirty="0"/>
              <a:t>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1D8ABBB-8E11-9C78-6802-552E17EE73B0}"/>
              </a:ext>
            </a:extLst>
          </p:cNvPr>
          <p:cNvSpPr txBox="1"/>
          <p:nvPr/>
        </p:nvSpPr>
        <p:spPr>
          <a:xfrm>
            <a:off x="4637020" y="5112960"/>
            <a:ext cx="6792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Si </a:t>
            </a:r>
            <a:r>
              <a:rPr lang="es-ES" i="1" dirty="0"/>
              <a:t>f"(x) &gt; 0</a:t>
            </a:r>
            <a:r>
              <a:rPr lang="es-ES" dirty="0"/>
              <a:t>, per a </a:t>
            </a:r>
            <a:r>
              <a:rPr lang="es-ES" dirty="0" err="1"/>
              <a:t>tot</a:t>
            </a:r>
            <a:r>
              <a:rPr lang="es-ES" dirty="0"/>
              <a:t> </a:t>
            </a:r>
            <a:r>
              <a:rPr lang="es-ES" i="1" dirty="0"/>
              <a:t>x ∈(</a:t>
            </a:r>
            <a:r>
              <a:rPr lang="es-ES" i="1" dirty="0" err="1"/>
              <a:t>a,b</a:t>
            </a:r>
            <a:r>
              <a:rPr lang="es-ES" i="1" dirty="0"/>
              <a:t>)</a:t>
            </a:r>
            <a:r>
              <a:rPr lang="es-ES" dirty="0"/>
              <a:t>, la </a:t>
            </a:r>
            <a:r>
              <a:rPr lang="es-ES" dirty="0" err="1"/>
              <a:t>funció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b="1" dirty="0" err="1">
                <a:solidFill>
                  <a:srgbClr val="E21A23"/>
                </a:solidFill>
              </a:rPr>
              <a:t>còncava</a:t>
            </a:r>
            <a:r>
              <a:rPr lang="es-ES" b="1" dirty="0">
                <a:solidFill>
                  <a:srgbClr val="E21A23"/>
                </a:solidFill>
              </a:rPr>
              <a:t> (</a:t>
            </a:r>
            <a:r>
              <a:rPr lang="es-ES" b="1" dirty="0" err="1">
                <a:solidFill>
                  <a:srgbClr val="E21A23"/>
                </a:solidFill>
              </a:rPr>
              <a:t>oberta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cap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amunt</a:t>
            </a:r>
            <a:r>
              <a:rPr lang="es-ES" b="1" dirty="0">
                <a:solidFill>
                  <a:srgbClr val="E21A23"/>
                </a:solidFill>
              </a:rPr>
              <a:t>)</a:t>
            </a:r>
            <a:r>
              <a:rPr lang="es-ES" b="1" dirty="0"/>
              <a:t> </a:t>
            </a:r>
            <a:r>
              <a:rPr lang="es-ES" dirty="0"/>
              <a:t>en </a:t>
            </a:r>
            <a:r>
              <a:rPr lang="es-ES" i="1" dirty="0"/>
              <a:t>(a, b)</a:t>
            </a:r>
            <a:r>
              <a:rPr lang="es-ES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193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8" grpId="0" animBg="1"/>
      <p:bldP spid="20" grpId="0"/>
      <p:bldP spid="21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83816-F68B-0327-E9B2-DB9860FE6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5DE76DD1-6BEF-3744-5FF6-97F4F2F2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916" y="1940244"/>
            <a:ext cx="7236387" cy="564663"/>
          </a:xfrm>
        </p:spPr>
        <p:txBody>
          <a:bodyPr/>
          <a:lstStyle/>
          <a:p>
            <a:r>
              <a:rPr lang="es-ES" sz="2000" dirty="0">
                <a:latin typeface="+mn-lt"/>
              </a:rPr>
              <a:t>Una </a:t>
            </a:r>
            <a:r>
              <a:rPr lang="es-ES" sz="2000" dirty="0" err="1">
                <a:latin typeface="+mn-lt"/>
              </a:rPr>
              <a:t>funció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contínua</a:t>
            </a:r>
            <a:r>
              <a:rPr lang="es-ES" sz="2000" dirty="0">
                <a:latin typeface="+mn-lt"/>
              </a:rPr>
              <a:t> </a:t>
            </a:r>
            <a:r>
              <a:rPr lang="es-ES" sz="2000" i="1" dirty="0">
                <a:latin typeface="+mn-lt"/>
              </a:rPr>
              <a:t>f(x)</a:t>
            </a:r>
            <a:r>
              <a:rPr lang="es-ES" sz="2000" dirty="0">
                <a:latin typeface="+mn-lt"/>
              </a:rPr>
              <a:t> té un </a:t>
            </a:r>
            <a:r>
              <a:rPr lang="es-ES" sz="2000" b="1" dirty="0" err="1">
                <a:solidFill>
                  <a:srgbClr val="E21A23"/>
                </a:solidFill>
                <a:latin typeface="+mn-lt"/>
              </a:rPr>
              <a:t>punt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 </a:t>
            </a:r>
            <a:r>
              <a:rPr lang="es-ES" sz="2000" b="1" dirty="0" err="1">
                <a:solidFill>
                  <a:srgbClr val="E21A23"/>
                </a:solidFill>
                <a:latin typeface="+mn-lt"/>
              </a:rPr>
              <a:t>d’inflexió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 </a:t>
            </a:r>
            <a:r>
              <a:rPr lang="es-ES" sz="2000" dirty="0">
                <a:latin typeface="+mn-lt"/>
              </a:rPr>
              <a:t>en </a:t>
            </a:r>
            <a:r>
              <a:rPr lang="es-ES" sz="2000" i="1" dirty="0">
                <a:latin typeface="+mn-lt"/>
              </a:rPr>
              <a:t>x = x</a:t>
            </a:r>
            <a:r>
              <a:rPr lang="ca-ES-valencia" sz="2000" i="1" baseline="-25000" dirty="0"/>
              <a:t>0</a:t>
            </a:r>
            <a:r>
              <a:rPr lang="es-ES" sz="2000" dirty="0">
                <a:latin typeface="+mn-lt"/>
              </a:rPr>
              <a:t> si, en </a:t>
            </a:r>
            <a:r>
              <a:rPr lang="es-ES" sz="2000" dirty="0" err="1">
                <a:latin typeface="+mn-lt"/>
              </a:rPr>
              <a:t>ell</a:t>
            </a:r>
            <a:r>
              <a:rPr lang="es-ES" sz="2000" dirty="0">
                <a:latin typeface="+mn-lt"/>
              </a:rPr>
              <a:t>, la </a:t>
            </a:r>
            <a:r>
              <a:rPr lang="es-ES" sz="2000" dirty="0" err="1">
                <a:latin typeface="+mn-lt"/>
              </a:rPr>
              <a:t>corba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passa</a:t>
            </a:r>
            <a:r>
              <a:rPr lang="es-ES" sz="2000" dirty="0">
                <a:latin typeface="+mn-lt"/>
              </a:rPr>
              <a:t> de ser </a:t>
            </a:r>
            <a:r>
              <a:rPr lang="es-ES" sz="2000" dirty="0" err="1">
                <a:latin typeface="+mn-lt"/>
              </a:rPr>
              <a:t>còncava</a:t>
            </a:r>
            <a:r>
              <a:rPr lang="es-ES" sz="2000" dirty="0">
                <a:latin typeface="+mn-lt"/>
              </a:rPr>
              <a:t> a convexa, o viceversa.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97DC30A6-FA8F-B0D0-A37A-BC6DA38209BA}"/>
              </a:ext>
            </a:extLst>
          </p:cNvPr>
          <p:cNvSpPr/>
          <p:nvPr/>
        </p:nvSpPr>
        <p:spPr>
          <a:xfrm>
            <a:off x="1702689" y="3002251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400" dirty="0" err="1">
                <a:solidFill>
                  <a:srgbClr val="E21A23"/>
                </a:solidFill>
              </a:rPr>
              <a:t>Criteri</a:t>
            </a:r>
            <a:r>
              <a:rPr lang="es-ES" sz="1400" dirty="0">
                <a:solidFill>
                  <a:srgbClr val="E21A23"/>
                </a:solidFill>
              </a:rPr>
              <a:t> de la derivada </a:t>
            </a:r>
            <a:r>
              <a:rPr lang="es-ES" sz="1400" dirty="0" err="1">
                <a:solidFill>
                  <a:srgbClr val="E21A23"/>
                </a:solidFill>
              </a:rPr>
              <a:t>segona</a:t>
            </a:r>
            <a:r>
              <a:rPr lang="es-ES" sz="1400" dirty="0">
                <a:solidFill>
                  <a:srgbClr val="E21A23"/>
                </a:solidFill>
              </a:rPr>
              <a:t> per </a:t>
            </a:r>
            <a:r>
              <a:rPr lang="es-ES" sz="1400" dirty="0" err="1">
                <a:solidFill>
                  <a:srgbClr val="E21A23"/>
                </a:solidFill>
              </a:rPr>
              <a:t>als</a:t>
            </a:r>
            <a:r>
              <a:rPr lang="es-ES" sz="1400" dirty="0">
                <a:solidFill>
                  <a:srgbClr val="E21A23"/>
                </a:solidFill>
              </a:rPr>
              <a:t> </a:t>
            </a:r>
            <a:r>
              <a:rPr lang="es-ES" sz="1400" dirty="0" err="1">
                <a:solidFill>
                  <a:srgbClr val="E21A23"/>
                </a:solidFill>
              </a:rPr>
              <a:t>punts</a:t>
            </a:r>
            <a:r>
              <a:rPr lang="es-ES" sz="1400" dirty="0">
                <a:solidFill>
                  <a:srgbClr val="E21A23"/>
                </a:solidFill>
              </a:rPr>
              <a:t> </a:t>
            </a:r>
            <a:r>
              <a:rPr lang="es-ES" sz="1400" dirty="0" err="1">
                <a:solidFill>
                  <a:srgbClr val="E21A23"/>
                </a:solidFill>
              </a:rPr>
              <a:t>d’inflexió</a:t>
            </a:r>
            <a:endParaRPr lang="es-ES" sz="105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sp>
        <p:nvSpPr>
          <p:cNvPr id="14" name="Marcador de contenido 1">
            <a:extLst>
              <a:ext uri="{FF2B5EF4-FFF2-40B4-BE49-F238E27FC236}">
                <a16:creationId xmlns:a16="http://schemas.microsoft.com/office/drawing/2014/main" id="{FDA2D0BA-C7D5-7206-2C17-6C68EC87C2FB}"/>
              </a:ext>
            </a:extLst>
          </p:cNvPr>
          <p:cNvSpPr txBox="1">
            <a:spLocks/>
          </p:cNvSpPr>
          <p:nvPr/>
        </p:nvSpPr>
        <p:spPr>
          <a:xfrm>
            <a:off x="4268175" y="2895829"/>
            <a:ext cx="5188226" cy="1460242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dirty="0" err="1"/>
              <a:t>Sigui</a:t>
            </a:r>
            <a:r>
              <a:rPr lang="es-ES" dirty="0"/>
              <a:t>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i="1" dirty="0"/>
              <a:t> </a:t>
            </a:r>
            <a:r>
              <a:rPr lang="es-ES" dirty="0"/>
              <a:t>un </a:t>
            </a:r>
            <a:r>
              <a:rPr lang="es-ES" dirty="0" err="1"/>
              <a:t>punt</a:t>
            </a:r>
            <a:r>
              <a:rPr lang="es-ES" dirty="0"/>
              <a:t> de la </a:t>
            </a:r>
            <a:r>
              <a:rPr lang="es-ES" dirty="0" err="1"/>
              <a:t>funció</a:t>
            </a:r>
            <a:r>
              <a:rPr lang="es-ES" dirty="0"/>
              <a:t> </a:t>
            </a:r>
            <a:r>
              <a:rPr lang="es-ES" i="1" dirty="0"/>
              <a:t>f(x)</a:t>
            </a:r>
            <a:r>
              <a:rPr lang="es-ES" dirty="0"/>
              <a:t> en el </a:t>
            </a:r>
            <a:r>
              <a:rPr lang="es-ES" dirty="0" err="1"/>
              <a:t>qual</a:t>
            </a:r>
            <a:r>
              <a:rPr lang="es-ES" dirty="0"/>
              <a:t> </a:t>
            </a:r>
            <a:r>
              <a:rPr lang="es-ES" i="1" dirty="0"/>
              <a:t>f" (x</a:t>
            </a:r>
            <a:r>
              <a:rPr lang="ca-ES-valencia" i="1" baseline="-25000" dirty="0"/>
              <a:t>0</a:t>
            </a:r>
            <a:r>
              <a:rPr lang="es-ES" i="1" dirty="0"/>
              <a:t>) </a:t>
            </a:r>
            <a:r>
              <a:rPr lang="es-ES" dirty="0"/>
              <a:t>= 0 o </a:t>
            </a:r>
            <a:r>
              <a:rPr lang="es-ES" i="1" dirty="0"/>
              <a:t>f" (x</a:t>
            </a:r>
            <a:r>
              <a:rPr lang="ca-ES-valencia" i="1" baseline="-25000" dirty="0"/>
              <a:t>0</a:t>
            </a:r>
            <a:r>
              <a:rPr lang="es-ES" i="1" dirty="0"/>
              <a:t>) </a:t>
            </a:r>
            <a:r>
              <a:rPr lang="es-ES" dirty="0"/>
              <a:t>no </a:t>
            </a:r>
            <a:r>
              <a:rPr lang="es-ES" dirty="0" err="1"/>
              <a:t>existeix</a:t>
            </a:r>
            <a:r>
              <a:rPr lang="es-ES" dirty="0"/>
              <a:t>. </a:t>
            </a:r>
            <a:r>
              <a:rPr lang="es-ES" dirty="0" err="1"/>
              <a:t>Llavors</a:t>
            </a:r>
            <a:r>
              <a:rPr lang="es-ES" dirty="0"/>
              <a:t>, el </a:t>
            </a:r>
            <a:r>
              <a:rPr lang="es-ES" dirty="0" err="1"/>
              <a:t>punt</a:t>
            </a:r>
            <a:r>
              <a:rPr lang="es-ES" dirty="0"/>
              <a:t> (x0, </a:t>
            </a:r>
            <a:r>
              <a:rPr lang="es-ES" i="1" dirty="0"/>
              <a:t>f (x</a:t>
            </a:r>
            <a:r>
              <a:rPr lang="ca-ES-valencia" i="1" baseline="-25000" dirty="0"/>
              <a:t>0</a:t>
            </a:r>
            <a:r>
              <a:rPr lang="es-ES" i="1" dirty="0"/>
              <a:t>)) </a:t>
            </a: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dirty="0" err="1"/>
              <a:t>punt</a:t>
            </a:r>
            <a:r>
              <a:rPr lang="es-ES" dirty="0"/>
              <a:t> </a:t>
            </a:r>
            <a:r>
              <a:rPr lang="es-ES" dirty="0" err="1"/>
              <a:t>d’inflexió</a:t>
            </a:r>
            <a:r>
              <a:rPr lang="es-ES" dirty="0"/>
              <a:t> si </a:t>
            </a:r>
            <a:r>
              <a:rPr lang="es-ES" i="1" dirty="0"/>
              <a:t>f" (x) </a:t>
            </a:r>
            <a:r>
              <a:rPr lang="es-ES" dirty="0" err="1"/>
              <a:t>canvia</a:t>
            </a:r>
            <a:r>
              <a:rPr lang="es-ES" dirty="0"/>
              <a:t> de signe a </a:t>
            </a:r>
            <a:r>
              <a:rPr lang="es-ES" dirty="0" err="1"/>
              <a:t>esquerra</a:t>
            </a:r>
            <a:r>
              <a:rPr lang="es-ES" dirty="0"/>
              <a:t> i </a:t>
            </a:r>
            <a:r>
              <a:rPr lang="es-ES" dirty="0" err="1"/>
              <a:t>dreta</a:t>
            </a:r>
            <a:r>
              <a:rPr lang="es-ES" dirty="0"/>
              <a:t> de </a:t>
            </a:r>
            <a:r>
              <a:rPr lang="es-ES" i="1" dirty="0"/>
              <a:t>x</a:t>
            </a:r>
            <a:r>
              <a:rPr lang="ca-ES-valencia" i="1" baseline="-25000" dirty="0"/>
              <a:t>0</a:t>
            </a:r>
            <a:r>
              <a:rPr lang="es-ES" dirty="0"/>
              <a:t>, </a:t>
            </a:r>
            <a:r>
              <a:rPr lang="es-ES" dirty="0" err="1"/>
              <a:t>és</a:t>
            </a:r>
            <a:r>
              <a:rPr lang="es-ES" dirty="0"/>
              <a:t> a </a:t>
            </a:r>
            <a:r>
              <a:rPr lang="es-ES" dirty="0" err="1"/>
              <a:t>dir</a:t>
            </a:r>
            <a:r>
              <a:rPr lang="es-ES" dirty="0"/>
              <a:t>, si </a:t>
            </a:r>
            <a:r>
              <a:rPr lang="es-ES" dirty="0" err="1"/>
              <a:t>passa</a:t>
            </a:r>
            <a:r>
              <a:rPr lang="es-ES" dirty="0"/>
              <a:t> de ser </a:t>
            </a:r>
            <a:r>
              <a:rPr lang="es-ES" dirty="0" err="1"/>
              <a:t>còncara</a:t>
            </a:r>
            <a:r>
              <a:rPr lang="es-ES" dirty="0"/>
              <a:t> a convexa, o viceversa.</a:t>
            </a:r>
          </a:p>
        </p:txBody>
      </p:sp>
      <p:sp>
        <p:nvSpPr>
          <p:cNvPr id="16" name="Marcador de contenido 1">
            <a:extLst>
              <a:ext uri="{FF2B5EF4-FFF2-40B4-BE49-F238E27FC236}">
                <a16:creationId xmlns:a16="http://schemas.microsoft.com/office/drawing/2014/main" id="{0CA15C56-88EE-C020-428A-047B45DD3BA3}"/>
              </a:ext>
            </a:extLst>
          </p:cNvPr>
          <p:cNvSpPr txBox="1">
            <a:spLocks/>
          </p:cNvSpPr>
          <p:nvPr/>
        </p:nvSpPr>
        <p:spPr>
          <a:xfrm>
            <a:off x="3703309" y="4637097"/>
            <a:ext cx="5753092" cy="564662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sz="2000" dirty="0"/>
              <a:t>Si </a:t>
            </a:r>
            <a:r>
              <a:rPr lang="es-ES" sz="2000" i="1" dirty="0"/>
              <a:t>x</a:t>
            </a:r>
            <a:r>
              <a:rPr lang="ca-ES-valencia" sz="2000" i="1" baseline="-25000" dirty="0"/>
              <a:t>0</a:t>
            </a:r>
            <a:r>
              <a:rPr lang="es-ES" sz="2000" dirty="0"/>
              <a:t> </a:t>
            </a:r>
            <a:r>
              <a:rPr lang="es-ES" sz="2000" dirty="0" err="1"/>
              <a:t>és</a:t>
            </a:r>
            <a:r>
              <a:rPr lang="es-ES" sz="2000" dirty="0"/>
              <a:t> un </a:t>
            </a:r>
            <a:r>
              <a:rPr lang="es-ES" sz="2000" b="1" dirty="0" err="1">
                <a:solidFill>
                  <a:srgbClr val="E21A23"/>
                </a:solidFill>
              </a:rPr>
              <a:t>punt</a:t>
            </a:r>
            <a:r>
              <a:rPr lang="es-ES" sz="2000" b="1" dirty="0">
                <a:solidFill>
                  <a:srgbClr val="E21A23"/>
                </a:solidFill>
              </a:rPr>
              <a:t> </a:t>
            </a:r>
            <a:r>
              <a:rPr lang="es-ES" sz="2000" b="1" dirty="0" err="1">
                <a:solidFill>
                  <a:srgbClr val="E21A23"/>
                </a:solidFill>
              </a:rPr>
              <a:t>d’inflexió</a:t>
            </a:r>
            <a:r>
              <a:rPr lang="es-ES" sz="2000" b="1" dirty="0">
                <a:solidFill>
                  <a:srgbClr val="E21A23"/>
                </a:solidFill>
              </a:rPr>
              <a:t> </a:t>
            </a:r>
            <a:r>
              <a:rPr lang="es-ES" sz="2000" dirty="0"/>
              <a:t>de la </a:t>
            </a:r>
            <a:r>
              <a:rPr lang="es-ES" sz="2000" dirty="0" err="1"/>
              <a:t>funció</a:t>
            </a:r>
            <a:r>
              <a:rPr lang="es-ES" sz="2000" dirty="0"/>
              <a:t> </a:t>
            </a:r>
            <a:r>
              <a:rPr lang="es-ES" sz="2000" i="1" dirty="0"/>
              <a:t>f(x)</a:t>
            </a:r>
            <a:r>
              <a:rPr lang="es-ES" sz="2000" dirty="0"/>
              <a:t>, </a:t>
            </a:r>
            <a:r>
              <a:rPr lang="es-ES" sz="2000" dirty="0" err="1"/>
              <a:t>llavors</a:t>
            </a:r>
            <a:r>
              <a:rPr lang="es-ES" sz="2000" dirty="0"/>
              <a:t> </a:t>
            </a:r>
            <a:r>
              <a:rPr lang="es-ES" sz="2000" i="1" dirty="0"/>
              <a:t>f" (x</a:t>
            </a:r>
            <a:r>
              <a:rPr lang="ca-ES-valencia" sz="2000" i="1" baseline="-25000" dirty="0"/>
              <a:t>0</a:t>
            </a:r>
            <a:r>
              <a:rPr lang="es-ES" sz="2000" i="1" dirty="0"/>
              <a:t>) = 0 </a:t>
            </a:r>
            <a:r>
              <a:rPr lang="es-ES" sz="2000" dirty="0"/>
              <a:t>o no </a:t>
            </a:r>
            <a:r>
              <a:rPr lang="es-ES" sz="2000" dirty="0" err="1"/>
              <a:t>existeix</a:t>
            </a:r>
            <a:r>
              <a:rPr lang="es-ES" sz="2000" dirty="0"/>
              <a:t>.</a:t>
            </a:r>
            <a:endParaRPr lang="es-ES" sz="1600" dirty="0"/>
          </a:p>
        </p:txBody>
      </p:sp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345020D2-2301-8544-F1F9-965B4914B87B}"/>
              </a:ext>
            </a:extLst>
          </p:cNvPr>
          <p:cNvCxnSpPr>
            <a:cxnSpLocks/>
          </p:cNvCxnSpPr>
          <p:nvPr/>
        </p:nvCxnSpPr>
        <p:spPr>
          <a:xfrm flipV="1">
            <a:off x="3248682" y="3180525"/>
            <a:ext cx="866120" cy="497147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2326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3" grpId="0" animBg="1"/>
      <p:bldP spid="14" grpId="0" build="allAtOnce"/>
      <p:bldP spid="16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33EFA-453B-90CE-D287-DF267DAF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9A933735-3EC2-6061-EAE9-455E87268CFD}"/>
              </a:ext>
            </a:extLst>
          </p:cNvPr>
          <p:cNvGrpSpPr/>
          <p:nvPr/>
        </p:nvGrpSpPr>
        <p:grpSpPr>
          <a:xfrm>
            <a:off x="9795213" y="1122037"/>
            <a:ext cx="1602130" cy="3146845"/>
            <a:chOff x="9424752" y="860426"/>
            <a:chExt cx="1602130" cy="3146845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C7E67C31-FE73-6031-8E22-EAC109D07D71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 err="1"/>
                <a:t>És</a:t>
              </a:r>
              <a:r>
                <a:rPr lang="es-ES" sz="1400" dirty="0"/>
                <a:t> </a:t>
              </a:r>
              <a:r>
                <a:rPr lang="es-ES" sz="1400" dirty="0" err="1"/>
                <a:t>recomanable</a:t>
              </a:r>
              <a:r>
                <a:rPr lang="es-ES" sz="1400" dirty="0"/>
                <a:t> </a:t>
              </a:r>
              <a:r>
                <a:rPr lang="es-ES" sz="1400" dirty="0" err="1"/>
                <a:t>realitzar</a:t>
              </a:r>
              <a:r>
                <a:rPr lang="es-ES" sz="1400" dirty="0"/>
                <a:t> </a:t>
              </a:r>
              <a:r>
                <a:rPr lang="es-ES" sz="1400" dirty="0" err="1"/>
                <a:t>comprovacions</a:t>
              </a:r>
              <a:r>
                <a:rPr lang="es-ES" sz="1400" dirty="0"/>
                <a:t> </a:t>
              </a:r>
              <a:r>
                <a:rPr lang="es-ES" sz="1400" dirty="0" err="1"/>
                <a:t>amb</a:t>
              </a:r>
              <a:r>
                <a:rPr lang="es-ES" sz="1400" dirty="0"/>
                <a:t> la calculadora o </a:t>
              </a:r>
              <a:r>
                <a:rPr lang="es-ES" sz="1400" dirty="0" err="1"/>
                <a:t>amb</a:t>
              </a:r>
              <a:r>
                <a:rPr lang="es-ES" sz="1400" dirty="0"/>
                <a:t> un </a:t>
              </a:r>
              <a:r>
                <a:rPr lang="es-ES" sz="1400" dirty="0" err="1"/>
                <a:t>programari</a:t>
              </a:r>
              <a:r>
                <a:rPr lang="es-ES" sz="1400" dirty="0"/>
                <a:t> </a:t>
              </a:r>
              <a:r>
                <a:rPr lang="es-ES" sz="1400" dirty="0" err="1"/>
                <a:t>específic</a:t>
              </a:r>
              <a:r>
                <a:rPr lang="es-ES" sz="1400" dirty="0"/>
                <a:t> </a:t>
              </a:r>
              <a:r>
                <a:rPr lang="es-ES" sz="1400" dirty="0" err="1"/>
                <a:t>durant</a:t>
              </a:r>
              <a:r>
                <a:rPr lang="es-ES" sz="1400" dirty="0"/>
                <a:t> </a:t>
              </a:r>
              <a:r>
                <a:rPr lang="es-ES" sz="1400" dirty="0" err="1"/>
                <a:t>tot</a:t>
              </a:r>
              <a:r>
                <a:rPr lang="es-ES" sz="1400" dirty="0"/>
                <a:t> </a:t>
              </a:r>
              <a:r>
                <a:rPr lang="es-ES" sz="1400" dirty="0" err="1"/>
                <a:t>aquest</a:t>
              </a:r>
              <a:r>
                <a:rPr lang="es-ES" sz="1400" dirty="0"/>
                <a:t> </a:t>
              </a:r>
              <a:r>
                <a:rPr lang="es-ES" sz="1400" dirty="0" err="1"/>
                <a:t>procés</a:t>
              </a:r>
              <a:r>
                <a:rPr lang="es-ES" sz="1400" dirty="0"/>
                <a:t>.</a:t>
              </a:r>
              <a:endParaRPr lang="en-US" sz="1400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F631BB55-A2D5-061D-83C3-D4D91F438B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051D26FC-CD04-08BF-9445-D6302289B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290" y="242968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9D3EB23-31D9-9883-550B-321A0556A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90" y="258208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CD48B4B1-B141-6512-0870-198949650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090" y="273448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50C815E-F7AC-AD3E-D6AD-ACA1FDC6E150}"/>
              </a:ext>
            </a:extLst>
          </p:cNvPr>
          <p:cNvSpPr txBox="1"/>
          <p:nvPr/>
        </p:nvSpPr>
        <p:spPr>
          <a:xfrm>
            <a:off x="487729" y="2468389"/>
            <a:ext cx="15102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r>
              <a:rPr lang="es-ES" sz="1600" dirty="0" err="1"/>
              <a:t>Aquest</a:t>
            </a:r>
            <a:r>
              <a:rPr lang="es-ES" sz="1600" dirty="0"/>
              <a:t> </a:t>
            </a:r>
            <a:r>
              <a:rPr lang="es-ES" sz="1600" dirty="0" err="1"/>
              <a:t>és</a:t>
            </a:r>
            <a:r>
              <a:rPr lang="es-ES" sz="1600" dirty="0"/>
              <a:t> el </a:t>
            </a:r>
            <a:r>
              <a:rPr lang="es-ES" sz="1600" dirty="0" err="1"/>
              <a:t>procediment</a:t>
            </a:r>
            <a:r>
              <a:rPr lang="es-ES" sz="1600" dirty="0"/>
              <a:t> general per </a:t>
            </a:r>
            <a:r>
              <a:rPr lang="es-ES" sz="1600" b="1" dirty="0" err="1">
                <a:solidFill>
                  <a:srgbClr val="E21A23"/>
                </a:solidFill>
              </a:rPr>
              <a:t>esbossar</a:t>
            </a:r>
            <a:r>
              <a:rPr lang="es-ES" sz="1600" b="1" dirty="0">
                <a:solidFill>
                  <a:srgbClr val="E21A23"/>
                </a:solidFill>
              </a:rPr>
              <a:t> la </a:t>
            </a:r>
            <a:r>
              <a:rPr lang="es-ES" sz="1600" b="1" dirty="0" err="1">
                <a:solidFill>
                  <a:srgbClr val="E21A23"/>
                </a:solidFill>
              </a:rPr>
              <a:t>gràfica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dirty="0" err="1"/>
              <a:t>d’una</a:t>
            </a:r>
            <a:r>
              <a:rPr lang="es-ES" sz="1600" dirty="0"/>
              <a:t> </a:t>
            </a:r>
            <a:r>
              <a:rPr lang="es-ES" sz="1600" dirty="0" err="1"/>
              <a:t>corba</a:t>
            </a:r>
            <a:r>
              <a:rPr lang="es-ES" sz="1600" dirty="0"/>
              <a:t> </a:t>
            </a:r>
            <a:r>
              <a:rPr lang="es-ES" sz="1600" i="1" dirty="0"/>
              <a:t>f(x)</a:t>
            </a:r>
            <a:r>
              <a:rPr lang="es-ES" sz="1600" dirty="0"/>
              <a:t>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F58F88D-4E08-F6ED-37CE-315D1E117BEF}"/>
              </a:ext>
            </a:extLst>
          </p:cNvPr>
          <p:cNvSpPr txBox="1"/>
          <p:nvPr/>
        </p:nvSpPr>
        <p:spPr>
          <a:xfrm>
            <a:off x="3115877" y="863672"/>
            <a:ext cx="1923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 err="1">
                <a:solidFill>
                  <a:srgbClr val="000000"/>
                </a:solidFill>
              </a:rPr>
              <a:t>És</a:t>
            </a:r>
            <a:r>
              <a:rPr lang="es-ES" sz="1400" dirty="0">
                <a:solidFill>
                  <a:srgbClr val="000000"/>
                </a:solidFill>
              </a:rPr>
              <a:t> </a:t>
            </a:r>
            <a:r>
              <a:rPr lang="es-ES" sz="1400" dirty="0" err="1">
                <a:solidFill>
                  <a:srgbClr val="000000"/>
                </a:solidFill>
              </a:rPr>
              <a:t>molt</a:t>
            </a:r>
            <a:r>
              <a:rPr lang="es-ES" sz="1400" dirty="0">
                <a:solidFill>
                  <a:srgbClr val="000000"/>
                </a:solidFill>
              </a:rPr>
              <a:t> </a:t>
            </a:r>
            <a:r>
              <a:rPr lang="es-ES" sz="1400" dirty="0" err="1">
                <a:solidFill>
                  <a:srgbClr val="000000"/>
                </a:solidFill>
              </a:rPr>
              <a:t>important</a:t>
            </a:r>
            <a:r>
              <a:rPr lang="es-ES" sz="1400" dirty="0">
                <a:solidFill>
                  <a:srgbClr val="000000"/>
                </a:solidFill>
              </a:rPr>
              <a:t> </a:t>
            </a:r>
            <a:r>
              <a:rPr lang="es-ES" sz="1400" dirty="0" err="1">
                <a:solidFill>
                  <a:srgbClr val="000000"/>
                </a:solidFill>
              </a:rPr>
              <a:t>conèixer</a:t>
            </a:r>
            <a:r>
              <a:rPr lang="es-ES" sz="1400" dirty="0">
                <a:solidFill>
                  <a:srgbClr val="000000"/>
                </a:solidFill>
              </a:rPr>
              <a:t> el </a:t>
            </a:r>
            <a:r>
              <a:rPr lang="es-ES" sz="1400" b="1" dirty="0" err="1">
                <a:solidFill>
                  <a:srgbClr val="E21A23"/>
                </a:solidFill>
              </a:rPr>
              <a:t>domini</a:t>
            </a:r>
            <a:r>
              <a:rPr lang="es-ES" sz="1400" dirty="0">
                <a:solidFill>
                  <a:srgbClr val="000000"/>
                </a:solidFill>
              </a:rPr>
              <a:t> en el </a:t>
            </a:r>
            <a:r>
              <a:rPr lang="es-ES" sz="1400" dirty="0" err="1">
                <a:solidFill>
                  <a:srgbClr val="000000"/>
                </a:solidFill>
              </a:rPr>
              <a:t>qual</a:t>
            </a:r>
            <a:r>
              <a:rPr lang="es-ES" sz="1400" dirty="0">
                <a:solidFill>
                  <a:srgbClr val="000000"/>
                </a:solidFill>
              </a:rPr>
              <a:t> </a:t>
            </a:r>
            <a:r>
              <a:rPr lang="es-ES" sz="1400" dirty="0" err="1">
                <a:solidFill>
                  <a:srgbClr val="000000"/>
                </a:solidFill>
              </a:rPr>
              <a:t>està</a:t>
            </a:r>
            <a:r>
              <a:rPr lang="es-ES" sz="1400" dirty="0">
                <a:solidFill>
                  <a:srgbClr val="000000"/>
                </a:solidFill>
              </a:rPr>
              <a:t> definida la </a:t>
            </a:r>
            <a:r>
              <a:rPr lang="es-ES" sz="1400" dirty="0" err="1">
                <a:solidFill>
                  <a:srgbClr val="000000"/>
                </a:solidFill>
              </a:rPr>
              <a:t>funció</a:t>
            </a:r>
            <a:r>
              <a:rPr lang="es-ES" sz="1400" dirty="0">
                <a:solidFill>
                  <a:srgbClr val="000000"/>
                </a:solidFill>
              </a:rPr>
              <a:t>.</a:t>
            </a:r>
            <a:endParaRPr lang="es-ES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1ABBD4A-8BD5-B83F-F464-01A7D92BE2BD}"/>
              </a:ext>
            </a:extLst>
          </p:cNvPr>
          <p:cNvSpPr txBox="1"/>
          <p:nvPr/>
        </p:nvSpPr>
        <p:spPr>
          <a:xfrm>
            <a:off x="6096000" y="556868"/>
            <a:ext cx="291797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 i="0" u="none" strike="noStrike" baseline="0">
                <a:solidFill>
                  <a:srgbClr val="00BABE"/>
                </a:solidFill>
              </a:defRPr>
            </a:lvl1pPr>
          </a:lstStyle>
          <a:p>
            <a:r>
              <a:rPr lang="es-ES" b="0" dirty="0">
                <a:solidFill>
                  <a:schemeClr val="tx1"/>
                </a:solidFill>
              </a:rPr>
              <a:t>La </a:t>
            </a:r>
            <a:r>
              <a:rPr lang="es-ES" b="0" dirty="0" err="1">
                <a:solidFill>
                  <a:schemeClr val="tx1"/>
                </a:solidFill>
              </a:rPr>
              <a:t>intersecció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amb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l’eix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i="1" dirty="0">
                <a:solidFill>
                  <a:schemeClr val="tx1"/>
                </a:solidFill>
              </a:rPr>
              <a:t>y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quan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i="1" dirty="0">
                <a:solidFill>
                  <a:schemeClr val="tx1"/>
                </a:solidFill>
              </a:rPr>
              <a:t>x = 0 </a:t>
            </a:r>
            <a:r>
              <a:rPr lang="es-ES" b="0" dirty="0">
                <a:solidFill>
                  <a:schemeClr val="tx1"/>
                </a:solidFill>
              </a:rPr>
              <a:t>sol ser </a:t>
            </a:r>
            <a:r>
              <a:rPr lang="es-ES" b="0" dirty="0" err="1">
                <a:solidFill>
                  <a:schemeClr val="tx1"/>
                </a:solidFill>
              </a:rPr>
              <a:t>senzilla</a:t>
            </a:r>
            <a:r>
              <a:rPr lang="es-ES" b="0" dirty="0">
                <a:solidFill>
                  <a:schemeClr val="tx1"/>
                </a:solidFill>
              </a:rPr>
              <a:t>, </a:t>
            </a:r>
            <a:r>
              <a:rPr lang="es-ES" b="0" dirty="0" err="1">
                <a:solidFill>
                  <a:schemeClr val="tx1"/>
                </a:solidFill>
              </a:rPr>
              <a:t>però</a:t>
            </a:r>
            <a:r>
              <a:rPr lang="es-ES" b="0" dirty="0">
                <a:solidFill>
                  <a:schemeClr val="tx1"/>
                </a:solidFill>
              </a:rPr>
              <a:t> les </a:t>
            </a:r>
            <a:r>
              <a:rPr lang="es-ES" b="0" dirty="0" err="1">
                <a:solidFill>
                  <a:schemeClr val="tx1"/>
                </a:solidFill>
              </a:rPr>
              <a:t>interseccions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amb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l’eix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i="1" dirty="0">
                <a:solidFill>
                  <a:schemeClr val="tx1"/>
                </a:solidFill>
              </a:rPr>
              <a:t>x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quan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i="1" dirty="0">
                <a:solidFill>
                  <a:schemeClr val="tx1"/>
                </a:solidFill>
              </a:rPr>
              <a:t>y = 0</a:t>
            </a:r>
            <a:r>
              <a:rPr lang="es-ES" b="0" dirty="0">
                <a:solidFill>
                  <a:schemeClr val="tx1"/>
                </a:solidFill>
              </a:rPr>
              <a:t>, en </a:t>
            </a:r>
            <a:r>
              <a:rPr lang="es-ES" b="0" dirty="0" err="1">
                <a:solidFill>
                  <a:schemeClr val="tx1"/>
                </a:solidFill>
              </a:rPr>
              <a:t>alguns</a:t>
            </a:r>
            <a:r>
              <a:rPr lang="es-ES" b="0" dirty="0">
                <a:solidFill>
                  <a:schemeClr val="tx1"/>
                </a:solidFill>
              </a:rPr>
              <a:t> casos el </a:t>
            </a:r>
            <a:r>
              <a:rPr lang="es-ES" b="0" dirty="0" err="1">
                <a:solidFill>
                  <a:schemeClr val="tx1"/>
                </a:solidFill>
              </a:rPr>
              <a:t>seu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càlcul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és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complicat</a:t>
            </a:r>
            <a:r>
              <a:rPr lang="es-ES" b="0" dirty="0">
                <a:solidFill>
                  <a:schemeClr val="tx1"/>
                </a:solidFill>
              </a:rPr>
              <a:t> i es </a:t>
            </a:r>
            <a:r>
              <a:rPr lang="es-ES" b="0" dirty="0" err="1">
                <a:solidFill>
                  <a:schemeClr val="tx1"/>
                </a:solidFill>
              </a:rPr>
              <a:t>pot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ometre</a:t>
            </a:r>
            <a:r>
              <a:rPr lang="es-ES" b="0" dirty="0">
                <a:solidFill>
                  <a:schemeClr val="tx1"/>
                </a:solidFill>
              </a:rPr>
              <a:t>. Marca </a:t>
            </a:r>
            <a:r>
              <a:rPr lang="es-ES" b="0" dirty="0" err="1">
                <a:solidFill>
                  <a:schemeClr val="tx1"/>
                </a:solidFill>
              </a:rPr>
              <a:t>aquests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punts</a:t>
            </a:r>
            <a:r>
              <a:rPr lang="es-ES" b="0" dirty="0">
                <a:solidFill>
                  <a:schemeClr val="tx1"/>
                </a:solidFill>
              </a:rPr>
              <a:t> de </a:t>
            </a:r>
            <a:r>
              <a:rPr lang="es-ES" b="0" dirty="0" err="1">
                <a:solidFill>
                  <a:schemeClr val="tx1"/>
                </a:solidFill>
              </a:rPr>
              <a:t>tall</a:t>
            </a:r>
            <a:r>
              <a:rPr lang="es-ES" b="0" dirty="0">
                <a:solidFill>
                  <a:schemeClr val="tx1"/>
                </a:solidFill>
              </a:rPr>
              <a:t> sobre </a:t>
            </a:r>
            <a:r>
              <a:rPr lang="es-ES" b="0" dirty="0" err="1">
                <a:solidFill>
                  <a:schemeClr val="tx1"/>
                </a:solidFill>
              </a:rPr>
              <a:t>els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eixos</a:t>
            </a:r>
            <a:r>
              <a:rPr lang="es-ES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CD52EF7-4DD9-2B5B-BD28-38032868D96C}"/>
              </a:ext>
            </a:extLst>
          </p:cNvPr>
          <p:cNvSpPr txBox="1"/>
          <p:nvPr/>
        </p:nvSpPr>
        <p:spPr>
          <a:xfrm>
            <a:off x="3091892" y="2249731"/>
            <a:ext cx="170670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En cas </a:t>
            </a:r>
            <a:r>
              <a:rPr lang="es-ES" dirty="0" err="1"/>
              <a:t>d’existir</a:t>
            </a:r>
            <a:r>
              <a:rPr lang="es-ES" dirty="0"/>
              <a:t> </a:t>
            </a:r>
            <a:r>
              <a:rPr lang="es-ES" b="1" dirty="0" err="1">
                <a:solidFill>
                  <a:srgbClr val="E21A23"/>
                </a:solidFill>
              </a:rPr>
              <a:t>simetries</a:t>
            </a:r>
            <a:r>
              <a:rPr lang="es-ES" b="1" dirty="0">
                <a:solidFill>
                  <a:srgbClr val="E21A23"/>
                </a:solidFill>
              </a:rPr>
              <a:t> i </a:t>
            </a:r>
            <a:r>
              <a:rPr lang="es-ES" b="1" dirty="0" err="1">
                <a:solidFill>
                  <a:srgbClr val="E21A23"/>
                </a:solidFill>
              </a:rPr>
              <a:t>periodicitat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/>
              <a:t>es poden </a:t>
            </a:r>
            <a:r>
              <a:rPr lang="es-ES" dirty="0" err="1"/>
              <a:t>utilitzar</a:t>
            </a:r>
            <a:r>
              <a:rPr lang="es-ES" dirty="0"/>
              <a:t> si simplifiquen el </a:t>
            </a:r>
            <a:r>
              <a:rPr lang="es-ES" dirty="0" err="1"/>
              <a:t>procediment</a:t>
            </a:r>
            <a:r>
              <a:rPr lang="es-ES" dirty="0"/>
              <a:t>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9CBF950-5A2E-6A69-C1C9-5BF157930C68}"/>
              </a:ext>
            </a:extLst>
          </p:cNvPr>
          <p:cNvSpPr txBox="1"/>
          <p:nvPr/>
        </p:nvSpPr>
        <p:spPr>
          <a:xfrm>
            <a:off x="6023167" y="2395649"/>
            <a:ext cx="291797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Calcula i representa les </a:t>
            </a:r>
            <a:r>
              <a:rPr lang="es-ES" b="1" dirty="0" err="1">
                <a:solidFill>
                  <a:srgbClr val="E21A23"/>
                </a:solidFill>
              </a:rPr>
              <a:t>asímptotes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traç</a:t>
            </a:r>
            <a:r>
              <a:rPr lang="es-ES" dirty="0"/>
              <a:t> </a:t>
            </a:r>
            <a:r>
              <a:rPr lang="es-ES" dirty="0" err="1"/>
              <a:t>discontinu</a:t>
            </a:r>
            <a:r>
              <a:rPr lang="es-ES" dirty="0"/>
              <a:t>. Encara que no </a:t>
            </a:r>
            <a:r>
              <a:rPr lang="es-ES" dirty="0" err="1"/>
              <a:t>existeixin</a:t>
            </a:r>
            <a:r>
              <a:rPr lang="es-ES" dirty="0"/>
              <a:t> les </a:t>
            </a:r>
            <a:r>
              <a:rPr lang="es-ES" dirty="0" err="1"/>
              <a:t>asímptotes</a:t>
            </a:r>
            <a:r>
              <a:rPr lang="es-ES" dirty="0"/>
              <a:t> </a:t>
            </a:r>
            <a:r>
              <a:rPr lang="es-ES" dirty="0" err="1"/>
              <a:t>horitzontals</a:t>
            </a:r>
            <a:r>
              <a:rPr lang="es-ES" dirty="0"/>
              <a:t> o </a:t>
            </a:r>
            <a:r>
              <a:rPr lang="es-ES" dirty="0" err="1"/>
              <a:t>verticals</a:t>
            </a:r>
            <a:r>
              <a:rPr lang="es-ES" dirty="0"/>
              <a:t>,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interpretar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límits</a:t>
            </a:r>
            <a:r>
              <a:rPr lang="es-ES" dirty="0"/>
              <a:t> sobre la </a:t>
            </a:r>
            <a:r>
              <a:rPr lang="es-ES" dirty="0" err="1"/>
              <a:t>gràfica</a:t>
            </a:r>
            <a:r>
              <a:rPr lang="es-ES" dirty="0"/>
              <a:t>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70C7404-463D-B043-C9E5-674953A0A93B}"/>
              </a:ext>
            </a:extLst>
          </p:cNvPr>
          <p:cNvSpPr txBox="1"/>
          <p:nvPr/>
        </p:nvSpPr>
        <p:spPr>
          <a:xfrm>
            <a:off x="3115877" y="3999062"/>
            <a:ext cx="199283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pt-BR" dirty="0"/>
              <a:t>Calcula </a:t>
            </a:r>
            <a:r>
              <a:rPr lang="pt-BR" dirty="0" err="1"/>
              <a:t>la</a:t>
            </a:r>
            <a:r>
              <a:rPr lang="pt-BR" dirty="0"/>
              <a:t> derivada </a:t>
            </a:r>
            <a:r>
              <a:rPr lang="pt-BR" i="1" dirty="0"/>
              <a:t>f′(x)</a:t>
            </a:r>
            <a:r>
              <a:rPr lang="pt-BR" dirty="0"/>
              <a:t>, determina </a:t>
            </a:r>
            <a:r>
              <a:rPr lang="pt-BR" dirty="0" err="1"/>
              <a:t>els</a:t>
            </a:r>
            <a:r>
              <a:rPr lang="pt-BR" dirty="0"/>
              <a:t> </a:t>
            </a:r>
            <a:r>
              <a:rPr lang="pt-BR" b="1" dirty="0" err="1">
                <a:solidFill>
                  <a:srgbClr val="E21A23"/>
                </a:solidFill>
              </a:rPr>
              <a:t>intervals</a:t>
            </a:r>
            <a:r>
              <a:rPr lang="pt-BR" b="1" dirty="0">
                <a:solidFill>
                  <a:srgbClr val="E21A23"/>
                </a:solidFill>
              </a:rPr>
              <a:t> de </a:t>
            </a:r>
            <a:r>
              <a:rPr lang="pt-BR" b="1" dirty="0" err="1">
                <a:solidFill>
                  <a:srgbClr val="E21A23"/>
                </a:solidFill>
              </a:rPr>
              <a:t>creixement</a:t>
            </a:r>
            <a:r>
              <a:rPr lang="pt-BR" b="1" dirty="0">
                <a:solidFill>
                  <a:srgbClr val="E21A23"/>
                </a:solidFill>
              </a:rPr>
              <a:t> i
</a:t>
            </a:r>
            <a:r>
              <a:rPr lang="pt-BR" b="1" dirty="0" err="1">
                <a:solidFill>
                  <a:srgbClr val="E21A23"/>
                </a:solidFill>
              </a:rPr>
              <a:t>decreixement</a:t>
            </a:r>
            <a:r>
              <a:rPr lang="pt-BR" dirty="0"/>
              <a:t>, i representa </a:t>
            </a:r>
            <a:r>
              <a:rPr lang="pt-BR" dirty="0" err="1"/>
              <a:t>els</a:t>
            </a:r>
            <a:r>
              <a:rPr lang="pt-BR" dirty="0"/>
              <a:t> </a:t>
            </a:r>
            <a:r>
              <a:rPr lang="pt-BR" dirty="0" err="1"/>
              <a:t>extrems</a:t>
            </a:r>
            <a:r>
              <a:rPr lang="pt-BR" dirty="0"/>
              <a:t> </a:t>
            </a:r>
            <a:r>
              <a:rPr lang="pt-BR" dirty="0" err="1"/>
              <a:t>relatius</a:t>
            </a:r>
            <a:r>
              <a:rPr lang="pt-BR" dirty="0"/>
              <a:t>.</a:t>
            </a:r>
            <a:endParaRPr lang="es-ES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17D5E3F-0D84-2FB4-FC27-8C1C818F52BE}"/>
              </a:ext>
            </a:extLst>
          </p:cNvPr>
          <p:cNvSpPr txBox="1"/>
          <p:nvPr/>
        </p:nvSpPr>
        <p:spPr>
          <a:xfrm>
            <a:off x="6023167" y="4128560"/>
            <a:ext cx="27097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Calcula la derivada </a:t>
            </a:r>
            <a:r>
              <a:rPr lang="es-ES" dirty="0" err="1"/>
              <a:t>segona</a:t>
            </a:r>
            <a:r>
              <a:rPr lang="es-ES" dirty="0"/>
              <a:t> </a:t>
            </a:r>
            <a:r>
              <a:rPr lang="es-ES" i="1" dirty="0"/>
              <a:t>f"(x)</a:t>
            </a:r>
            <a:r>
              <a:rPr lang="es-ES" dirty="0"/>
              <a:t>, determina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b="1" dirty="0" err="1">
                <a:solidFill>
                  <a:srgbClr val="E21A23"/>
                </a:solidFill>
              </a:rPr>
              <a:t>intervals</a:t>
            </a:r>
            <a:r>
              <a:rPr lang="es-ES" b="1" dirty="0">
                <a:solidFill>
                  <a:srgbClr val="E21A23"/>
                </a:solidFill>
              </a:rPr>
              <a:t> de </a:t>
            </a:r>
            <a:r>
              <a:rPr lang="es-ES" b="1" dirty="0" err="1">
                <a:solidFill>
                  <a:srgbClr val="E21A23"/>
                </a:solidFill>
              </a:rPr>
              <a:t>concavitat</a:t>
            </a:r>
            <a:r>
              <a:rPr lang="es-ES" b="1" dirty="0">
                <a:solidFill>
                  <a:srgbClr val="E21A23"/>
                </a:solidFill>
              </a:rPr>
              <a:t> i </a:t>
            </a:r>
            <a:r>
              <a:rPr lang="es-ES" b="1" dirty="0" err="1">
                <a:solidFill>
                  <a:srgbClr val="E21A23"/>
                </a:solidFill>
              </a:rPr>
              <a:t>convexitat</a:t>
            </a:r>
            <a:r>
              <a:rPr lang="es-ES" dirty="0"/>
              <a:t>, i representa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punts</a:t>
            </a:r>
            <a:r>
              <a:rPr lang="es-ES" dirty="0"/>
              <a:t> </a:t>
            </a:r>
            <a:r>
              <a:rPr lang="es-ES" dirty="0" err="1"/>
              <a:t>d’inflexió</a:t>
            </a:r>
            <a:r>
              <a:rPr lang="es-ES" dirty="0"/>
              <a:t>. (Si el </a:t>
            </a:r>
            <a:r>
              <a:rPr lang="es-ES" dirty="0" err="1"/>
              <a:t>càlcul</a:t>
            </a:r>
            <a:r>
              <a:rPr lang="es-ES" dirty="0"/>
              <a:t> de </a:t>
            </a:r>
            <a:r>
              <a:rPr lang="es-ES" i="1" dirty="0"/>
              <a:t>f"(x)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complicat</a:t>
            </a:r>
            <a:r>
              <a:rPr lang="es-ES" dirty="0"/>
              <a:t>, </a:t>
            </a:r>
            <a:r>
              <a:rPr lang="es-ES" dirty="0" err="1"/>
              <a:t>omet</a:t>
            </a:r>
            <a:r>
              <a:rPr lang="es-ES" dirty="0"/>
              <a:t>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pas</a:t>
            </a:r>
            <a:r>
              <a:rPr lang="es-ES" dirty="0"/>
              <a:t>).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B5975E1-A97E-9EA4-4458-204A9419ED9F}"/>
              </a:ext>
            </a:extLst>
          </p:cNvPr>
          <p:cNvSpPr txBox="1"/>
          <p:nvPr/>
        </p:nvSpPr>
        <p:spPr>
          <a:xfrm>
            <a:off x="3168872" y="5817917"/>
            <a:ext cx="5854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/>
              <a:t>Ara ja pots dibuixar la gràfica amb tota la informació dels punts anteriors, recordant que no pot travessar les asímptotes verticals.</a:t>
            </a:r>
            <a:endParaRPr lang="es-ES" dirty="0"/>
          </a:p>
        </p:txBody>
      </p:sp>
      <p:pic>
        <p:nvPicPr>
          <p:cNvPr id="37" name="Gráfico 36" descr="Insignia 1 con relleno sólido">
            <a:extLst>
              <a:ext uri="{FF2B5EF4-FFF2-40B4-BE49-F238E27FC236}">
                <a16:creationId xmlns:a16="http://schemas.microsoft.com/office/drawing/2014/main" id="{7BD8DA2F-4E57-6AB4-C3AE-E6190F92DC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67263" y="1171138"/>
            <a:ext cx="349168" cy="349168"/>
          </a:xfrm>
          <a:prstGeom prst="rect">
            <a:avLst/>
          </a:prstGeom>
        </p:spPr>
      </p:pic>
      <p:pic>
        <p:nvPicPr>
          <p:cNvPr id="39" name="Gráfico 38" descr="Insignia 7 con relleno sólido">
            <a:extLst>
              <a:ext uri="{FF2B5EF4-FFF2-40B4-BE49-F238E27FC236}">
                <a16:creationId xmlns:a16="http://schemas.microsoft.com/office/drawing/2014/main" id="{89973709-3EE6-30C1-AAB3-442CBAABC5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67263" y="5909940"/>
            <a:ext cx="349168" cy="349168"/>
          </a:xfrm>
          <a:prstGeom prst="rect">
            <a:avLst/>
          </a:prstGeom>
        </p:spPr>
      </p:pic>
      <p:pic>
        <p:nvPicPr>
          <p:cNvPr id="41" name="Gráfico 40" descr="Insignia 6 con relleno sólido">
            <a:extLst>
              <a:ext uri="{FF2B5EF4-FFF2-40B4-BE49-F238E27FC236}">
                <a16:creationId xmlns:a16="http://schemas.microsoft.com/office/drawing/2014/main" id="{3A529205-4943-D55F-87C3-D1F5306C05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593305" y="4658090"/>
            <a:ext cx="349168" cy="349168"/>
          </a:xfrm>
          <a:prstGeom prst="rect">
            <a:avLst/>
          </a:prstGeom>
        </p:spPr>
      </p:pic>
      <p:pic>
        <p:nvPicPr>
          <p:cNvPr id="43" name="Gráfico 42" descr="Insignia 5 con relleno sólido">
            <a:extLst>
              <a:ext uri="{FF2B5EF4-FFF2-40B4-BE49-F238E27FC236}">
                <a16:creationId xmlns:a16="http://schemas.microsoft.com/office/drawing/2014/main" id="{856AE33E-9DFE-2A8A-9D12-7916A3E4D00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667263" y="4725611"/>
            <a:ext cx="349168" cy="349168"/>
          </a:xfrm>
          <a:prstGeom prst="rect">
            <a:avLst/>
          </a:prstGeom>
        </p:spPr>
      </p:pic>
      <p:pic>
        <p:nvPicPr>
          <p:cNvPr id="45" name="Gráfico 44" descr="Insignia 4 con relleno sólido">
            <a:extLst>
              <a:ext uri="{FF2B5EF4-FFF2-40B4-BE49-F238E27FC236}">
                <a16:creationId xmlns:a16="http://schemas.microsoft.com/office/drawing/2014/main" id="{DB88114A-D913-0EF0-B5A9-B70532585AE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93305" y="2888154"/>
            <a:ext cx="349168" cy="349168"/>
          </a:xfrm>
          <a:prstGeom prst="rect">
            <a:avLst/>
          </a:prstGeom>
        </p:spPr>
      </p:pic>
      <p:pic>
        <p:nvPicPr>
          <p:cNvPr id="47" name="Gráfico 46" descr="Insignia 3 con relleno sólido">
            <a:extLst>
              <a:ext uri="{FF2B5EF4-FFF2-40B4-BE49-F238E27FC236}">
                <a16:creationId xmlns:a16="http://schemas.microsoft.com/office/drawing/2014/main" id="{A66B8DE6-1246-64BA-36AA-DB552409330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667263" y="2864974"/>
            <a:ext cx="349168" cy="349168"/>
          </a:xfrm>
          <a:prstGeom prst="rect">
            <a:avLst/>
          </a:prstGeom>
        </p:spPr>
      </p:pic>
      <p:pic>
        <p:nvPicPr>
          <p:cNvPr id="51" name="Gráfico 50" descr="Insignia con relleno sólido">
            <a:extLst>
              <a:ext uri="{FF2B5EF4-FFF2-40B4-BE49-F238E27FC236}">
                <a16:creationId xmlns:a16="http://schemas.microsoft.com/office/drawing/2014/main" id="{CF0290FF-240F-9636-894D-64C663D115C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644127" y="1118218"/>
            <a:ext cx="349168" cy="3491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40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1" grpId="0"/>
      <p:bldP spid="16" grpId="0"/>
      <p:bldP spid="19" grpId="0"/>
      <p:bldP spid="21" grpId="0"/>
      <p:bldP spid="23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ED10A-CEC3-6AB4-6950-836AE3241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410D786C-8062-FD74-7A61-73666B19B751}"/>
              </a:ext>
            </a:extLst>
          </p:cNvPr>
          <p:cNvGrpSpPr/>
          <p:nvPr/>
        </p:nvGrpSpPr>
        <p:grpSpPr>
          <a:xfrm>
            <a:off x="9795213" y="1122037"/>
            <a:ext cx="1602130" cy="4654950"/>
            <a:chOff x="9424752" y="860426"/>
            <a:chExt cx="1602130" cy="4654950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33A612FA-BB80-20E5-150E-B7F96C425013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En </a:t>
              </a:r>
              <a:r>
                <a:rPr lang="es-ES" sz="1400" dirty="0" err="1"/>
                <a:t>moltes</a:t>
              </a:r>
              <a:r>
                <a:rPr lang="es-ES" sz="1400" dirty="0"/>
                <a:t> </a:t>
              </a:r>
              <a:r>
                <a:rPr lang="es-ES" sz="1400" dirty="0" err="1"/>
                <a:t>aplicacions</a:t>
              </a:r>
              <a:r>
                <a:rPr lang="es-ES" sz="1400" dirty="0"/>
                <a:t> cal </a:t>
              </a:r>
              <a:r>
                <a:rPr lang="es-ES" sz="1400" dirty="0" err="1"/>
                <a:t>extreure</a:t>
              </a:r>
              <a:r>
                <a:rPr lang="es-ES" sz="1400" dirty="0"/>
                <a:t> </a:t>
              </a:r>
              <a:r>
                <a:rPr lang="es-ES" sz="1400" dirty="0" err="1"/>
                <a:t>informació</a:t>
              </a:r>
              <a:r>
                <a:rPr lang="es-ES" sz="1400" dirty="0"/>
                <a:t> d' un problema per al </a:t>
              </a:r>
              <a:r>
                <a:rPr lang="es-ES" sz="1400" dirty="0" err="1"/>
                <a:t>qual</a:t>
              </a:r>
              <a:r>
                <a:rPr lang="es-ES" sz="1400" dirty="0"/>
                <a:t> es </a:t>
              </a:r>
              <a:r>
                <a:rPr lang="es-ES" sz="1400" dirty="0" err="1"/>
                <a:t>vol</a:t>
              </a:r>
              <a:r>
                <a:rPr lang="es-ES" sz="1400" dirty="0"/>
                <a:t> </a:t>
              </a:r>
              <a:r>
                <a:rPr lang="es-ES" sz="1400" dirty="0" err="1"/>
                <a:t>obtenir</a:t>
              </a:r>
              <a:r>
                <a:rPr lang="es-ES" sz="1400" dirty="0"/>
                <a:t> el </a:t>
              </a:r>
              <a:r>
                <a:rPr lang="es-ES" sz="1400" dirty="0" err="1"/>
                <a:t>seu</a:t>
              </a:r>
              <a:r>
                <a:rPr lang="es-ES" sz="1400" dirty="0"/>
                <a:t> valor </a:t>
              </a:r>
              <a:r>
                <a:rPr lang="es-ES" sz="1400" dirty="0" err="1"/>
                <a:t>màxim</a:t>
              </a:r>
              <a:r>
                <a:rPr lang="es-ES" sz="1400" dirty="0"/>
                <a:t> o </a:t>
              </a:r>
              <a:r>
                <a:rPr lang="es-ES" sz="1400" dirty="0" err="1"/>
                <a:t>mínim</a:t>
              </a:r>
              <a:r>
                <a:rPr lang="es-ES" sz="1400" dirty="0"/>
                <a:t>. En general, cal formular el problema </a:t>
              </a:r>
              <a:r>
                <a:rPr lang="es-ES" sz="1400" dirty="0" err="1"/>
                <a:t>matemàticament</a:t>
              </a:r>
              <a:r>
                <a:rPr lang="es-ES" sz="1400" dirty="0"/>
                <a:t>
i, a </a:t>
              </a:r>
              <a:r>
                <a:rPr lang="es-ES" sz="1400" dirty="0" err="1"/>
                <a:t>continuació</a:t>
              </a:r>
              <a:r>
                <a:rPr lang="es-ES" sz="1400" dirty="0"/>
                <a:t>, </a:t>
              </a:r>
              <a:r>
                <a:rPr lang="es-ES" sz="1400" dirty="0" err="1"/>
                <a:t>analitzar</a:t>
              </a:r>
              <a:r>
                <a:rPr lang="es-ES" sz="1400" dirty="0"/>
                <a:t> la </a:t>
              </a:r>
              <a:r>
                <a:rPr lang="es-ES" sz="1400" dirty="0" err="1"/>
                <a:t>funció</a:t>
              </a:r>
              <a:r>
                <a:rPr lang="es-ES" sz="1400" dirty="0"/>
                <a:t> </a:t>
              </a:r>
              <a:r>
                <a:rPr lang="es-ES" sz="1400" dirty="0" err="1"/>
                <a:t>obtinguda</a:t>
              </a:r>
              <a:r>
                <a:rPr lang="es-ES" sz="1400" dirty="0"/>
                <a:t>.</a:t>
              </a:r>
              <a:endParaRPr lang="en-US" sz="1400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AA7209A8-E784-53AA-D1D0-69F8232A2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943EF0-F458-26FB-012F-93E0EF627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806" y="347439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7955C52-75F9-E754-6231-7BA3DD841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206" y="362679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8BDB1CC-22DE-88DA-D7F5-70685B070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606" y="377919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7B2AA12-68CE-89BD-5279-C78E245EB426}"/>
              </a:ext>
            </a:extLst>
          </p:cNvPr>
          <p:cNvSpPr txBox="1"/>
          <p:nvPr/>
        </p:nvSpPr>
        <p:spPr>
          <a:xfrm>
            <a:off x="625850" y="2666903"/>
            <a:ext cx="16021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r>
              <a:rPr lang="es-ES" sz="1600" dirty="0" err="1"/>
              <a:t>Aquest</a:t>
            </a:r>
            <a:r>
              <a:rPr lang="es-ES" sz="1600" dirty="0"/>
              <a:t> </a:t>
            </a:r>
            <a:r>
              <a:rPr lang="es-ES" sz="1600" dirty="0" err="1"/>
              <a:t>és</a:t>
            </a:r>
            <a:r>
              <a:rPr lang="es-ES" sz="1600" dirty="0"/>
              <a:t> el </a:t>
            </a:r>
            <a:r>
              <a:rPr lang="es-ES" sz="1600" dirty="0" err="1"/>
              <a:t>procediment</a:t>
            </a:r>
            <a:r>
              <a:rPr lang="es-ES" sz="1600" dirty="0"/>
              <a:t> per </a:t>
            </a:r>
            <a:r>
              <a:rPr lang="es-ES" sz="1600" dirty="0" err="1"/>
              <a:t>resoldre</a:t>
            </a:r>
            <a:r>
              <a:rPr lang="es-ES" sz="1600" dirty="0"/>
              <a:t> </a:t>
            </a:r>
            <a:r>
              <a:rPr lang="es-ES" sz="1600" dirty="0" err="1"/>
              <a:t>problemes</a:t>
            </a:r>
            <a:r>
              <a:rPr lang="es-ES" sz="1600" dirty="0"/>
              <a:t> </a:t>
            </a:r>
            <a:r>
              <a:rPr lang="es-ES" sz="1600" dirty="0" err="1"/>
              <a:t>d’</a:t>
            </a:r>
            <a:r>
              <a:rPr lang="es-ES" sz="1600" b="1" dirty="0" err="1">
                <a:solidFill>
                  <a:srgbClr val="E21A23"/>
                </a:solidFill>
              </a:rPr>
              <a:t>optimització</a:t>
            </a:r>
            <a:r>
              <a:rPr lang="es-ES" sz="1600" dirty="0"/>
              <a:t>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FF1020A-F731-961E-AEE8-53D9BAE38F61}"/>
              </a:ext>
            </a:extLst>
          </p:cNvPr>
          <p:cNvSpPr txBox="1"/>
          <p:nvPr/>
        </p:nvSpPr>
        <p:spPr>
          <a:xfrm>
            <a:off x="3085850" y="2036437"/>
            <a:ext cx="239968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/>
              <a:t>Identifica les variables del problema i, si fos possible,
efectua un dibuix aproximat.</a:t>
            </a:r>
            <a:endParaRPr lang="es-ES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73649AD-A713-FE3B-FC1E-CF0CA6699BE0}"/>
              </a:ext>
            </a:extLst>
          </p:cNvPr>
          <p:cNvSpPr txBox="1"/>
          <p:nvPr/>
        </p:nvSpPr>
        <p:spPr>
          <a:xfrm>
            <a:off x="6490528" y="2030387"/>
            <a:ext cx="25309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 i="0" u="none" strike="noStrike" baseline="0">
                <a:solidFill>
                  <a:srgbClr val="00BABE"/>
                </a:solidFill>
              </a:defRPr>
            </a:lvl1pPr>
          </a:lstStyle>
          <a:p>
            <a:r>
              <a:rPr lang="es-ES" b="0" dirty="0" err="1">
                <a:solidFill>
                  <a:schemeClr val="tx1"/>
                </a:solidFill>
              </a:rPr>
              <a:t>Expressa</a:t>
            </a:r>
            <a:r>
              <a:rPr lang="es-ES" b="0" dirty="0">
                <a:solidFill>
                  <a:schemeClr val="tx1"/>
                </a:solidFill>
              </a:rPr>
              <a:t>, </a:t>
            </a:r>
            <a:r>
              <a:rPr lang="es-ES" b="0" dirty="0" err="1">
                <a:solidFill>
                  <a:schemeClr val="tx1"/>
                </a:solidFill>
              </a:rPr>
              <a:t>mitjançant</a:t>
            </a:r>
            <a:r>
              <a:rPr lang="es-ES" b="0" dirty="0">
                <a:solidFill>
                  <a:schemeClr val="tx1"/>
                </a:solidFill>
              </a:rPr>
              <a:t> una </a:t>
            </a:r>
            <a:r>
              <a:rPr lang="es-ES" b="0" dirty="0" err="1">
                <a:solidFill>
                  <a:schemeClr val="tx1"/>
                </a:solidFill>
              </a:rPr>
              <a:t>equació</a:t>
            </a:r>
            <a:r>
              <a:rPr lang="es-ES" b="0" dirty="0">
                <a:solidFill>
                  <a:schemeClr val="tx1"/>
                </a:solidFill>
              </a:rPr>
              <a:t>, la </a:t>
            </a:r>
            <a:r>
              <a:rPr lang="es-ES" b="0" dirty="0" err="1">
                <a:solidFill>
                  <a:schemeClr val="tx1"/>
                </a:solidFill>
              </a:rPr>
              <a:t>relació</a:t>
            </a:r>
            <a:r>
              <a:rPr lang="es-ES" b="0" dirty="0">
                <a:solidFill>
                  <a:schemeClr val="tx1"/>
                </a:solidFill>
              </a:rPr>
              <a:t> entre les variables. </a:t>
            </a:r>
            <a:r>
              <a:rPr lang="es-ES" b="0" dirty="0" err="1">
                <a:solidFill>
                  <a:schemeClr val="tx1"/>
                </a:solidFill>
              </a:rPr>
              <a:t>Aquesta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equació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b="0" dirty="0" err="1">
                <a:solidFill>
                  <a:schemeClr val="tx1"/>
                </a:solidFill>
              </a:rPr>
              <a:t>s’anomena</a:t>
            </a:r>
            <a:r>
              <a:rPr lang="es-ES" b="0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rgbClr val="E21A23"/>
                </a:solidFill>
              </a:rPr>
              <a:t>relació</a:t>
            </a:r>
            <a:r>
              <a:rPr lang="es-ES" dirty="0">
                <a:solidFill>
                  <a:srgbClr val="E21A23"/>
                </a:solidFill>
              </a:rPr>
              <a:t> auxiliar</a:t>
            </a:r>
            <a:r>
              <a:rPr lang="es-ES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3C82A33-36B4-D6AD-4363-FCD1CD445805}"/>
              </a:ext>
            </a:extLst>
          </p:cNvPr>
          <p:cNvSpPr txBox="1"/>
          <p:nvPr/>
        </p:nvSpPr>
        <p:spPr>
          <a:xfrm>
            <a:off x="3085851" y="3307237"/>
            <a:ext cx="2399681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 err="1"/>
              <a:t>Expressa</a:t>
            </a:r>
            <a:r>
              <a:rPr lang="es-ES" dirty="0"/>
              <a:t> la </a:t>
            </a:r>
            <a:r>
              <a:rPr lang="es-ES" dirty="0" err="1"/>
              <a:t>funció</a:t>
            </a:r>
            <a:r>
              <a:rPr lang="es-ES" dirty="0"/>
              <a:t> f que cal </a:t>
            </a:r>
            <a:r>
              <a:rPr lang="es-ES" dirty="0" err="1"/>
              <a:t>optimitzar</a:t>
            </a:r>
            <a:r>
              <a:rPr lang="es-ES" dirty="0"/>
              <a:t> en </a:t>
            </a:r>
            <a:r>
              <a:rPr lang="es-ES" dirty="0" err="1"/>
              <a:t>funció</a:t>
            </a:r>
            <a:r>
              <a:rPr lang="es-ES" dirty="0"/>
              <a:t> </a:t>
            </a:r>
            <a:r>
              <a:rPr lang="es-ES" dirty="0" err="1"/>
              <a:t>d’una</a:t>
            </a:r>
            <a:r>
              <a:rPr lang="es-ES" dirty="0"/>
              <a:t> sola variable </a:t>
            </a:r>
            <a:r>
              <a:rPr lang="es-ES" dirty="0" err="1"/>
              <a:t>independent</a:t>
            </a:r>
            <a:r>
              <a:rPr lang="es-ES" dirty="0"/>
              <a:t>, per </a:t>
            </a:r>
            <a:r>
              <a:rPr lang="es-ES" dirty="0" err="1"/>
              <a:t>exemple</a:t>
            </a:r>
            <a:r>
              <a:rPr lang="es-ES" dirty="0"/>
              <a:t>, x y en determina el </a:t>
            </a:r>
            <a:r>
              <a:rPr lang="es-ES" dirty="0" err="1"/>
              <a:t>domini</a:t>
            </a:r>
            <a:r>
              <a:rPr lang="es-ES" dirty="0"/>
              <a:t>. Per a </a:t>
            </a:r>
            <a:r>
              <a:rPr lang="es-ES" dirty="0" err="1"/>
              <a:t>això</a:t>
            </a:r>
            <a:r>
              <a:rPr lang="es-ES" dirty="0"/>
              <a:t> </a:t>
            </a:r>
            <a:r>
              <a:rPr lang="es-ES" dirty="0" err="1"/>
              <a:t>hauràs</a:t>
            </a:r>
            <a:r>
              <a:rPr lang="es-ES" dirty="0"/>
              <a:t> </a:t>
            </a:r>
            <a:r>
              <a:rPr lang="es-ES" dirty="0" err="1"/>
              <a:t>d’utilitzar</a:t>
            </a:r>
            <a:r>
              <a:rPr lang="es-ES" dirty="0"/>
              <a:t> la </a:t>
            </a:r>
            <a:r>
              <a:rPr lang="es-ES" dirty="0" err="1"/>
              <a:t>relació</a:t>
            </a:r>
            <a:r>
              <a:rPr lang="es-ES" dirty="0"/>
              <a:t> auxiliar.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C7E50E0-8283-AAE7-4BDE-E8DC2A2C1C41}"/>
              </a:ext>
            </a:extLst>
          </p:cNvPr>
          <p:cNvSpPr txBox="1"/>
          <p:nvPr/>
        </p:nvSpPr>
        <p:spPr>
          <a:xfrm>
            <a:off x="6490527" y="3522681"/>
            <a:ext cx="253099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 err="1"/>
              <a:t>Localitza</a:t>
            </a:r>
            <a:r>
              <a:rPr lang="es-ES" dirty="0"/>
              <a:t>, </a:t>
            </a:r>
            <a:r>
              <a:rPr lang="es-ES" dirty="0" err="1"/>
              <a:t>segons</a:t>
            </a:r>
            <a:r>
              <a:rPr lang="es-ES" dirty="0"/>
              <a:t> </a:t>
            </a:r>
            <a:r>
              <a:rPr lang="es-ES" dirty="0" err="1"/>
              <a:t>escaigui</a:t>
            </a:r>
            <a:r>
              <a:rPr lang="es-ES" dirty="0"/>
              <a:t>, el valor </a:t>
            </a:r>
            <a:r>
              <a:rPr lang="es-ES" dirty="0" err="1"/>
              <a:t>mínim</a:t>
            </a:r>
            <a:r>
              <a:rPr lang="es-ES" dirty="0"/>
              <a:t> i </a:t>
            </a:r>
            <a:r>
              <a:rPr lang="es-ES" dirty="0" err="1"/>
              <a:t>màxim</a:t>
            </a:r>
            <a:r>
              <a:rPr lang="es-ES" dirty="0"/>
              <a:t>
</a:t>
            </a:r>
            <a:r>
              <a:rPr lang="es-ES" dirty="0" err="1"/>
              <a:t>absoluts</a:t>
            </a:r>
            <a:r>
              <a:rPr lang="es-ES" dirty="0"/>
              <a:t> de </a:t>
            </a:r>
            <a:r>
              <a:rPr lang="es-ES" i="1" dirty="0"/>
              <a:t>f(x)</a:t>
            </a:r>
            <a:r>
              <a:rPr lang="es-ES" dirty="0"/>
              <a:t>. </a:t>
            </a:r>
            <a:r>
              <a:rPr lang="es-ES" dirty="0" err="1"/>
              <a:t>Després</a:t>
            </a:r>
            <a:r>
              <a:rPr lang="es-ES" dirty="0"/>
              <a:t>, interpreta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resultats</a:t>
            </a:r>
            <a:r>
              <a:rPr lang="es-ES" dirty="0"/>
              <a:t> en </a:t>
            </a:r>
            <a:r>
              <a:rPr lang="es-ES" dirty="0" err="1"/>
              <a:t>els</a:t>
            </a:r>
            <a:r>
              <a:rPr lang="es-ES" dirty="0"/>
              <a:t> termes del problema.</a:t>
            </a:r>
          </a:p>
        </p:txBody>
      </p:sp>
      <p:pic>
        <p:nvPicPr>
          <p:cNvPr id="37" name="Gráfico 36" descr="Insignia 1 con relleno sólido">
            <a:extLst>
              <a:ext uri="{FF2B5EF4-FFF2-40B4-BE49-F238E27FC236}">
                <a16:creationId xmlns:a16="http://schemas.microsoft.com/office/drawing/2014/main" id="{A3CAE191-EFC5-910C-7F80-C6C30B313F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93359" y="2332857"/>
            <a:ext cx="349168" cy="349168"/>
          </a:xfrm>
          <a:prstGeom prst="rect">
            <a:avLst/>
          </a:prstGeom>
        </p:spPr>
      </p:pic>
      <p:pic>
        <p:nvPicPr>
          <p:cNvPr id="45" name="Gráfico 44" descr="Insignia 4 con relleno sólido">
            <a:extLst>
              <a:ext uri="{FF2B5EF4-FFF2-40B4-BE49-F238E27FC236}">
                <a16:creationId xmlns:a16="http://schemas.microsoft.com/office/drawing/2014/main" id="{44A168F7-591A-BB86-43D8-4A3B4C1C40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18497" y="3932873"/>
            <a:ext cx="349168" cy="349168"/>
          </a:xfrm>
          <a:prstGeom prst="rect">
            <a:avLst/>
          </a:prstGeom>
        </p:spPr>
      </p:pic>
      <p:pic>
        <p:nvPicPr>
          <p:cNvPr id="47" name="Gráfico 46" descr="Insignia 3 con relleno sólido">
            <a:extLst>
              <a:ext uri="{FF2B5EF4-FFF2-40B4-BE49-F238E27FC236}">
                <a16:creationId xmlns:a16="http://schemas.microsoft.com/office/drawing/2014/main" id="{E3C06A5E-2D05-BB93-794D-8F67391CE58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93359" y="3932873"/>
            <a:ext cx="349168" cy="349168"/>
          </a:xfrm>
          <a:prstGeom prst="rect">
            <a:avLst/>
          </a:prstGeom>
        </p:spPr>
      </p:pic>
      <p:pic>
        <p:nvPicPr>
          <p:cNvPr id="51" name="Gráfico 50" descr="Insignia con relleno sólido">
            <a:extLst>
              <a:ext uri="{FF2B5EF4-FFF2-40B4-BE49-F238E27FC236}">
                <a16:creationId xmlns:a16="http://schemas.microsoft.com/office/drawing/2014/main" id="{9BAA585C-601E-3431-43F7-44B3854B50E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019127" y="2296894"/>
            <a:ext cx="349168" cy="3491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949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1" grpId="0"/>
      <p:bldP spid="16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D6A20-6F95-79F1-AD4C-AE7B5590D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B7AD4F8C-D6FA-33A8-A9A9-729CB2B255FF}"/>
              </a:ext>
            </a:extLst>
          </p:cNvPr>
          <p:cNvSpPr/>
          <p:nvPr/>
        </p:nvSpPr>
        <p:spPr>
          <a:xfrm>
            <a:off x="1779875" y="3002251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2000" dirty="0">
                <a:solidFill>
                  <a:srgbClr val="C00000"/>
                </a:solidFill>
              </a:rPr>
              <a:t>Regla de </a:t>
            </a:r>
            <a:r>
              <a:rPr lang="es-ES" sz="2000" dirty="0" err="1">
                <a:solidFill>
                  <a:srgbClr val="C00000"/>
                </a:solidFill>
              </a:rPr>
              <a:t>L’Hopital</a:t>
            </a:r>
            <a:endParaRPr lang="es-ES" sz="14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Marcador de contenido 1">
                <a:extLst>
                  <a:ext uri="{FF2B5EF4-FFF2-40B4-BE49-F238E27FC236}">
                    <a16:creationId xmlns:a16="http://schemas.microsoft.com/office/drawing/2014/main" id="{DF680BF6-7970-3E44-DECD-E84AE26A6E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8815" y="1859509"/>
                <a:ext cx="4997745" cy="13982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 sz="1400" b="0" i="0" u="none" strike="noStrike" baseline="0"/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r>
                  <a:rPr lang="es-ES" dirty="0" err="1"/>
                  <a:t>Suposem</a:t>
                </a:r>
                <a:r>
                  <a:rPr lang="es-ES" dirty="0"/>
                  <a:t> </a:t>
                </a:r>
                <a:r>
                  <a:rPr lang="es-ES" dirty="0" err="1"/>
                  <a:t>que</a:t>
                </a:r>
                <a:r>
                  <a:rPr lang="es-ES" i="1" dirty="0" err="1"/>
                  <a:t>f</a:t>
                </a:r>
                <a:r>
                  <a:rPr lang="es-ES" i="1" dirty="0"/>
                  <a:t>(x) </a:t>
                </a:r>
                <a:r>
                  <a:rPr lang="es-ES" dirty="0"/>
                  <a:t>y </a:t>
                </a:r>
                <a:r>
                  <a:rPr lang="es-ES" i="1" dirty="0"/>
                  <a:t>g(x) </a:t>
                </a:r>
                <a:r>
                  <a:rPr lang="es-ES" dirty="0" err="1"/>
                  <a:t>són</a:t>
                </a:r>
                <a:r>
                  <a:rPr lang="es-ES" dirty="0"/>
                  <a:t> </a:t>
                </a:r>
                <a:r>
                  <a:rPr lang="es-ES" dirty="0" err="1"/>
                  <a:t>dues</a:t>
                </a:r>
                <a:r>
                  <a:rPr lang="es-ES" dirty="0"/>
                  <a:t> </a:t>
                </a:r>
                <a:r>
                  <a:rPr lang="es-ES" dirty="0" err="1"/>
                  <a:t>funcions</a:t>
                </a:r>
                <a:r>
                  <a:rPr lang="es-ES" dirty="0"/>
                  <a:t> derivables en un </a:t>
                </a:r>
                <a:r>
                  <a:rPr lang="es-ES" dirty="0" err="1"/>
                  <a:t>entorn</a:t>
                </a:r>
                <a:r>
                  <a:rPr lang="es-ES" dirty="0"/>
                  <a:t> </a:t>
                </a:r>
                <a:r>
                  <a:rPr lang="es-ES" dirty="0" err="1"/>
                  <a:t>obert</a:t>
                </a:r>
                <a:r>
                  <a:rPr lang="es-ES" dirty="0"/>
                  <a:t> </a:t>
                </a:r>
                <a:r>
                  <a:rPr lang="es-ES" dirty="0" err="1"/>
                  <a:t>dea</a:t>
                </a:r>
                <a:r>
                  <a:rPr lang="es-ES" dirty="0"/>
                  <a:t>. Si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1" dirty="0"/>
                  <a:t>f(x) </a:t>
                </a:r>
                <a:r>
                  <a:rPr lang="es-ES" dirty="0"/>
                  <a:t>= 0 i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</m:oMath>
                </a14:m>
                <a:r>
                  <a:rPr lang="es-ES" i="1" dirty="0"/>
                  <a:t> g(x)</a:t>
                </a:r>
                <a:r>
                  <a:rPr lang="es-ES" dirty="0"/>
                  <a:t> </a:t>
                </a:r>
                <a:r>
                  <a:rPr lang="es-ES" i="1" dirty="0"/>
                  <a:t>= 0</a:t>
                </a:r>
                <a:r>
                  <a:rPr lang="es-ES" dirty="0"/>
                  <a:t>, o bien,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1" dirty="0"/>
                  <a:t>f (x) </a:t>
                </a:r>
                <a:r>
                  <a:rPr lang="es-ES" dirty="0"/>
                  <a:t>= ±∞ 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1" dirty="0"/>
                  <a:t>g(x)</a:t>
                </a:r>
                <a:r>
                  <a:rPr lang="es-ES" dirty="0"/>
                  <a:t> = ±∞. En altres paraules, es té una indeterminació del tipus del tipus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ca-ES-valencia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o del tipus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" dirty="0"/>
                          <m:t>∞</m:t>
                        </m:r>
                      </m:num>
                      <m:den>
                        <m:r>
                          <m:rPr>
                            <m:nor/>
                          </m:rPr>
                          <a:rPr lang="es-ES" dirty="0" smtClean="0"/>
                          <m:t>∞</m:t>
                        </m:r>
                      </m:den>
                    </m:f>
                  </m:oMath>
                </a14:m>
                <a:r>
                  <a:rPr lang="es-ES" dirty="0"/>
                  <a:t>. </a:t>
                </a:r>
                <a:r>
                  <a:rPr lang="es-ES" dirty="0" err="1"/>
                  <a:t>Llavors</a:t>
                </a:r>
                <a:r>
                  <a:rPr lang="es-ES" dirty="0"/>
                  <a:t>, la regla de </a:t>
                </a:r>
                <a:r>
                  <a:rPr lang="es-ES" dirty="0" err="1"/>
                  <a:t>L’Hopital</a:t>
                </a:r>
                <a:r>
                  <a:rPr lang="es-ES" dirty="0"/>
                  <a:t> </a:t>
                </a:r>
                <a:r>
                  <a:rPr lang="es-ES" dirty="0" err="1"/>
                  <a:t>estableix</a:t>
                </a:r>
                <a:r>
                  <a:rPr lang="es-ES" dirty="0"/>
                  <a:t> que:</a:t>
                </a:r>
              </a:p>
            </p:txBody>
          </p:sp>
        </mc:Choice>
        <mc:Fallback>
          <p:sp>
            <p:nvSpPr>
              <p:cNvPr id="14" name="Marcador de contenido 1">
                <a:extLst>
                  <a:ext uri="{FF2B5EF4-FFF2-40B4-BE49-F238E27FC236}">
                    <a16:creationId xmlns:a16="http://schemas.microsoft.com/office/drawing/2014/main" id="{DF680BF6-7970-3E44-DECD-E84AE26A6E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815" y="1859509"/>
                <a:ext cx="4997745" cy="1398268"/>
              </a:xfrm>
              <a:prstGeom prst="rect">
                <a:avLst/>
              </a:prstGeom>
              <a:blipFill>
                <a:blip r:embed="rId3"/>
                <a:stretch>
                  <a:fillRect l="-366" t="-873" b="-3930"/>
                </a:stretch>
              </a:blipFill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193095B7-0EF2-F533-5000-59CEBFCE5CBC}"/>
              </a:ext>
            </a:extLst>
          </p:cNvPr>
          <p:cNvCxnSpPr>
            <a:cxnSpLocks/>
          </p:cNvCxnSpPr>
          <p:nvPr/>
        </p:nvCxnSpPr>
        <p:spPr>
          <a:xfrm flipV="1">
            <a:off x="3283094" y="2296160"/>
            <a:ext cx="841866" cy="706091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C27006-17B5-396F-DD95-AD7748927F5B}"/>
              </a:ext>
            </a:extLst>
          </p:cNvPr>
          <p:cNvSpPr txBox="1"/>
          <p:nvPr/>
        </p:nvSpPr>
        <p:spPr>
          <a:xfrm>
            <a:off x="4308815" y="4647734"/>
            <a:ext cx="3098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 err="1"/>
              <a:t>quan</a:t>
            </a:r>
            <a:r>
              <a:rPr lang="es-ES" sz="1400" dirty="0"/>
              <a:t> </a:t>
            </a:r>
            <a:r>
              <a:rPr lang="es-ES" sz="1400" dirty="0" err="1"/>
              <a:t>existeix</a:t>
            </a:r>
            <a:r>
              <a:rPr lang="es-ES" sz="1400" dirty="0"/>
              <a:t> el </a:t>
            </a:r>
            <a:r>
              <a:rPr lang="es-ES" sz="1400" dirty="0" err="1"/>
              <a:t>límit</a:t>
            </a:r>
            <a:r>
              <a:rPr lang="es-ES" sz="1400" dirty="0"/>
              <a:t>, </a:t>
            </a:r>
            <a:r>
              <a:rPr lang="es-ES" sz="1400" dirty="0" err="1"/>
              <a:t>és</a:t>
            </a:r>
            <a:r>
              <a:rPr lang="es-ES" sz="1400" dirty="0"/>
              <a:t> a </a:t>
            </a:r>
            <a:r>
              <a:rPr lang="es-ES" sz="1400" dirty="0" err="1"/>
              <a:t>dir</a:t>
            </a:r>
            <a:r>
              <a:rPr lang="es-ES" sz="1400" dirty="0"/>
              <a:t> -∞ o +∞.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C2BF1CF5-02D1-80B4-FDEF-1744A645DACC}"/>
                  </a:ext>
                </a:extLst>
              </p:cNvPr>
              <p:cNvSpPr txBox="1"/>
              <p:nvPr/>
            </p:nvSpPr>
            <p:spPr>
              <a:xfrm>
                <a:off x="5707402" y="3429000"/>
                <a:ext cx="2369798" cy="953870"/>
              </a:xfrm>
              <a:custGeom>
                <a:avLst/>
                <a:gdLst>
                  <a:gd name="csX0" fmla="*/ 0 w 2369798"/>
                  <a:gd name="csY0" fmla="*/ 0 h 953870"/>
                  <a:gd name="csX1" fmla="*/ 592450 w 2369798"/>
                  <a:gd name="csY1" fmla="*/ 0 h 953870"/>
                  <a:gd name="csX2" fmla="*/ 1113805 w 2369798"/>
                  <a:gd name="csY2" fmla="*/ 0 h 953870"/>
                  <a:gd name="csX3" fmla="*/ 1706255 w 2369798"/>
                  <a:gd name="csY3" fmla="*/ 0 h 953870"/>
                  <a:gd name="csX4" fmla="*/ 2369798 w 2369798"/>
                  <a:gd name="csY4" fmla="*/ 0 h 953870"/>
                  <a:gd name="csX5" fmla="*/ 2369798 w 2369798"/>
                  <a:gd name="csY5" fmla="*/ 448319 h 953870"/>
                  <a:gd name="csX6" fmla="*/ 2369798 w 2369798"/>
                  <a:gd name="csY6" fmla="*/ 953870 h 953870"/>
                  <a:gd name="csX7" fmla="*/ 1801046 w 2369798"/>
                  <a:gd name="csY7" fmla="*/ 953870 h 953870"/>
                  <a:gd name="csX8" fmla="*/ 1232295 w 2369798"/>
                  <a:gd name="csY8" fmla="*/ 953870 h 953870"/>
                  <a:gd name="csX9" fmla="*/ 592450 w 2369798"/>
                  <a:gd name="csY9" fmla="*/ 953870 h 953870"/>
                  <a:gd name="csX10" fmla="*/ 0 w 2369798"/>
                  <a:gd name="csY10" fmla="*/ 953870 h 953870"/>
                  <a:gd name="csX11" fmla="*/ 0 w 2369798"/>
                  <a:gd name="csY11" fmla="*/ 486474 h 953870"/>
                  <a:gd name="csX12" fmla="*/ 0 w 2369798"/>
                  <a:gd name="csY12" fmla="*/ 0 h 95387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2369798" h="953870" extrusionOk="0">
                    <a:moveTo>
                      <a:pt x="0" y="0"/>
                    </a:moveTo>
                    <a:cubicBezTo>
                      <a:pt x="192961" y="-28396"/>
                      <a:pt x="417721" y="2367"/>
                      <a:pt x="592450" y="0"/>
                    </a:cubicBezTo>
                    <a:cubicBezTo>
                      <a:pt x="767179" y="-2367"/>
                      <a:pt x="919438" y="49827"/>
                      <a:pt x="1113805" y="0"/>
                    </a:cubicBezTo>
                    <a:cubicBezTo>
                      <a:pt x="1308173" y="-49827"/>
                      <a:pt x="1460886" y="8535"/>
                      <a:pt x="1706255" y="0"/>
                    </a:cubicBezTo>
                    <a:cubicBezTo>
                      <a:pt x="1951624" y="-8535"/>
                      <a:pt x="2132973" y="54319"/>
                      <a:pt x="2369798" y="0"/>
                    </a:cubicBezTo>
                    <a:cubicBezTo>
                      <a:pt x="2379925" y="159415"/>
                      <a:pt x="2320247" y="345326"/>
                      <a:pt x="2369798" y="448319"/>
                    </a:cubicBezTo>
                    <a:cubicBezTo>
                      <a:pt x="2419349" y="551312"/>
                      <a:pt x="2335084" y="731177"/>
                      <a:pt x="2369798" y="953870"/>
                    </a:cubicBezTo>
                    <a:cubicBezTo>
                      <a:pt x="2217789" y="962312"/>
                      <a:pt x="2003642" y="944792"/>
                      <a:pt x="1801046" y="953870"/>
                    </a:cubicBezTo>
                    <a:cubicBezTo>
                      <a:pt x="1598450" y="962948"/>
                      <a:pt x="1478405" y="894311"/>
                      <a:pt x="1232295" y="953870"/>
                    </a:cubicBezTo>
                    <a:cubicBezTo>
                      <a:pt x="986185" y="1013429"/>
                      <a:pt x="852384" y="948187"/>
                      <a:pt x="592450" y="953870"/>
                    </a:cubicBezTo>
                    <a:cubicBezTo>
                      <a:pt x="332517" y="959553"/>
                      <a:pt x="187206" y="906855"/>
                      <a:pt x="0" y="953870"/>
                    </a:cubicBezTo>
                    <a:cubicBezTo>
                      <a:pt x="-29460" y="829697"/>
                      <a:pt x="45303" y="715149"/>
                      <a:pt x="0" y="486474"/>
                    </a:cubicBezTo>
                    <a:cubicBezTo>
                      <a:pt x="-45303" y="257799"/>
                      <a:pt x="39959" y="234042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67960143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6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r>
                        <a:rPr lang="es-ES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C2BF1CF5-02D1-80B4-FDEF-1744A645D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402" y="3429000"/>
                <a:ext cx="2369798" cy="9538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679601430">
                      <a:custGeom>
                        <a:avLst/>
                        <a:gdLst>
                          <a:gd name="csX0" fmla="*/ 0 w 2369798"/>
                          <a:gd name="csY0" fmla="*/ 0 h 953870"/>
                          <a:gd name="csX1" fmla="*/ 592450 w 2369798"/>
                          <a:gd name="csY1" fmla="*/ 0 h 953870"/>
                          <a:gd name="csX2" fmla="*/ 1113805 w 2369798"/>
                          <a:gd name="csY2" fmla="*/ 0 h 953870"/>
                          <a:gd name="csX3" fmla="*/ 1706255 w 2369798"/>
                          <a:gd name="csY3" fmla="*/ 0 h 953870"/>
                          <a:gd name="csX4" fmla="*/ 2369798 w 2369798"/>
                          <a:gd name="csY4" fmla="*/ 0 h 953870"/>
                          <a:gd name="csX5" fmla="*/ 2369798 w 2369798"/>
                          <a:gd name="csY5" fmla="*/ 448319 h 953870"/>
                          <a:gd name="csX6" fmla="*/ 2369798 w 2369798"/>
                          <a:gd name="csY6" fmla="*/ 953870 h 953870"/>
                          <a:gd name="csX7" fmla="*/ 1801046 w 2369798"/>
                          <a:gd name="csY7" fmla="*/ 953870 h 953870"/>
                          <a:gd name="csX8" fmla="*/ 1232295 w 2369798"/>
                          <a:gd name="csY8" fmla="*/ 953870 h 953870"/>
                          <a:gd name="csX9" fmla="*/ 592450 w 2369798"/>
                          <a:gd name="csY9" fmla="*/ 953870 h 953870"/>
                          <a:gd name="csX10" fmla="*/ 0 w 2369798"/>
                          <a:gd name="csY10" fmla="*/ 953870 h 953870"/>
                          <a:gd name="csX11" fmla="*/ 0 w 2369798"/>
                          <a:gd name="csY11" fmla="*/ 486474 h 953870"/>
                          <a:gd name="csX12" fmla="*/ 0 w 2369798"/>
                          <a:gd name="csY12" fmla="*/ 0 h 953870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</a:cxnLst>
                        <a:rect l="l" t="t" r="r" b="b"/>
                        <a:pathLst>
                          <a:path w="2369798" h="953870" extrusionOk="0">
                            <a:moveTo>
                              <a:pt x="0" y="0"/>
                            </a:moveTo>
                            <a:cubicBezTo>
                              <a:pt x="192961" y="-28396"/>
                              <a:pt x="417721" y="2367"/>
                              <a:pt x="592450" y="0"/>
                            </a:cubicBezTo>
                            <a:cubicBezTo>
                              <a:pt x="767179" y="-2367"/>
                              <a:pt x="919438" y="49827"/>
                              <a:pt x="1113805" y="0"/>
                            </a:cubicBezTo>
                            <a:cubicBezTo>
                              <a:pt x="1308173" y="-49827"/>
                              <a:pt x="1460886" y="8535"/>
                              <a:pt x="1706255" y="0"/>
                            </a:cubicBezTo>
                            <a:cubicBezTo>
                              <a:pt x="1951624" y="-8535"/>
                              <a:pt x="2132973" y="54319"/>
                              <a:pt x="2369798" y="0"/>
                            </a:cubicBezTo>
                            <a:cubicBezTo>
                              <a:pt x="2379925" y="159415"/>
                              <a:pt x="2320247" y="345326"/>
                              <a:pt x="2369798" y="448319"/>
                            </a:cubicBezTo>
                            <a:cubicBezTo>
                              <a:pt x="2419349" y="551312"/>
                              <a:pt x="2335084" y="731177"/>
                              <a:pt x="2369798" y="953870"/>
                            </a:cubicBezTo>
                            <a:cubicBezTo>
                              <a:pt x="2217789" y="962312"/>
                              <a:pt x="2003642" y="944792"/>
                              <a:pt x="1801046" y="953870"/>
                            </a:cubicBezTo>
                            <a:cubicBezTo>
                              <a:pt x="1598450" y="962948"/>
                              <a:pt x="1478405" y="894311"/>
                              <a:pt x="1232295" y="953870"/>
                            </a:cubicBezTo>
                            <a:cubicBezTo>
                              <a:pt x="986185" y="1013429"/>
                              <a:pt x="852384" y="948187"/>
                              <a:pt x="592450" y="953870"/>
                            </a:cubicBezTo>
                            <a:cubicBezTo>
                              <a:pt x="332517" y="959553"/>
                              <a:pt x="187206" y="906855"/>
                              <a:pt x="0" y="953870"/>
                            </a:cubicBezTo>
                            <a:cubicBezTo>
                              <a:pt x="-29460" y="829697"/>
                              <a:pt x="45303" y="715149"/>
                              <a:pt x="0" y="486474"/>
                            </a:cubicBezTo>
                            <a:cubicBezTo>
                              <a:pt x="-45303" y="257799"/>
                              <a:pt x="39959" y="23404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506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build="allAtOnce"/>
      <p:bldP spid="10" grpId="0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>
            <a:extLst>
              <a:ext uri="{FF2B5EF4-FFF2-40B4-BE49-F238E27FC236}">
                <a16:creationId xmlns:a16="http://schemas.microsoft.com/office/drawing/2014/main" id="{A4CF401D-4756-90F9-2217-CAA512E8FA67}"/>
              </a:ext>
            </a:extLst>
          </p:cNvPr>
          <p:cNvSpPr txBox="1"/>
          <p:nvPr/>
        </p:nvSpPr>
        <p:spPr>
          <a:xfrm>
            <a:off x="4334318" y="997114"/>
            <a:ext cx="3900277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El problema de la recta tangent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A2234E4-D9EA-B143-6AD4-BE6671052ACA}"/>
              </a:ext>
            </a:extLst>
          </p:cNvPr>
          <p:cNvSpPr txBox="1"/>
          <p:nvPr/>
        </p:nvSpPr>
        <p:spPr>
          <a:xfrm>
            <a:off x="708170" y="3805635"/>
            <a:ext cx="29353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-valencia" sz="4000" b="1">
                <a:solidFill>
                  <a:srgbClr val="FFFFFF"/>
                </a:solidFill>
              </a:rPr>
              <a:t>Derivades</a:t>
            </a:r>
            <a:endParaRPr lang="es-ES" sz="40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6F731B5-BFDA-A43F-E48D-2A20BDEE0197}"/>
              </a:ext>
            </a:extLst>
          </p:cNvPr>
          <p:cNvSpPr txBox="1"/>
          <p:nvPr/>
        </p:nvSpPr>
        <p:spPr>
          <a:xfrm>
            <a:off x="8460407" y="1965622"/>
            <a:ext cx="18525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Mitjana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9C3FD2-F4DC-C44B-FFA2-36FB7D46997B}"/>
              </a:ext>
            </a:extLst>
          </p:cNvPr>
          <p:cNvSpPr txBox="1"/>
          <p:nvPr/>
        </p:nvSpPr>
        <p:spPr>
          <a:xfrm>
            <a:off x="4334317" y="1411441"/>
            <a:ext cx="3900278" cy="307777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Derivada </a:t>
            </a:r>
            <a:r>
              <a:rPr lang="es-ES" sz="1400" dirty="0" err="1">
                <a:solidFill>
                  <a:schemeClr val="bg1"/>
                </a:solidFill>
              </a:rPr>
              <a:t>d’una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funció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DA7F8F-6453-40D8-C617-0F9544987BB8}"/>
              </a:ext>
            </a:extLst>
          </p:cNvPr>
          <p:cNvSpPr txBox="1"/>
          <p:nvPr/>
        </p:nvSpPr>
        <p:spPr>
          <a:xfrm>
            <a:off x="4334317" y="1825768"/>
            <a:ext cx="3900278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Taxes de variació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448B5E-7E71-295C-19FE-8FB29010FA31}"/>
              </a:ext>
            </a:extLst>
          </p:cNvPr>
          <p:cNvSpPr txBox="1"/>
          <p:nvPr/>
        </p:nvSpPr>
        <p:spPr>
          <a:xfrm>
            <a:off x="4334316" y="2240095"/>
            <a:ext cx="3900279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Tècniques de derivació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7C915C-A1A3-9CBE-C445-39344F965F43}"/>
              </a:ext>
            </a:extLst>
          </p:cNvPr>
          <p:cNvSpPr txBox="1"/>
          <p:nvPr/>
        </p:nvSpPr>
        <p:spPr>
          <a:xfrm>
            <a:off x="8460407" y="1620155"/>
            <a:ext cx="18525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Instantània</a:t>
            </a:r>
            <a:endParaRPr lang="es-ES" sz="1400" b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4B739F3-E421-E66B-B2E7-5E2909D98930}"/>
              </a:ext>
            </a:extLst>
          </p:cNvPr>
          <p:cNvSpPr txBox="1"/>
          <p:nvPr/>
        </p:nvSpPr>
        <p:spPr>
          <a:xfrm>
            <a:off x="4334316" y="2654422"/>
            <a:ext cx="390028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Regla de la cadena o derivació composta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975ED4-3B34-54E6-FA91-581EFB0A05F3}"/>
              </a:ext>
            </a:extLst>
          </p:cNvPr>
          <p:cNvSpPr txBox="1"/>
          <p:nvPr/>
        </p:nvSpPr>
        <p:spPr>
          <a:xfrm>
            <a:off x="4334316" y="3068749"/>
            <a:ext cx="390028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Derivada de las funciones exponenciales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06A28CE-37E5-28A1-5FBA-5589D2531E72}"/>
              </a:ext>
            </a:extLst>
          </p:cNvPr>
          <p:cNvSpPr txBox="1"/>
          <p:nvPr/>
        </p:nvSpPr>
        <p:spPr>
          <a:xfrm>
            <a:off x="4334313" y="3483076"/>
            <a:ext cx="390028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pt-BR" sz="1400">
                <a:solidFill>
                  <a:schemeClr val="bg1"/>
                </a:solidFill>
              </a:rPr>
              <a:t>Derivada de les funcions trigonomètriques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0F6899F-3A70-E5C8-A304-5022550A5AFA}"/>
              </a:ext>
            </a:extLst>
          </p:cNvPr>
          <p:cNvSpPr txBox="1"/>
          <p:nvPr/>
        </p:nvSpPr>
        <p:spPr>
          <a:xfrm>
            <a:off x="4334319" y="3897403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Funcions creixents i decreixents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7D8BFD5-BB42-067B-6D45-D70E93E45D7C}"/>
              </a:ext>
            </a:extLst>
          </p:cNvPr>
          <p:cNvSpPr txBox="1"/>
          <p:nvPr/>
        </p:nvSpPr>
        <p:spPr>
          <a:xfrm>
            <a:off x="4334313" y="4311730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Extrems relatius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3997A5-5723-2537-C73A-26EA2FC36FC1}"/>
              </a:ext>
            </a:extLst>
          </p:cNvPr>
          <p:cNvSpPr txBox="1"/>
          <p:nvPr/>
        </p:nvSpPr>
        <p:spPr>
          <a:xfrm>
            <a:off x="4334313" y="4726057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Màxims i mínims absoluts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7E41A64-7DFE-15C6-6E9C-DA103513DDE3}"/>
              </a:ext>
            </a:extLst>
          </p:cNvPr>
          <p:cNvSpPr txBox="1"/>
          <p:nvPr/>
        </p:nvSpPr>
        <p:spPr>
          <a:xfrm>
            <a:off x="4334313" y="5140384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 err="1">
                <a:solidFill>
                  <a:schemeClr val="bg1"/>
                </a:solidFill>
              </a:rPr>
              <a:t>Concavitat</a:t>
            </a:r>
            <a:r>
              <a:rPr lang="es-ES" sz="1400" dirty="0">
                <a:solidFill>
                  <a:schemeClr val="bg1"/>
                </a:solidFill>
              </a:rPr>
              <a:t> i </a:t>
            </a:r>
            <a:r>
              <a:rPr lang="es-ES" sz="1400" dirty="0" err="1">
                <a:solidFill>
                  <a:schemeClr val="bg1"/>
                </a:solidFill>
              </a:rPr>
              <a:t>punts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d’inflexió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34F20D5-D191-7805-76F6-91B90394D68A}"/>
              </a:ext>
            </a:extLst>
          </p:cNvPr>
          <p:cNvSpPr txBox="1"/>
          <p:nvPr/>
        </p:nvSpPr>
        <p:spPr>
          <a:xfrm>
            <a:off x="4334313" y="5554711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Representació gràfica de funcions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3BA5716-F348-D718-F45B-8C1AC1DA8CA5}"/>
              </a:ext>
            </a:extLst>
          </p:cNvPr>
          <p:cNvSpPr txBox="1"/>
          <p:nvPr/>
        </p:nvSpPr>
        <p:spPr>
          <a:xfrm>
            <a:off x="4334313" y="5969038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 err="1">
                <a:solidFill>
                  <a:schemeClr val="bg1"/>
                </a:solidFill>
              </a:rPr>
              <a:t>Problemes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d’optimització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41C1B3B-7E5B-3BE0-DF67-77D5B5BEA1C4}"/>
              </a:ext>
            </a:extLst>
          </p:cNvPr>
          <p:cNvSpPr txBox="1"/>
          <p:nvPr/>
        </p:nvSpPr>
        <p:spPr>
          <a:xfrm>
            <a:off x="4334313" y="6383362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Regla de </a:t>
            </a:r>
            <a:r>
              <a:rPr lang="es-ES" sz="1400" dirty="0" err="1">
                <a:solidFill>
                  <a:schemeClr val="bg1"/>
                </a:solidFill>
              </a:rPr>
              <a:t>l’Hopital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5517C88-1959-908C-03C4-3DFD0BBC4C5E}"/>
              </a:ext>
            </a:extLst>
          </p:cNvPr>
          <p:cNvSpPr txBox="1"/>
          <p:nvPr/>
        </p:nvSpPr>
        <p:spPr>
          <a:xfrm>
            <a:off x="10708226" y="1228999"/>
            <a:ext cx="13853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Potencial</a:t>
            </a:r>
            <a:endParaRPr lang="es-ES" sz="1400" b="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69FE43E-063C-0650-A6DC-85D6F3C8D0D4}"/>
              </a:ext>
            </a:extLst>
          </p:cNvPr>
          <p:cNvSpPr txBox="1"/>
          <p:nvPr/>
        </p:nvSpPr>
        <p:spPr>
          <a:xfrm>
            <a:off x="10715196" y="1646691"/>
            <a:ext cx="138536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0"/>
            </a:lvl1pPr>
          </a:lstStyle>
          <a:p>
            <a:r>
              <a:rPr lang="ca-ES-valencia"/>
              <a:t>Constant</a:t>
            </a:r>
            <a:endParaRPr lang="es-ES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24DFBA3-C089-1B61-0ADC-148635AF29EF}"/>
              </a:ext>
            </a:extLst>
          </p:cNvPr>
          <p:cNvSpPr txBox="1"/>
          <p:nvPr/>
        </p:nvSpPr>
        <p:spPr>
          <a:xfrm>
            <a:off x="10708226" y="2039628"/>
            <a:ext cx="13923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Suma</a:t>
            </a:r>
            <a:endParaRPr lang="es-ES" sz="1400" b="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156AEAB-F623-BFDA-0C03-AF3B498FAB54}"/>
              </a:ext>
            </a:extLst>
          </p:cNvPr>
          <p:cNvSpPr txBox="1"/>
          <p:nvPr/>
        </p:nvSpPr>
        <p:spPr>
          <a:xfrm>
            <a:off x="10708225" y="2483091"/>
            <a:ext cx="139233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Producte</a:t>
            </a:r>
            <a:endParaRPr lang="es-ES" sz="1400" b="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A8FE80D-A646-80CB-6EDC-9ABC831F08A9}"/>
              </a:ext>
            </a:extLst>
          </p:cNvPr>
          <p:cNvSpPr txBox="1"/>
          <p:nvPr/>
        </p:nvSpPr>
        <p:spPr>
          <a:xfrm>
            <a:off x="10688637" y="2896122"/>
            <a:ext cx="141192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Quocient</a:t>
            </a:r>
            <a:endParaRPr lang="es-ES" sz="1400" b="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74784E0-45DC-05E4-0826-8C3A2EDF8B10}"/>
              </a:ext>
            </a:extLst>
          </p:cNvPr>
          <p:cNvSpPr txBox="1"/>
          <p:nvPr/>
        </p:nvSpPr>
        <p:spPr>
          <a:xfrm>
            <a:off x="10688636" y="3309153"/>
            <a:ext cx="141192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Ordre superior</a:t>
            </a:r>
            <a:endParaRPr lang="es-ES" sz="1400" b="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F982315-69B7-1F83-2C93-0C1DD8263193}"/>
              </a:ext>
            </a:extLst>
          </p:cNvPr>
          <p:cNvSpPr txBox="1"/>
          <p:nvPr/>
        </p:nvSpPr>
        <p:spPr>
          <a:xfrm>
            <a:off x="8451122" y="2668729"/>
            <a:ext cx="18618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Logaritme neperià</a:t>
            </a:r>
            <a:endParaRPr lang="es-ES" sz="1400" b="0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360D5A4-DD1E-08C7-D581-8D60B0897638}"/>
              </a:ext>
            </a:extLst>
          </p:cNvPr>
          <p:cNvSpPr txBox="1"/>
          <p:nvPr/>
        </p:nvSpPr>
        <p:spPr>
          <a:xfrm>
            <a:off x="8451121" y="3041530"/>
            <a:ext cx="18618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Logarítmica</a:t>
            </a:r>
            <a:endParaRPr lang="es-ES" sz="1400" b="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CC48778-7DFD-3380-3C59-F1D76DD45868}"/>
              </a:ext>
            </a:extLst>
          </p:cNvPr>
          <p:cNvSpPr txBox="1"/>
          <p:nvPr/>
        </p:nvSpPr>
        <p:spPr>
          <a:xfrm>
            <a:off x="8451121" y="3425418"/>
            <a:ext cx="18618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Exponencial</a:t>
            </a:r>
            <a:endParaRPr lang="es-ES" sz="1400" b="0" dirty="0"/>
          </a:p>
        </p:txBody>
      </p:sp>
      <p:sp>
        <p:nvSpPr>
          <p:cNvPr id="40" name="Abrir llave 39">
            <a:extLst>
              <a:ext uri="{FF2B5EF4-FFF2-40B4-BE49-F238E27FC236}">
                <a16:creationId xmlns:a16="http://schemas.microsoft.com/office/drawing/2014/main" id="{203F0F9E-F19C-81C0-F24C-27DC972A8BE7}"/>
              </a:ext>
            </a:extLst>
          </p:cNvPr>
          <p:cNvSpPr/>
          <p:nvPr/>
        </p:nvSpPr>
        <p:spPr>
          <a:xfrm>
            <a:off x="8342171" y="2627341"/>
            <a:ext cx="73645" cy="119526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llave 42">
            <a:extLst>
              <a:ext uri="{FF2B5EF4-FFF2-40B4-BE49-F238E27FC236}">
                <a16:creationId xmlns:a16="http://schemas.microsoft.com/office/drawing/2014/main" id="{39E92812-B6FF-2F92-42C5-C9FB91F7EE80}"/>
              </a:ext>
            </a:extLst>
          </p:cNvPr>
          <p:cNvSpPr/>
          <p:nvPr/>
        </p:nvSpPr>
        <p:spPr>
          <a:xfrm>
            <a:off x="8317118" y="1600201"/>
            <a:ext cx="88395" cy="68272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0D9F6C98-2DE3-66CF-2974-19869CE2E615}"/>
              </a:ext>
            </a:extLst>
          </p:cNvPr>
          <p:cNvGrpSpPr/>
          <p:nvPr/>
        </p:nvGrpSpPr>
        <p:grpSpPr>
          <a:xfrm>
            <a:off x="8342171" y="1168400"/>
            <a:ext cx="2318539" cy="2520950"/>
            <a:chOff x="8342171" y="1168400"/>
            <a:chExt cx="2318539" cy="2520950"/>
          </a:xfrm>
        </p:grpSpPr>
        <p:sp>
          <p:nvSpPr>
            <p:cNvPr id="45" name="Abrir llave 44">
              <a:extLst>
                <a:ext uri="{FF2B5EF4-FFF2-40B4-BE49-F238E27FC236}">
                  <a16:creationId xmlns:a16="http://schemas.microsoft.com/office/drawing/2014/main" id="{63DB8B99-0B4A-123E-C9A6-FA2FDF4895D4}"/>
                </a:ext>
              </a:extLst>
            </p:cNvPr>
            <p:cNvSpPr/>
            <p:nvPr/>
          </p:nvSpPr>
          <p:spPr>
            <a:xfrm>
              <a:off x="10507415" y="1168400"/>
              <a:ext cx="153295" cy="2520950"/>
            </a:xfrm>
            <a:prstGeom prst="leftBrace">
              <a:avLst>
                <a:gd name="adj1" fmla="val 8333"/>
                <a:gd name="adj2" fmla="val 50189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48" name="Conector recto 47">
              <a:extLst>
                <a:ext uri="{FF2B5EF4-FFF2-40B4-BE49-F238E27FC236}">
                  <a16:creationId xmlns:a16="http://schemas.microsoft.com/office/drawing/2014/main" id="{710B737C-6844-0C97-ECDD-1638EBA9BCBB}"/>
                </a:ext>
              </a:extLst>
            </p:cNvPr>
            <p:cNvCxnSpPr>
              <a:endCxn id="45" idx="1"/>
            </p:cNvCxnSpPr>
            <p:nvPr/>
          </p:nvCxnSpPr>
          <p:spPr>
            <a:xfrm>
              <a:off x="8342171" y="2419350"/>
              <a:ext cx="2165244" cy="142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7808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4" grpId="0"/>
      <p:bldP spid="47" grpId="0" animBg="1"/>
      <p:bldP spid="2" grpId="0" animBg="1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3" grpId="0" animBg="1"/>
      <p:bldP spid="34" grpId="0" animBg="1"/>
      <p:bldP spid="36" grpId="0" animBg="1"/>
      <p:bldP spid="40" grpId="0" animBg="1"/>
      <p:bldP spid="4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7F65F-C2E9-B8A9-CABC-9B1403707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DE092A0-EFC9-C131-31AA-A87C591D59EC}"/>
              </a:ext>
            </a:extLst>
          </p:cNvPr>
          <p:cNvSpPr txBox="1"/>
          <p:nvPr/>
        </p:nvSpPr>
        <p:spPr>
          <a:xfrm>
            <a:off x="1626252" y="909722"/>
            <a:ext cx="7027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/>
              <a:t>Partint</a:t>
            </a:r>
            <a:r>
              <a:rPr lang="es-ES" sz="1400" dirty="0"/>
              <a:t> </a:t>
            </a:r>
            <a:r>
              <a:rPr lang="es-ES" sz="1400" dirty="0" err="1"/>
              <a:t>d’una</a:t>
            </a:r>
            <a:r>
              <a:rPr lang="es-ES" sz="1400" dirty="0"/>
              <a:t> </a:t>
            </a:r>
            <a:r>
              <a:rPr lang="es-ES" sz="1400" dirty="0" err="1"/>
              <a:t>corba</a:t>
            </a:r>
            <a:r>
              <a:rPr lang="es-ES" sz="1400" dirty="0"/>
              <a:t> </a:t>
            </a:r>
            <a:r>
              <a:rPr lang="es-ES" sz="1400" dirty="0" err="1"/>
              <a:t>d’equació</a:t>
            </a:r>
            <a:r>
              <a:rPr lang="es-ES" sz="1400" dirty="0"/>
              <a:t> </a:t>
            </a:r>
            <a:r>
              <a:rPr lang="es-ES" sz="1400" i="1" dirty="0"/>
              <a:t>y = f (x)</a:t>
            </a:r>
            <a:r>
              <a:rPr lang="es-ES" sz="1400" dirty="0"/>
              <a:t>, es </a:t>
            </a:r>
            <a:r>
              <a:rPr lang="es-ES" sz="1400" dirty="0" err="1"/>
              <a:t>vol</a:t>
            </a:r>
            <a:r>
              <a:rPr lang="es-ES" sz="1400" dirty="0"/>
              <a:t> </a:t>
            </a:r>
            <a:r>
              <a:rPr lang="es-ES" sz="1400" dirty="0" err="1"/>
              <a:t>trobar</a:t>
            </a:r>
            <a:r>
              <a:rPr lang="es-ES" sz="1400" dirty="0"/>
              <a:t> el </a:t>
            </a:r>
            <a:r>
              <a:rPr lang="es-ES" sz="1400" dirty="0" err="1"/>
              <a:t>seu</a:t>
            </a:r>
            <a:r>
              <a:rPr lang="es-ES" sz="1400" dirty="0"/>
              <a:t> </a:t>
            </a:r>
            <a:r>
              <a:rPr lang="es-ES" sz="1400" dirty="0" err="1"/>
              <a:t>tangent</a:t>
            </a:r>
            <a:r>
              <a:rPr lang="es-ES" sz="1400" dirty="0"/>
              <a:t> en el </a:t>
            </a:r>
            <a:r>
              <a:rPr lang="es-ES" sz="1400" dirty="0" err="1"/>
              <a:t>punt</a:t>
            </a:r>
            <a:r>
              <a:rPr lang="es-ES" sz="1400" dirty="0"/>
              <a:t> P(</a:t>
            </a:r>
            <a:r>
              <a:rPr lang="es-ES" sz="1400" dirty="0" err="1"/>
              <a:t>a,f</a:t>
            </a:r>
            <a:r>
              <a:rPr lang="es-ES" sz="1400" dirty="0"/>
              <a:t> (a)) de la </a:t>
            </a:r>
            <a:r>
              <a:rPr lang="es-ES" sz="1400" dirty="0" err="1"/>
              <a:t>seva</a:t>
            </a:r>
            <a:r>
              <a:rPr lang="es-ES" sz="1400" dirty="0"/>
              <a:t> </a:t>
            </a:r>
            <a:r>
              <a:rPr lang="es-ES" sz="1400" dirty="0" err="1"/>
              <a:t>gràfica</a:t>
            </a:r>
            <a:r>
              <a:rPr lang="es-ES" sz="1400" dirty="0"/>
              <a:t>.</a:t>
            </a:r>
            <a:endParaRPr lang="es-E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1D7F21E-D5E9-6547-D8C8-EBB79D9FBB54}"/>
              </a:ext>
            </a:extLst>
          </p:cNvPr>
          <p:cNvGrpSpPr/>
          <p:nvPr/>
        </p:nvGrpSpPr>
        <p:grpSpPr>
          <a:xfrm>
            <a:off x="9795213" y="1122037"/>
            <a:ext cx="1602130" cy="4162508"/>
            <a:chOff x="9424752" y="860426"/>
            <a:chExt cx="1602130" cy="4162508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9AF7815-F7E0-4C8A-6D20-FB979C848188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dirty="0"/>
                <a:t>Los primeros en dar una solución general a este problema fueron, de manera independiente, Gottfried </a:t>
              </a:r>
              <a:r>
                <a:rPr lang="es-ES" sz="1600" b="1" dirty="0"/>
                <a:t>Leibniz</a:t>
              </a:r>
              <a:r>
                <a:rPr lang="es-ES" sz="1600" dirty="0"/>
                <a:t> e Isaac </a:t>
              </a:r>
              <a:r>
                <a:rPr lang="es-ES" sz="1600" b="1" dirty="0"/>
                <a:t>Newton</a:t>
              </a:r>
              <a:r>
                <a:rPr lang="es-ES" sz="1600" dirty="0"/>
                <a:t> en el siglo XVII.</a:t>
              </a: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03940EA0-C55A-3674-9DE3-47089D8CB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6" name="Imagen 5" descr="Diagrama&#10;&#10;El contenido generado por IA puede ser incorrecto.">
            <a:extLst>
              <a:ext uri="{FF2B5EF4-FFF2-40B4-BE49-F238E27FC236}">
                <a16:creationId xmlns:a16="http://schemas.microsoft.com/office/drawing/2014/main" id="{98E3AC74-414B-B227-3FFD-BF2D49CA3D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787" y="3932853"/>
            <a:ext cx="3815972" cy="2196112"/>
          </a:xfrm>
          <a:prstGeom prst="rect">
            <a:avLst/>
          </a:prstGeom>
        </p:spPr>
      </p:pic>
      <p:pic>
        <p:nvPicPr>
          <p:cNvPr id="8" name="Imagen 7" descr="Diagrama&#10;&#10;El contenido generado por IA puede ser incorrecto.">
            <a:extLst>
              <a:ext uri="{FF2B5EF4-FFF2-40B4-BE49-F238E27FC236}">
                <a16:creationId xmlns:a16="http://schemas.microsoft.com/office/drawing/2014/main" id="{80B11A6F-3715-EC28-E6B9-A8EB9C728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0089" y="4045607"/>
            <a:ext cx="3772463" cy="2196112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B6A8A3D2-1AC5-336F-C575-A2A726EF0CB8}"/>
              </a:ext>
            </a:extLst>
          </p:cNvPr>
          <p:cNvSpPr txBox="1"/>
          <p:nvPr/>
        </p:nvSpPr>
        <p:spPr>
          <a:xfrm>
            <a:off x="1626252" y="1577187"/>
            <a:ext cx="7358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/>
              <a:t>La </a:t>
            </a:r>
            <a:r>
              <a:rPr lang="es-ES" sz="1400" b="1" dirty="0">
                <a:solidFill>
                  <a:srgbClr val="E21A23"/>
                </a:solidFill>
              </a:rPr>
              <a:t>recta </a:t>
            </a:r>
            <a:r>
              <a:rPr lang="es-ES" sz="1400" b="1" dirty="0" err="1">
                <a:solidFill>
                  <a:srgbClr val="E21A23"/>
                </a:solidFill>
              </a:rPr>
              <a:t>tangent</a:t>
            </a:r>
            <a:r>
              <a:rPr lang="es-ES" sz="1400" b="1" dirty="0">
                <a:solidFill>
                  <a:srgbClr val="E21A23"/>
                </a:solidFill>
              </a:rPr>
              <a:t> </a:t>
            </a:r>
            <a:r>
              <a:rPr lang="es-ES" sz="1400" dirty="0"/>
              <a:t>a la </a:t>
            </a:r>
            <a:r>
              <a:rPr lang="es-ES" sz="1400" dirty="0" err="1"/>
              <a:t>corba</a:t>
            </a:r>
            <a:r>
              <a:rPr lang="es-ES" sz="1400" dirty="0"/>
              <a:t> </a:t>
            </a:r>
            <a:r>
              <a:rPr lang="es-ES" sz="1400" i="1" dirty="0"/>
              <a:t>y = f (x) </a:t>
            </a:r>
            <a:r>
              <a:rPr lang="es-ES" sz="1400" dirty="0"/>
              <a:t>en el </a:t>
            </a:r>
            <a:r>
              <a:rPr lang="es-ES" sz="1400" dirty="0" err="1"/>
              <a:t>punt</a:t>
            </a:r>
            <a:r>
              <a:rPr lang="es-ES" sz="1400" dirty="0"/>
              <a:t> P (</a:t>
            </a:r>
            <a:r>
              <a:rPr lang="es-ES" sz="1400" dirty="0" err="1"/>
              <a:t>a,f</a:t>
            </a:r>
            <a:r>
              <a:rPr lang="es-ES" sz="1400" dirty="0"/>
              <a:t> (a)) </a:t>
            </a:r>
            <a:r>
              <a:rPr lang="es-ES" sz="1400" dirty="0" err="1"/>
              <a:t>és</a:t>
            </a:r>
            <a:r>
              <a:rPr lang="es-ES" sz="1400" dirty="0"/>
              <a:t> la recta que </a:t>
            </a:r>
            <a:r>
              <a:rPr lang="es-ES" sz="1400" dirty="0" err="1"/>
              <a:t>passa</a:t>
            </a:r>
            <a:r>
              <a:rPr lang="es-ES" sz="1400" dirty="0"/>
              <a:t> per P i el </a:t>
            </a:r>
            <a:r>
              <a:rPr lang="es-ES" sz="1400" dirty="0" err="1"/>
              <a:t>pendent</a:t>
            </a:r>
            <a:r>
              <a:rPr lang="es-ES" sz="1400" dirty="0"/>
              <a:t> de la </a:t>
            </a:r>
            <a:r>
              <a:rPr lang="es-ES" sz="1400" dirty="0" err="1"/>
              <a:t>qual</a:t>
            </a:r>
            <a:r>
              <a:rPr lang="es-ES" sz="1400" dirty="0"/>
              <a:t> ve donada </a:t>
            </a:r>
            <a:r>
              <a:rPr lang="es-ES" sz="1400" dirty="0" err="1"/>
              <a:t>pel</a:t>
            </a:r>
            <a:r>
              <a:rPr lang="es-ES" sz="1400" dirty="0"/>
              <a:t> </a:t>
            </a:r>
            <a:r>
              <a:rPr lang="es-ES" sz="1400" dirty="0" err="1"/>
              <a:t>límit</a:t>
            </a:r>
            <a:r>
              <a:rPr lang="es-ES" sz="1400" dirty="0"/>
              <a:t> </a:t>
            </a:r>
            <a:r>
              <a:rPr lang="es-ES" sz="1400" dirty="0" err="1"/>
              <a:t>següent</a:t>
            </a:r>
            <a:r>
              <a:rPr lang="es-ES" sz="1400" dirty="0"/>
              <a:t>, </a:t>
            </a:r>
            <a:r>
              <a:rPr lang="es-ES" sz="1400" dirty="0" err="1"/>
              <a:t>sempre</a:t>
            </a:r>
            <a:r>
              <a:rPr lang="es-ES" sz="1400" dirty="0"/>
              <a:t> que </a:t>
            </a:r>
            <a:r>
              <a:rPr lang="es-ES" sz="1400" dirty="0" err="1"/>
              <a:t>aquest</a:t>
            </a:r>
            <a:r>
              <a:rPr lang="es-ES" sz="1400" dirty="0"/>
              <a:t> </a:t>
            </a:r>
            <a:r>
              <a:rPr lang="es-ES" sz="1400" dirty="0" err="1"/>
              <a:t>existeixi</a:t>
            </a:r>
            <a:r>
              <a:rPr lang="es-ES" sz="14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492E70B-6D7A-FD29-597C-B8C93ECD0F85}"/>
                  </a:ext>
                </a:extLst>
              </p:cNvPr>
              <p:cNvSpPr txBox="1"/>
              <p:nvPr/>
            </p:nvSpPr>
            <p:spPr>
              <a:xfrm>
                <a:off x="3181738" y="2348685"/>
                <a:ext cx="3315478" cy="1080315"/>
              </a:xfrm>
              <a:custGeom>
                <a:avLst/>
                <a:gdLst>
                  <a:gd name="csX0" fmla="*/ 0 w 3315478"/>
                  <a:gd name="csY0" fmla="*/ 0 h 1080315"/>
                  <a:gd name="csX1" fmla="*/ 519425 w 3315478"/>
                  <a:gd name="csY1" fmla="*/ 0 h 1080315"/>
                  <a:gd name="csX2" fmla="*/ 1072005 w 3315478"/>
                  <a:gd name="csY2" fmla="*/ 0 h 1080315"/>
                  <a:gd name="csX3" fmla="*/ 1690894 w 3315478"/>
                  <a:gd name="csY3" fmla="*/ 0 h 1080315"/>
                  <a:gd name="csX4" fmla="*/ 2243473 w 3315478"/>
                  <a:gd name="csY4" fmla="*/ 0 h 1080315"/>
                  <a:gd name="csX5" fmla="*/ 2729744 w 3315478"/>
                  <a:gd name="csY5" fmla="*/ 0 h 1080315"/>
                  <a:gd name="csX6" fmla="*/ 3315478 w 3315478"/>
                  <a:gd name="csY6" fmla="*/ 0 h 1080315"/>
                  <a:gd name="csX7" fmla="*/ 3315478 w 3315478"/>
                  <a:gd name="csY7" fmla="*/ 507748 h 1080315"/>
                  <a:gd name="csX8" fmla="*/ 3315478 w 3315478"/>
                  <a:gd name="csY8" fmla="*/ 1080315 h 1080315"/>
                  <a:gd name="csX9" fmla="*/ 2862363 w 3315478"/>
                  <a:gd name="csY9" fmla="*/ 1080315 h 1080315"/>
                  <a:gd name="csX10" fmla="*/ 2342938 w 3315478"/>
                  <a:gd name="csY10" fmla="*/ 1080315 h 1080315"/>
                  <a:gd name="csX11" fmla="*/ 1757203 w 3315478"/>
                  <a:gd name="csY11" fmla="*/ 1080315 h 1080315"/>
                  <a:gd name="csX12" fmla="*/ 1304088 w 3315478"/>
                  <a:gd name="csY12" fmla="*/ 1080315 h 1080315"/>
                  <a:gd name="csX13" fmla="*/ 685199 w 3315478"/>
                  <a:gd name="csY13" fmla="*/ 1080315 h 1080315"/>
                  <a:gd name="csX14" fmla="*/ 0 w 3315478"/>
                  <a:gd name="csY14" fmla="*/ 1080315 h 1080315"/>
                  <a:gd name="csX15" fmla="*/ 0 w 3315478"/>
                  <a:gd name="csY15" fmla="*/ 529354 h 1080315"/>
                  <a:gd name="csX16" fmla="*/ 0 w 3315478"/>
                  <a:gd name="csY16" fmla="*/ 0 h 10803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3315478" h="1080315" extrusionOk="0">
                    <a:moveTo>
                      <a:pt x="0" y="0"/>
                    </a:moveTo>
                    <a:cubicBezTo>
                      <a:pt x="210929" y="-58147"/>
                      <a:pt x="267770" y="4124"/>
                      <a:pt x="519425" y="0"/>
                    </a:cubicBezTo>
                    <a:cubicBezTo>
                      <a:pt x="771081" y="-4124"/>
                      <a:pt x="850535" y="47515"/>
                      <a:pt x="1072005" y="0"/>
                    </a:cubicBezTo>
                    <a:cubicBezTo>
                      <a:pt x="1293475" y="-47515"/>
                      <a:pt x="1509594" y="9110"/>
                      <a:pt x="1690894" y="0"/>
                    </a:cubicBezTo>
                    <a:cubicBezTo>
                      <a:pt x="1872194" y="-9110"/>
                      <a:pt x="1969049" y="56190"/>
                      <a:pt x="2243473" y="0"/>
                    </a:cubicBezTo>
                    <a:cubicBezTo>
                      <a:pt x="2517897" y="-56190"/>
                      <a:pt x="2578568" y="34880"/>
                      <a:pt x="2729744" y="0"/>
                    </a:cubicBezTo>
                    <a:cubicBezTo>
                      <a:pt x="2880920" y="-34880"/>
                      <a:pt x="3067671" y="31494"/>
                      <a:pt x="3315478" y="0"/>
                    </a:cubicBezTo>
                    <a:cubicBezTo>
                      <a:pt x="3325107" y="114804"/>
                      <a:pt x="3285547" y="382122"/>
                      <a:pt x="3315478" y="507748"/>
                    </a:cubicBezTo>
                    <a:cubicBezTo>
                      <a:pt x="3345409" y="633374"/>
                      <a:pt x="3308869" y="951187"/>
                      <a:pt x="3315478" y="1080315"/>
                    </a:cubicBezTo>
                    <a:cubicBezTo>
                      <a:pt x="3204459" y="1097033"/>
                      <a:pt x="3062178" y="1055388"/>
                      <a:pt x="2862363" y="1080315"/>
                    </a:cubicBezTo>
                    <a:cubicBezTo>
                      <a:pt x="2662549" y="1105242"/>
                      <a:pt x="2453412" y="1041105"/>
                      <a:pt x="2342938" y="1080315"/>
                    </a:cubicBezTo>
                    <a:cubicBezTo>
                      <a:pt x="2232465" y="1119525"/>
                      <a:pt x="1997145" y="1048986"/>
                      <a:pt x="1757203" y="1080315"/>
                    </a:cubicBezTo>
                    <a:cubicBezTo>
                      <a:pt x="1517262" y="1111644"/>
                      <a:pt x="1407011" y="1026297"/>
                      <a:pt x="1304088" y="1080315"/>
                    </a:cubicBezTo>
                    <a:cubicBezTo>
                      <a:pt x="1201166" y="1134333"/>
                      <a:pt x="850939" y="1050476"/>
                      <a:pt x="685199" y="1080315"/>
                    </a:cubicBezTo>
                    <a:cubicBezTo>
                      <a:pt x="519459" y="1110154"/>
                      <a:pt x="231517" y="1054370"/>
                      <a:pt x="0" y="1080315"/>
                    </a:cubicBezTo>
                    <a:cubicBezTo>
                      <a:pt x="-11109" y="885352"/>
                      <a:pt x="22492" y="797266"/>
                      <a:pt x="0" y="529354"/>
                    </a:cubicBezTo>
                    <a:cubicBezTo>
                      <a:pt x="-22492" y="261442"/>
                      <a:pt x="48406" y="226436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492E70B-6D7A-FD29-597C-B8C93ECD0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1738" y="2348685"/>
                <a:ext cx="3315478" cy="10803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custGeom>
                        <a:avLst/>
                        <a:gdLst>
                          <a:gd name="csX0" fmla="*/ 0 w 3315478"/>
                          <a:gd name="csY0" fmla="*/ 0 h 1080315"/>
                          <a:gd name="csX1" fmla="*/ 519425 w 3315478"/>
                          <a:gd name="csY1" fmla="*/ 0 h 1080315"/>
                          <a:gd name="csX2" fmla="*/ 1072005 w 3315478"/>
                          <a:gd name="csY2" fmla="*/ 0 h 1080315"/>
                          <a:gd name="csX3" fmla="*/ 1690894 w 3315478"/>
                          <a:gd name="csY3" fmla="*/ 0 h 1080315"/>
                          <a:gd name="csX4" fmla="*/ 2243473 w 3315478"/>
                          <a:gd name="csY4" fmla="*/ 0 h 1080315"/>
                          <a:gd name="csX5" fmla="*/ 2729744 w 3315478"/>
                          <a:gd name="csY5" fmla="*/ 0 h 1080315"/>
                          <a:gd name="csX6" fmla="*/ 3315478 w 3315478"/>
                          <a:gd name="csY6" fmla="*/ 0 h 1080315"/>
                          <a:gd name="csX7" fmla="*/ 3315478 w 3315478"/>
                          <a:gd name="csY7" fmla="*/ 507748 h 1080315"/>
                          <a:gd name="csX8" fmla="*/ 3315478 w 3315478"/>
                          <a:gd name="csY8" fmla="*/ 1080315 h 1080315"/>
                          <a:gd name="csX9" fmla="*/ 2862363 w 3315478"/>
                          <a:gd name="csY9" fmla="*/ 1080315 h 1080315"/>
                          <a:gd name="csX10" fmla="*/ 2342938 w 3315478"/>
                          <a:gd name="csY10" fmla="*/ 1080315 h 1080315"/>
                          <a:gd name="csX11" fmla="*/ 1757203 w 3315478"/>
                          <a:gd name="csY11" fmla="*/ 1080315 h 1080315"/>
                          <a:gd name="csX12" fmla="*/ 1304088 w 3315478"/>
                          <a:gd name="csY12" fmla="*/ 1080315 h 1080315"/>
                          <a:gd name="csX13" fmla="*/ 685199 w 3315478"/>
                          <a:gd name="csY13" fmla="*/ 1080315 h 1080315"/>
                          <a:gd name="csX14" fmla="*/ 0 w 3315478"/>
                          <a:gd name="csY14" fmla="*/ 1080315 h 1080315"/>
                          <a:gd name="csX15" fmla="*/ 0 w 3315478"/>
                          <a:gd name="csY15" fmla="*/ 529354 h 1080315"/>
                          <a:gd name="csX16" fmla="*/ 0 w 3315478"/>
                          <a:gd name="csY16" fmla="*/ 0 h 10803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</a:cxnLst>
                        <a:rect l="l" t="t" r="r" b="b"/>
                        <a:pathLst>
                          <a:path w="3315478" h="1080315" extrusionOk="0">
                            <a:moveTo>
                              <a:pt x="0" y="0"/>
                            </a:moveTo>
                            <a:cubicBezTo>
                              <a:pt x="210929" y="-58147"/>
                              <a:pt x="267770" y="4124"/>
                              <a:pt x="519425" y="0"/>
                            </a:cubicBezTo>
                            <a:cubicBezTo>
                              <a:pt x="771081" y="-4124"/>
                              <a:pt x="850535" y="47515"/>
                              <a:pt x="1072005" y="0"/>
                            </a:cubicBezTo>
                            <a:cubicBezTo>
                              <a:pt x="1293475" y="-47515"/>
                              <a:pt x="1509594" y="9110"/>
                              <a:pt x="1690894" y="0"/>
                            </a:cubicBezTo>
                            <a:cubicBezTo>
                              <a:pt x="1872194" y="-9110"/>
                              <a:pt x="1969049" y="56190"/>
                              <a:pt x="2243473" y="0"/>
                            </a:cubicBezTo>
                            <a:cubicBezTo>
                              <a:pt x="2517897" y="-56190"/>
                              <a:pt x="2578568" y="34880"/>
                              <a:pt x="2729744" y="0"/>
                            </a:cubicBezTo>
                            <a:cubicBezTo>
                              <a:pt x="2880920" y="-34880"/>
                              <a:pt x="3067671" y="31494"/>
                              <a:pt x="3315478" y="0"/>
                            </a:cubicBezTo>
                            <a:cubicBezTo>
                              <a:pt x="3325107" y="114804"/>
                              <a:pt x="3285547" y="382122"/>
                              <a:pt x="3315478" y="507748"/>
                            </a:cubicBezTo>
                            <a:cubicBezTo>
                              <a:pt x="3345409" y="633374"/>
                              <a:pt x="3308869" y="951187"/>
                              <a:pt x="3315478" y="1080315"/>
                            </a:cubicBezTo>
                            <a:cubicBezTo>
                              <a:pt x="3204459" y="1097033"/>
                              <a:pt x="3062178" y="1055388"/>
                              <a:pt x="2862363" y="1080315"/>
                            </a:cubicBezTo>
                            <a:cubicBezTo>
                              <a:pt x="2662549" y="1105242"/>
                              <a:pt x="2453412" y="1041105"/>
                              <a:pt x="2342938" y="1080315"/>
                            </a:cubicBezTo>
                            <a:cubicBezTo>
                              <a:pt x="2232465" y="1119525"/>
                              <a:pt x="1997145" y="1048986"/>
                              <a:pt x="1757203" y="1080315"/>
                            </a:cubicBezTo>
                            <a:cubicBezTo>
                              <a:pt x="1517262" y="1111644"/>
                              <a:pt x="1407011" y="1026297"/>
                              <a:pt x="1304088" y="1080315"/>
                            </a:cubicBezTo>
                            <a:cubicBezTo>
                              <a:pt x="1201166" y="1134333"/>
                              <a:pt x="850939" y="1050476"/>
                              <a:pt x="685199" y="1080315"/>
                            </a:cubicBezTo>
                            <a:cubicBezTo>
                              <a:pt x="519459" y="1110154"/>
                              <a:pt x="231517" y="1054370"/>
                              <a:pt x="0" y="1080315"/>
                            </a:cubicBezTo>
                            <a:cubicBezTo>
                              <a:pt x="-11109" y="885352"/>
                              <a:pt x="22492" y="797266"/>
                              <a:pt x="0" y="529354"/>
                            </a:cubicBezTo>
                            <a:cubicBezTo>
                              <a:pt x="-22492" y="261442"/>
                              <a:pt x="48406" y="226436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9177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90C2F-45A4-C719-36B2-6C22D0C8C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5D393B9-D6D6-F428-5B77-411EFBA8670F}"/>
              </a:ext>
            </a:extLst>
          </p:cNvPr>
          <p:cNvSpPr txBox="1"/>
          <p:nvPr/>
        </p:nvSpPr>
        <p:spPr>
          <a:xfrm>
            <a:off x="1518556" y="1643426"/>
            <a:ext cx="72242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La </a:t>
            </a:r>
            <a:r>
              <a:rPr lang="es-ES" sz="1400" b="1" dirty="0">
                <a:solidFill>
                  <a:schemeClr val="bg1"/>
                </a:solidFill>
              </a:rPr>
              <a:t>derivada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d’una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funció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i="1" dirty="0">
                <a:solidFill>
                  <a:schemeClr val="bg1"/>
                </a:solidFill>
              </a:rPr>
              <a:t>f(x)</a:t>
            </a:r>
            <a:r>
              <a:rPr lang="es-ES" sz="1400" dirty="0">
                <a:solidFill>
                  <a:schemeClr val="bg1"/>
                </a:solidFill>
              </a:rPr>
              <a:t> en un </a:t>
            </a:r>
            <a:r>
              <a:rPr lang="es-ES" sz="1400" dirty="0" err="1">
                <a:solidFill>
                  <a:schemeClr val="bg1"/>
                </a:solidFill>
              </a:rPr>
              <a:t>punt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i="1" dirty="0">
                <a:solidFill>
                  <a:schemeClr val="bg1"/>
                </a:solidFill>
              </a:rPr>
              <a:t>x = a </a:t>
            </a:r>
            <a:r>
              <a:rPr lang="es-ES" sz="1400" dirty="0">
                <a:solidFill>
                  <a:schemeClr val="bg1"/>
                </a:solidFill>
              </a:rPr>
              <a:t>es designa per </a:t>
            </a:r>
            <a:r>
              <a:rPr lang="es-ES" sz="1400" b="1" dirty="0">
                <a:solidFill>
                  <a:schemeClr val="bg1"/>
                </a:solidFill>
              </a:rPr>
              <a:t>f′</a:t>
            </a:r>
            <a:r>
              <a:rPr lang="es-ES" sz="1400" dirty="0">
                <a:solidFill>
                  <a:schemeClr val="bg1"/>
                </a:solidFill>
              </a:rPr>
              <a:t>(</a:t>
            </a:r>
            <a:r>
              <a:rPr lang="es-ES" sz="1400" b="1" i="1" dirty="0">
                <a:solidFill>
                  <a:schemeClr val="bg1"/>
                </a:solidFill>
              </a:rPr>
              <a:t>a</a:t>
            </a:r>
            <a:r>
              <a:rPr lang="es-ES" sz="1400" dirty="0">
                <a:solidFill>
                  <a:schemeClr val="bg1"/>
                </a:solidFill>
              </a:rPr>
              <a:t>), es </a:t>
            </a:r>
            <a:r>
              <a:rPr lang="es-ES" sz="1400" dirty="0" err="1">
                <a:solidFill>
                  <a:schemeClr val="bg1"/>
                </a:solidFill>
              </a:rPr>
              <a:t>llegeix</a:t>
            </a:r>
            <a:r>
              <a:rPr lang="es-ES" sz="1400" dirty="0">
                <a:solidFill>
                  <a:schemeClr val="bg1"/>
                </a:solidFill>
              </a:rPr>
              <a:t> «f prima en a» i ve donada </a:t>
            </a:r>
            <a:r>
              <a:rPr lang="es-ES" sz="1400" dirty="0" err="1">
                <a:solidFill>
                  <a:schemeClr val="bg1"/>
                </a:solidFill>
              </a:rPr>
              <a:t>pel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següent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límit</a:t>
            </a:r>
            <a:r>
              <a:rPr lang="es-ES" sz="1400" dirty="0">
                <a:solidFill>
                  <a:schemeClr val="bg1"/>
                </a:solidFill>
              </a:rPr>
              <a:t>, si </a:t>
            </a:r>
            <a:r>
              <a:rPr lang="es-ES" sz="1400" dirty="0" err="1">
                <a:solidFill>
                  <a:schemeClr val="bg1"/>
                </a:solidFill>
              </a:rPr>
              <a:t>existeix</a:t>
            </a:r>
            <a:r>
              <a:rPr lang="es-ES" sz="140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22DC51C1-833D-524F-8A84-711901AF53E0}"/>
                  </a:ext>
                </a:extLst>
              </p:cNvPr>
              <p:cNvSpPr txBox="1"/>
              <p:nvPr/>
            </p:nvSpPr>
            <p:spPr>
              <a:xfrm>
                <a:off x="3285542" y="2272262"/>
                <a:ext cx="4589496" cy="841403"/>
              </a:xfrm>
              <a:custGeom>
                <a:avLst/>
                <a:gdLst>
                  <a:gd name="csX0" fmla="*/ 0 w 4589496"/>
                  <a:gd name="csY0" fmla="*/ 0 h 841403"/>
                  <a:gd name="csX1" fmla="*/ 481897 w 4589496"/>
                  <a:gd name="csY1" fmla="*/ 0 h 841403"/>
                  <a:gd name="csX2" fmla="*/ 917899 w 4589496"/>
                  <a:gd name="csY2" fmla="*/ 0 h 841403"/>
                  <a:gd name="csX3" fmla="*/ 1583376 w 4589496"/>
                  <a:gd name="csY3" fmla="*/ 0 h 841403"/>
                  <a:gd name="csX4" fmla="*/ 2248853 w 4589496"/>
                  <a:gd name="csY4" fmla="*/ 0 h 841403"/>
                  <a:gd name="csX5" fmla="*/ 2868435 w 4589496"/>
                  <a:gd name="csY5" fmla="*/ 0 h 841403"/>
                  <a:gd name="csX6" fmla="*/ 3396227 w 4589496"/>
                  <a:gd name="csY6" fmla="*/ 0 h 841403"/>
                  <a:gd name="csX7" fmla="*/ 3878124 w 4589496"/>
                  <a:gd name="csY7" fmla="*/ 0 h 841403"/>
                  <a:gd name="csX8" fmla="*/ 4589496 w 4589496"/>
                  <a:gd name="csY8" fmla="*/ 0 h 841403"/>
                  <a:gd name="csX9" fmla="*/ 4589496 w 4589496"/>
                  <a:gd name="csY9" fmla="*/ 412287 h 841403"/>
                  <a:gd name="csX10" fmla="*/ 4589496 w 4589496"/>
                  <a:gd name="csY10" fmla="*/ 841403 h 841403"/>
                  <a:gd name="csX11" fmla="*/ 4061704 w 4589496"/>
                  <a:gd name="csY11" fmla="*/ 841403 h 841403"/>
                  <a:gd name="csX12" fmla="*/ 3488017 w 4589496"/>
                  <a:gd name="csY12" fmla="*/ 841403 h 841403"/>
                  <a:gd name="csX13" fmla="*/ 3052015 w 4589496"/>
                  <a:gd name="csY13" fmla="*/ 841403 h 841403"/>
                  <a:gd name="csX14" fmla="*/ 2570118 w 4589496"/>
                  <a:gd name="csY14" fmla="*/ 841403 h 841403"/>
                  <a:gd name="csX15" fmla="*/ 2134116 w 4589496"/>
                  <a:gd name="csY15" fmla="*/ 841403 h 841403"/>
                  <a:gd name="csX16" fmla="*/ 1560429 w 4589496"/>
                  <a:gd name="csY16" fmla="*/ 841403 h 841403"/>
                  <a:gd name="csX17" fmla="*/ 940847 w 4589496"/>
                  <a:gd name="csY17" fmla="*/ 841403 h 841403"/>
                  <a:gd name="csX18" fmla="*/ 0 w 4589496"/>
                  <a:gd name="csY18" fmla="*/ 841403 h 841403"/>
                  <a:gd name="csX19" fmla="*/ 0 w 4589496"/>
                  <a:gd name="csY19" fmla="*/ 437530 h 841403"/>
                  <a:gd name="csX20" fmla="*/ 0 w 4589496"/>
                  <a:gd name="csY20" fmla="*/ 0 h 8414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</a:cxnLst>
                <a:rect l="l" t="t" r="r" b="b"/>
                <a:pathLst>
                  <a:path w="4589496" h="841403" extrusionOk="0">
                    <a:moveTo>
                      <a:pt x="0" y="0"/>
                    </a:moveTo>
                    <a:cubicBezTo>
                      <a:pt x="113698" y="-28557"/>
                      <a:pt x="365384" y="9320"/>
                      <a:pt x="481897" y="0"/>
                    </a:cubicBezTo>
                    <a:cubicBezTo>
                      <a:pt x="598410" y="-9320"/>
                      <a:pt x="814448" y="46922"/>
                      <a:pt x="917899" y="0"/>
                    </a:cubicBezTo>
                    <a:cubicBezTo>
                      <a:pt x="1021350" y="-46922"/>
                      <a:pt x="1302291" y="74208"/>
                      <a:pt x="1583376" y="0"/>
                    </a:cubicBezTo>
                    <a:cubicBezTo>
                      <a:pt x="1864461" y="-74208"/>
                      <a:pt x="2107980" y="10362"/>
                      <a:pt x="2248853" y="0"/>
                    </a:cubicBezTo>
                    <a:cubicBezTo>
                      <a:pt x="2389726" y="-10362"/>
                      <a:pt x="2589562" y="42749"/>
                      <a:pt x="2868435" y="0"/>
                    </a:cubicBezTo>
                    <a:cubicBezTo>
                      <a:pt x="3147308" y="-42749"/>
                      <a:pt x="3269500" y="23850"/>
                      <a:pt x="3396227" y="0"/>
                    </a:cubicBezTo>
                    <a:cubicBezTo>
                      <a:pt x="3522954" y="-23850"/>
                      <a:pt x="3676707" y="42337"/>
                      <a:pt x="3878124" y="0"/>
                    </a:cubicBezTo>
                    <a:cubicBezTo>
                      <a:pt x="4079541" y="-42337"/>
                      <a:pt x="4261802" y="50783"/>
                      <a:pt x="4589496" y="0"/>
                    </a:cubicBezTo>
                    <a:cubicBezTo>
                      <a:pt x="4613880" y="150803"/>
                      <a:pt x="4587213" y="302586"/>
                      <a:pt x="4589496" y="412287"/>
                    </a:cubicBezTo>
                    <a:cubicBezTo>
                      <a:pt x="4591779" y="521988"/>
                      <a:pt x="4577015" y="690615"/>
                      <a:pt x="4589496" y="841403"/>
                    </a:cubicBezTo>
                    <a:cubicBezTo>
                      <a:pt x="4388926" y="858708"/>
                      <a:pt x="4236978" y="789749"/>
                      <a:pt x="4061704" y="841403"/>
                    </a:cubicBezTo>
                    <a:cubicBezTo>
                      <a:pt x="3886430" y="893057"/>
                      <a:pt x="3695367" y="783263"/>
                      <a:pt x="3488017" y="841403"/>
                    </a:cubicBezTo>
                    <a:cubicBezTo>
                      <a:pt x="3280667" y="899543"/>
                      <a:pt x="3211349" y="819293"/>
                      <a:pt x="3052015" y="841403"/>
                    </a:cubicBezTo>
                    <a:cubicBezTo>
                      <a:pt x="2892681" y="863513"/>
                      <a:pt x="2710051" y="803038"/>
                      <a:pt x="2570118" y="841403"/>
                    </a:cubicBezTo>
                    <a:cubicBezTo>
                      <a:pt x="2430185" y="879768"/>
                      <a:pt x="2264386" y="826312"/>
                      <a:pt x="2134116" y="841403"/>
                    </a:cubicBezTo>
                    <a:cubicBezTo>
                      <a:pt x="2003846" y="856494"/>
                      <a:pt x="1714949" y="781699"/>
                      <a:pt x="1560429" y="841403"/>
                    </a:cubicBezTo>
                    <a:cubicBezTo>
                      <a:pt x="1405909" y="901107"/>
                      <a:pt x="1161470" y="770720"/>
                      <a:pt x="940847" y="841403"/>
                    </a:cubicBezTo>
                    <a:cubicBezTo>
                      <a:pt x="720224" y="912086"/>
                      <a:pt x="360799" y="754350"/>
                      <a:pt x="0" y="841403"/>
                    </a:cubicBezTo>
                    <a:cubicBezTo>
                      <a:pt x="-9415" y="712962"/>
                      <a:pt x="28066" y="584242"/>
                      <a:pt x="0" y="437530"/>
                    </a:cubicBezTo>
                    <a:cubicBezTo>
                      <a:pt x="-28066" y="290818"/>
                      <a:pt x="20298" y="117607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65932891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s-ES" sz="16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s-E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22DC51C1-833D-524F-8A84-711901AF5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542" y="2272262"/>
                <a:ext cx="4589496" cy="8414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65932891">
                      <a:custGeom>
                        <a:avLst/>
                        <a:gdLst>
                          <a:gd name="csX0" fmla="*/ 0 w 4589496"/>
                          <a:gd name="csY0" fmla="*/ 0 h 841403"/>
                          <a:gd name="csX1" fmla="*/ 481897 w 4589496"/>
                          <a:gd name="csY1" fmla="*/ 0 h 841403"/>
                          <a:gd name="csX2" fmla="*/ 917899 w 4589496"/>
                          <a:gd name="csY2" fmla="*/ 0 h 841403"/>
                          <a:gd name="csX3" fmla="*/ 1583376 w 4589496"/>
                          <a:gd name="csY3" fmla="*/ 0 h 841403"/>
                          <a:gd name="csX4" fmla="*/ 2248853 w 4589496"/>
                          <a:gd name="csY4" fmla="*/ 0 h 841403"/>
                          <a:gd name="csX5" fmla="*/ 2868435 w 4589496"/>
                          <a:gd name="csY5" fmla="*/ 0 h 841403"/>
                          <a:gd name="csX6" fmla="*/ 3396227 w 4589496"/>
                          <a:gd name="csY6" fmla="*/ 0 h 841403"/>
                          <a:gd name="csX7" fmla="*/ 3878124 w 4589496"/>
                          <a:gd name="csY7" fmla="*/ 0 h 841403"/>
                          <a:gd name="csX8" fmla="*/ 4589496 w 4589496"/>
                          <a:gd name="csY8" fmla="*/ 0 h 841403"/>
                          <a:gd name="csX9" fmla="*/ 4589496 w 4589496"/>
                          <a:gd name="csY9" fmla="*/ 412287 h 841403"/>
                          <a:gd name="csX10" fmla="*/ 4589496 w 4589496"/>
                          <a:gd name="csY10" fmla="*/ 841403 h 841403"/>
                          <a:gd name="csX11" fmla="*/ 4061704 w 4589496"/>
                          <a:gd name="csY11" fmla="*/ 841403 h 841403"/>
                          <a:gd name="csX12" fmla="*/ 3488017 w 4589496"/>
                          <a:gd name="csY12" fmla="*/ 841403 h 841403"/>
                          <a:gd name="csX13" fmla="*/ 3052015 w 4589496"/>
                          <a:gd name="csY13" fmla="*/ 841403 h 841403"/>
                          <a:gd name="csX14" fmla="*/ 2570118 w 4589496"/>
                          <a:gd name="csY14" fmla="*/ 841403 h 841403"/>
                          <a:gd name="csX15" fmla="*/ 2134116 w 4589496"/>
                          <a:gd name="csY15" fmla="*/ 841403 h 841403"/>
                          <a:gd name="csX16" fmla="*/ 1560429 w 4589496"/>
                          <a:gd name="csY16" fmla="*/ 841403 h 841403"/>
                          <a:gd name="csX17" fmla="*/ 940847 w 4589496"/>
                          <a:gd name="csY17" fmla="*/ 841403 h 841403"/>
                          <a:gd name="csX18" fmla="*/ 0 w 4589496"/>
                          <a:gd name="csY18" fmla="*/ 841403 h 841403"/>
                          <a:gd name="csX19" fmla="*/ 0 w 4589496"/>
                          <a:gd name="csY19" fmla="*/ 437530 h 841403"/>
                          <a:gd name="csX20" fmla="*/ 0 w 4589496"/>
                          <a:gd name="csY20" fmla="*/ 0 h 84140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</a:cxnLst>
                        <a:rect l="l" t="t" r="r" b="b"/>
                        <a:pathLst>
                          <a:path w="4589496" h="841403" extrusionOk="0">
                            <a:moveTo>
                              <a:pt x="0" y="0"/>
                            </a:moveTo>
                            <a:cubicBezTo>
                              <a:pt x="113698" y="-28557"/>
                              <a:pt x="365384" y="9320"/>
                              <a:pt x="481897" y="0"/>
                            </a:cubicBezTo>
                            <a:cubicBezTo>
                              <a:pt x="598410" y="-9320"/>
                              <a:pt x="814448" y="46922"/>
                              <a:pt x="917899" y="0"/>
                            </a:cubicBezTo>
                            <a:cubicBezTo>
                              <a:pt x="1021350" y="-46922"/>
                              <a:pt x="1302291" y="74208"/>
                              <a:pt x="1583376" y="0"/>
                            </a:cubicBezTo>
                            <a:cubicBezTo>
                              <a:pt x="1864461" y="-74208"/>
                              <a:pt x="2107980" y="10362"/>
                              <a:pt x="2248853" y="0"/>
                            </a:cubicBezTo>
                            <a:cubicBezTo>
                              <a:pt x="2389726" y="-10362"/>
                              <a:pt x="2589562" y="42749"/>
                              <a:pt x="2868435" y="0"/>
                            </a:cubicBezTo>
                            <a:cubicBezTo>
                              <a:pt x="3147308" y="-42749"/>
                              <a:pt x="3269500" y="23850"/>
                              <a:pt x="3396227" y="0"/>
                            </a:cubicBezTo>
                            <a:cubicBezTo>
                              <a:pt x="3522954" y="-23850"/>
                              <a:pt x="3676707" y="42337"/>
                              <a:pt x="3878124" y="0"/>
                            </a:cubicBezTo>
                            <a:cubicBezTo>
                              <a:pt x="4079541" y="-42337"/>
                              <a:pt x="4261802" y="50783"/>
                              <a:pt x="4589496" y="0"/>
                            </a:cubicBezTo>
                            <a:cubicBezTo>
                              <a:pt x="4613880" y="150803"/>
                              <a:pt x="4587213" y="302586"/>
                              <a:pt x="4589496" y="412287"/>
                            </a:cubicBezTo>
                            <a:cubicBezTo>
                              <a:pt x="4591779" y="521988"/>
                              <a:pt x="4577015" y="690615"/>
                              <a:pt x="4589496" y="841403"/>
                            </a:cubicBezTo>
                            <a:cubicBezTo>
                              <a:pt x="4388926" y="858708"/>
                              <a:pt x="4236978" y="789749"/>
                              <a:pt x="4061704" y="841403"/>
                            </a:cubicBezTo>
                            <a:cubicBezTo>
                              <a:pt x="3886430" y="893057"/>
                              <a:pt x="3695367" y="783263"/>
                              <a:pt x="3488017" y="841403"/>
                            </a:cubicBezTo>
                            <a:cubicBezTo>
                              <a:pt x="3280667" y="899543"/>
                              <a:pt x="3211349" y="819293"/>
                              <a:pt x="3052015" y="841403"/>
                            </a:cubicBezTo>
                            <a:cubicBezTo>
                              <a:pt x="2892681" y="863513"/>
                              <a:pt x="2710051" y="803038"/>
                              <a:pt x="2570118" y="841403"/>
                            </a:cubicBezTo>
                            <a:cubicBezTo>
                              <a:pt x="2430185" y="879768"/>
                              <a:pt x="2264386" y="826312"/>
                              <a:pt x="2134116" y="841403"/>
                            </a:cubicBezTo>
                            <a:cubicBezTo>
                              <a:pt x="2003846" y="856494"/>
                              <a:pt x="1714949" y="781699"/>
                              <a:pt x="1560429" y="841403"/>
                            </a:cubicBezTo>
                            <a:cubicBezTo>
                              <a:pt x="1405909" y="901107"/>
                              <a:pt x="1161470" y="770720"/>
                              <a:pt x="940847" y="841403"/>
                            </a:cubicBezTo>
                            <a:cubicBezTo>
                              <a:pt x="720224" y="912086"/>
                              <a:pt x="360799" y="754350"/>
                              <a:pt x="0" y="841403"/>
                            </a:cubicBezTo>
                            <a:cubicBezTo>
                              <a:pt x="-9415" y="712962"/>
                              <a:pt x="28066" y="584242"/>
                              <a:pt x="0" y="437530"/>
                            </a:cubicBezTo>
                            <a:cubicBezTo>
                              <a:pt x="-28066" y="290818"/>
                              <a:pt x="20298" y="117607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uadroTexto 12">
            <a:extLst>
              <a:ext uri="{FF2B5EF4-FFF2-40B4-BE49-F238E27FC236}">
                <a16:creationId xmlns:a16="http://schemas.microsoft.com/office/drawing/2014/main" id="{9B363076-265D-6038-59D3-753F2CCE1306}"/>
              </a:ext>
            </a:extLst>
          </p:cNvPr>
          <p:cNvSpPr txBox="1"/>
          <p:nvPr/>
        </p:nvSpPr>
        <p:spPr>
          <a:xfrm>
            <a:off x="1518556" y="3334490"/>
            <a:ext cx="886641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La </a:t>
            </a:r>
            <a:r>
              <a:rPr lang="es-ES" sz="1400" dirty="0" err="1">
                <a:solidFill>
                  <a:schemeClr val="bg1"/>
                </a:solidFill>
              </a:rPr>
              <a:t>funció</a:t>
            </a:r>
            <a:r>
              <a:rPr lang="es-ES" sz="1400" dirty="0">
                <a:solidFill>
                  <a:schemeClr val="bg1"/>
                </a:solidFill>
              </a:rPr>
              <a:t> que </a:t>
            </a:r>
            <a:r>
              <a:rPr lang="es-ES" sz="1400" dirty="0" err="1">
                <a:solidFill>
                  <a:schemeClr val="bg1"/>
                </a:solidFill>
              </a:rPr>
              <a:t>assigna</a:t>
            </a:r>
            <a:r>
              <a:rPr lang="es-ES" sz="1400" dirty="0">
                <a:solidFill>
                  <a:schemeClr val="bg1"/>
                </a:solidFill>
              </a:rPr>
              <a:t> a cada número x del </a:t>
            </a:r>
            <a:r>
              <a:rPr lang="es-ES" sz="1400" dirty="0" err="1">
                <a:solidFill>
                  <a:schemeClr val="bg1"/>
                </a:solidFill>
              </a:rPr>
              <a:t>domini</a:t>
            </a:r>
            <a:r>
              <a:rPr lang="es-ES" sz="1400" dirty="0">
                <a:solidFill>
                  <a:schemeClr val="bg1"/>
                </a:solidFill>
              </a:rPr>
              <a:t> de </a:t>
            </a:r>
            <a:r>
              <a:rPr lang="es-ES" sz="1400" i="1" dirty="0">
                <a:solidFill>
                  <a:schemeClr val="bg1"/>
                </a:solidFill>
              </a:rPr>
              <a:t>f(x)</a:t>
            </a:r>
            <a:r>
              <a:rPr lang="es-ES" sz="1400" dirty="0">
                <a:solidFill>
                  <a:schemeClr val="bg1"/>
                </a:solidFill>
              </a:rPr>
              <a:t> la </a:t>
            </a:r>
            <a:r>
              <a:rPr lang="es-ES" sz="1400" dirty="0" err="1">
                <a:solidFill>
                  <a:schemeClr val="bg1"/>
                </a:solidFill>
              </a:rPr>
              <a:t>seva</a:t>
            </a:r>
            <a:r>
              <a:rPr lang="es-ES" sz="1400" dirty="0">
                <a:solidFill>
                  <a:schemeClr val="bg1"/>
                </a:solidFill>
              </a:rPr>
              <a:t> derivada </a:t>
            </a:r>
            <a:r>
              <a:rPr lang="es-ES" sz="1400" i="1" dirty="0">
                <a:solidFill>
                  <a:schemeClr val="bg1"/>
                </a:solidFill>
              </a:rPr>
              <a:t>f′(x) </a:t>
            </a:r>
            <a:r>
              <a:rPr lang="es-ES" sz="1400" dirty="0" err="1">
                <a:solidFill>
                  <a:schemeClr val="bg1"/>
                </a:solidFill>
              </a:rPr>
              <a:t>s’anomena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b="1" dirty="0" err="1">
                <a:solidFill>
                  <a:schemeClr val="bg1"/>
                </a:solidFill>
              </a:rPr>
              <a:t>funció</a:t>
            </a:r>
            <a:r>
              <a:rPr lang="es-ES" sz="1400" b="1" dirty="0">
                <a:solidFill>
                  <a:schemeClr val="bg1"/>
                </a:solidFill>
              </a:rPr>
              <a:t> derivada</a:t>
            </a:r>
            <a:r>
              <a:rPr lang="es-ES" sz="1400" dirty="0">
                <a:solidFill>
                  <a:schemeClr val="bg1"/>
                </a:solidFill>
              </a:rPr>
              <a:t>. </a:t>
            </a:r>
            <a:r>
              <a:rPr lang="es-ES" sz="1400" dirty="0" err="1">
                <a:solidFill>
                  <a:schemeClr val="bg1"/>
                </a:solidFill>
              </a:rPr>
              <a:t>Utilitzarem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indistintament</a:t>
            </a:r>
            <a:r>
              <a:rPr lang="es-ES" sz="1400" i="1" dirty="0">
                <a:solidFill>
                  <a:schemeClr val="bg1"/>
                </a:solidFill>
              </a:rPr>
              <a:t> y′ </a:t>
            </a:r>
            <a:r>
              <a:rPr lang="es-ES" sz="1400" dirty="0">
                <a:solidFill>
                  <a:schemeClr val="bg1"/>
                </a:solidFill>
              </a:rPr>
              <a:t>o </a:t>
            </a:r>
            <a:r>
              <a:rPr lang="es-ES" sz="1400" i="1" dirty="0">
                <a:solidFill>
                  <a:schemeClr val="bg1"/>
                </a:solidFill>
              </a:rPr>
              <a:t>f′(x)</a:t>
            </a:r>
            <a:r>
              <a:rPr lang="es-ES" sz="1400" dirty="0">
                <a:solidFill>
                  <a:schemeClr val="bg1"/>
                </a:solidFill>
              </a:rPr>
              <a:t>. El </a:t>
            </a:r>
            <a:r>
              <a:rPr lang="es-ES" sz="1400" dirty="0" err="1">
                <a:solidFill>
                  <a:schemeClr val="bg1"/>
                </a:solidFill>
              </a:rPr>
              <a:t>procés</a:t>
            </a:r>
            <a:r>
              <a:rPr lang="es-ES" sz="1400" dirty="0">
                <a:solidFill>
                  <a:schemeClr val="bg1"/>
                </a:solidFill>
              </a:rPr>
              <a:t> de </a:t>
            </a:r>
            <a:r>
              <a:rPr lang="es-ES" sz="1400" dirty="0" err="1">
                <a:solidFill>
                  <a:schemeClr val="bg1"/>
                </a:solidFill>
              </a:rPr>
              <a:t>càlcul</a:t>
            </a:r>
            <a:r>
              <a:rPr lang="es-ES" sz="1400" dirty="0">
                <a:solidFill>
                  <a:schemeClr val="bg1"/>
                </a:solidFill>
              </a:rPr>
              <a:t> de la derivada </a:t>
            </a:r>
            <a:r>
              <a:rPr lang="es-ES" sz="1400" dirty="0" err="1">
                <a:solidFill>
                  <a:schemeClr val="bg1"/>
                </a:solidFill>
              </a:rPr>
              <a:t>d’una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funció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s’anomena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derivació</a:t>
            </a:r>
            <a:r>
              <a:rPr lang="es-ES" sz="1400" dirty="0">
                <a:solidFill>
                  <a:schemeClr val="bg1"/>
                </a:solidFill>
              </a:rPr>
              <a:t>. </a:t>
            </a:r>
            <a:r>
              <a:rPr lang="es-ES" sz="1400" dirty="0" err="1">
                <a:solidFill>
                  <a:schemeClr val="bg1"/>
                </a:solidFill>
              </a:rPr>
              <a:t>L’</a:t>
            </a:r>
            <a:r>
              <a:rPr lang="es-ES" sz="1400" b="1" dirty="0" err="1">
                <a:solidFill>
                  <a:schemeClr val="bg1"/>
                </a:solidFill>
              </a:rPr>
              <a:t>interpretació</a:t>
            </a:r>
            <a:r>
              <a:rPr lang="es-ES" sz="1400" b="1" dirty="0">
                <a:solidFill>
                  <a:schemeClr val="bg1"/>
                </a:solidFill>
              </a:rPr>
              <a:t> </a:t>
            </a:r>
            <a:r>
              <a:rPr lang="es-ES" sz="1400" b="1" dirty="0" err="1">
                <a:solidFill>
                  <a:schemeClr val="bg1"/>
                </a:solidFill>
              </a:rPr>
              <a:t>geomètrica</a:t>
            </a:r>
            <a:r>
              <a:rPr lang="es-ES" sz="1400" b="1" dirty="0">
                <a:solidFill>
                  <a:schemeClr val="bg1"/>
                </a:solidFill>
              </a:rPr>
              <a:t> de la derivada </a:t>
            </a:r>
            <a:r>
              <a:rPr lang="es-ES" sz="1400" dirty="0">
                <a:solidFill>
                  <a:schemeClr val="bg1"/>
                </a:solidFill>
              </a:rPr>
              <a:t>en un </a:t>
            </a:r>
            <a:r>
              <a:rPr lang="es-ES" sz="1400" dirty="0" err="1">
                <a:solidFill>
                  <a:schemeClr val="bg1"/>
                </a:solidFill>
              </a:rPr>
              <a:t>punt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és</a:t>
            </a:r>
            <a:r>
              <a:rPr lang="es-ES" sz="1400" dirty="0">
                <a:solidFill>
                  <a:schemeClr val="bg1"/>
                </a:solidFill>
              </a:rPr>
              <a:t> el </a:t>
            </a:r>
            <a:r>
              <a:rPr lang="es-ES" sz="1400" dirty="0" err="1">
                <a:solidFill>
                  <a:schemeClr val="bg1"/>
                </a:solidFill>
              </a:rPr>
              <a:t>pendent</a:t>
            </a:r>
            <a:r>
              <a:rPr lang="es-ES" sz="1400" dirty="0">
                <a:solidFill>
                  <a:schemeClr val="bg1"/>
                </a:solidFill>
              </a:rPr>
              <a:t> m de la recta </a:t>
            </a:r>
            <a:r>
              <a:rPr lang="es-ES" sz="1400" dirty="0" err="1">
                <a:solidFill>
                  <a:schemeClr val="bg1"/>
                </a:solidFill>
              </a:rPr>
              <a:t>tangent</a:t>
            </a:r>
            <a:r>
              <a:rPr lang="es-ES" sz="1400" dirty="0">
                <a:solidFill>
                  <a:schemeClr val="bg1"/>
                </a:solidFill>
              </a:rPr>
              <a:t> a la </a:t>
            </a:r>
            <a:r>
              <a:rPr lang="es-ES" sz="1400" dirty="0" err="1">
                <a:solidFill>
                  <a:schemeClr val="bg1"/>
                </a:solidFill>
              </a:rPr>
              <a:t>corba</a:t>
            </a:r>
            <a:r>
              <a:rPr lang="es-ES" sz="1400" dirty="0">
                <a:solidFill>
                  <a:schemeClr val="bg1"/>
                </a:solidFill>
              </a:rPr>
              <a:t> en </a:t>
            </a:r>
            <a:r>
              <a:rPr lang="es-ES" sz="1400" dirty="0" err="1">
                <a:solidFill>
                  <a:schemeClr val="bg1"/>
                </a:solidFill>
              </a:rPr>
              <a:t>aquest</a:t>
            </a:r>
            <a:r>
              <a:rPr lang="es-ES" sz="1400" dirty="0">
                <a:solidFill>
                  <a:schemeClr val="bg1"/>
                </a:solidFill>
              </a:rPr>
              <a:t> </a:t>
            </a:r>
            <a:r>
              <a:rPr lang="es-ES" sz="1400" dirty="0" err="1">
                <a:solidFill>
                  <a:schemeClr val="bg1"/>
                </a:solidFill>
              </a:rPr>
              <a:t>punt</a:t>
            </a:r>
            <a:r>
              <a:rPr lang="es-ES" sz="1400" dirty="0">
                <a:solidFill>
                  <a:schemeClr val="bg1"/>
                </a:solidFill>
              </a:rPr>
              <a:t>. </a:t>
            </a:r>
            <a:r>
              <a:rPr lang="es-ES" sz="1400" dirty="0" err="1">
                <a:solidFill>
                  <a:schemeClr val="bg1"/>
                </a:solidFill>
              </a:rPr>
              <a:t>Així</a:t>
            </a:r>
            <a:r>
              <a:rPr lang="es-ES" sz="140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F11F2AF2-C7DD-E4CE-4CEA-CA2E454DB3BF}"/>
                  </a:ext>
                </a:extLst>
              </p:cNvPr>
              <p:cNvSpPr txBox="1"/>
              <p:nvPr/>
            </p:nvSpPr>
            <p:spPr>
              <a:xfrm>
                <a:off x="3726997" y="4373171"/>
                <a:ext cx="3706585" cy="841403"/>
              </a:xfrm>
              <a:custGeom>
                <a:avLst/>
                <a:gdLst>
                  <a:gd name="csX0" fmla="*/ 0 w 3706585"/>
                  <a:gd name="csY0" fmla="*/ 0 h 841403"/>
                  <a:gd name="csX1" fmla="*/ 566578 w 3706585"/>
                  <a:gd name="csY1" fmla="*/ 0 h 841403"/>
                  <a:gd name="csX2" fmla="*/ 1096090 w 3706585"/>
                  <a:gd name="csY2" fmla="*/ 0 h 841403"/>
                  <a:gd name="csX3" fmla="*/ 1699734 w 3706585"/>
                  <a:gd name="csY3" fmla="*/ 0 h 841403"/>
                  <a:gd name="csX4" fmla="*/ 2192180 w 3706585"/>
                  <a:gd name="csY4" fmla="*/ 0 h 841403"/>
                  <a:gd name="csX5" fmla="*/ 2647561 w 3706585"/>
                  <a:gd name="csY5" fmla="*/ 0 h 841403"/>
                  <a:gd name="csX6" fmla="*/ 3140007 w 3706585"/>
                  <a:gd name="csY6" fmla="*/ 0 h 841403"/>
                  <a:gd name="csX7" fmla="*/ 3706585 w 3706585"/>
                  <a:gd name="csY7" fmla="*/ 0 h 841403"/>
                  <a:gd name="csX8" fmla="*/ 3706585 w 3706585"/>
                  <a:gd name="csY8" fmla="*/ 395459 h 841403"/>
                  <a:gd name="csX9" fmla="*/ 3706585 w 3706585"/>
                  <a:gd name="csY9" fmla="*/ 841403 h 841403"/>
                  <a:gd name="csX10" fmla="*/ 3214139 w 3706585"/>
                  <a:gd name="csY10" fmla="*/ 841403 h 841403"/>
                  <a:gd name="csX11" fmla="*/ 2795824 w 3706585"/>
                  <a:gd name="csY11" fmla="*/ 841403 h 841403"/>
                  <a:gd name="csX12" fmla="*/ 2303378 w 3706585"/>
                  <a:gd name="csY12" fmla="*/ 841403 h 841403"/>
                  <a:gd name="csX13" fmla="*/ 1847997 w 3706585"/>
                  <a:gd name="csY13" fmla="*/ 841403 h 841403"/>
                  <a:gd name="csX14" fmla="*/ 1244354 w 3706585"/>
                  <a:gd name="csY14" fmla="*/ 841403 h 841403"/>
                  <a:gd name="csX15" fmla="*/ 788973 w 3706585"/>
                  <a:gd name="csY15" fmla="*/ 841403 h 841403"/>
                  <a:gd name="csX16" fmla="*/ 0 w 3706585"/>
                  <a:gd name="csY16" fmla="*/ 841403 h 841403"/>
                  <a:gd name="csX17" fmla="*/ 0 w 3706585"/>
                  <a:gd name="csY17" fmla="*/ 412287 h 841403"/>
                  <a:gd name="csX18" fmla="*/ 0 w 3706585"/>
                  <a:gd name="csY18" fmla="*/ 0 h 8414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3706585" h="841403" extrusionOk="0">
                    <a:moveTo>
                      <a:pt x="0" y="0"/>
                    </a:moveTo>
                    <a:cubicBezTo>
                      <a:pt x="250724" y="-35308"/>
                      <a:pt x="396110" y="17760"/>
                      <a:pt x="566578" y="0"/>
                    </a:cubicBezTo>
                    <a:cubicBezTo>
                      <a:pt x="737046" y="-17760"/>
                      <a:pt x="964541" y="15564"/>
                      <a:pt x="1096090" y="0"/>
                    </a:cubicBezTo>
                    <a:cubicBezTo>
                      <a:pt x="1227639" y="-15564"/>
                      <a:pt x="1431462" y="63049"/>
                      <a:pt x="1699734" y="0"/>
                    </a:cubicBezTo>
                    <a:cubicBezTo>
                      <a:pt x="1968006" y="-63049"/>
                      <a:pt x="2005626" y="7437"/>
                      <a:pt x="2192180" y="0"/>
                    </a:cubicBezTo>
                    <a:cubicBezTo>
                      <a:pt x="2378734" y="-7437"/>
                      <a:pt x="2484955" y="1093"/>
                      <a:pt x="2647561" y="0"/>
                    </a:cubicBezTo>
                    <a:cubicBezTo>
                      <a:pt x="2810167" y="-1093"/>
                      <a:pt x="2936665" y="17344"/>
                      <a:pt x="3140007" y="0"/>
                    </a:cubicBezTo>
                    <a:cubicBezTo>
                      <a:pt x="3343349" y="-17344"/>
                      <a:pt x="3518547" y="11952"/>
                      <a:pt x="3706585" y="0"/>
                    </a:cubicBezTo>
                    <a:cubicBezTo>
                      <a:pt x="3732630" y="112741"/>
                      <a:pt x="3694895" y="294980"/>
                      <a:pt x="3706585" y="395459"/>
                    </a:cubicBezTo>
                    <a:cubicBezTo>
                      <a:pt x="3718275" y="495938"/>
                      <a:pt x="3659316" y="631868"/>
                      <a:pt x="3706585" y="841403"/>
                    </a:cubicBezTo>
                    <a:cubicBezTo>
                      <a:pt x="3532580" y="879573"/>
                      <a:pt x="3426480" y="822788"/>
                      <a:pt x="3214139" y="841403"/>
                    </a:cubicBezTo>
                    <a:cubicBezTo>
                      <a:pt x="3001798" y="860018"/>
                      <a:pt x="2993287" y="809076"/>
                      <a:pt x="2795824" y="841403"/>
                    </a:cubicBezTo>
                    <a:cubicBezTo>
                      <a:pt x="2598362" y="873730"/>
                      <a:pt x="2503406" y="799766"/>
                      <a:pt x="2303378" y="841403"/>
                    </a:cubicBezTo>
                    <a:cubicBezTo>
                      <a:pt x="2103350" y="883040"/>
                      <a:pt x="1971193" y="834206"/>
                      <a:pt x="1847997" y="841403"/>
                    </a:cubicBezTo>
                    <a:cubicBezTo>
                      <a:pt x="1724801" y="848600"/>
                      <a:pt x="1396393" y="781777"/>
                      <a:pt x="1244354" y="841403"/>
                    </a:cubicBezTo>
                    <a:cubicBezTo>
                      <a:pt x="1092315" y="901029"/>
                      <a:pt x="987422" y="829477"/>
                      <a:pt x="788973" y="841403"/>
                    </a:cubicBezTo>
                    <a:cubicBezTo>
                      <a:pt x="590524" y="853329"/>
                      <a:pt x="370635" y="796986"/>
                      <a:pt x="0" y="841403"/>
                    </a:cubicBezTo>
                    <a:cubicBezTo>
                      <a:pt x="-35629" y="658484"/>
                      <a:pt x="18362" y="528707"/>
                      <a:pt x="0" y="412287"/>
                    </a:cubicBezTo>
                    <a:cubicBezTo>
                      <a:pt x="-18362" y="295867"/>
                      <a:pt x="19925" y="128579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10642560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600" i="1">
                    <a:ln>
                      <a:noFill/>
                    </a:ln>
                    <a:solidFill>
                      <a:schemeClr val="bg1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F11F2AF2-C7DD-E4CE-4CEA-CA2E454DB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997" y="4373171"/>
                <a:ext cx="3706585" cy="8414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106425603">
                      <a:custGeom>
                        <a:avLst/>
                        <a:gdLst>
                          <a:gd name="csX0" fmla="*/ 0 w 3706585"/>
                          <a:gd name="csY0" fmla="*/ 0 h 841403"/>
                          <a:gd name="csX1" fmla="*/ 566578 w 3706585"/>
                          <a:gd name="csY1" fmla="*/ 0 h 841403"/>
                          <a:gd name="csX2" fmla="*/ 1096090 w 3706585"/>
                          <a:gd name="csY2" fmla="*/ 0 h 841403"/>
                          <a:gd name="csX3" fmla="*/ 1699734 w 3706585"/>
                          <a:gd name="csY3" fmla="*/ 0 h 841403"/>
                          <a:gd name="csX4" fmla="*/ 2192180 w 3706585"/>
                          <a:gd name="csY4" fmla="*/ 0 h 841403"/>
                          <a:gd name="csX5" fmla="*/ 2647561 w 3706585"/>
                          <a:gd name="csY5" fmla="*/ 0 h 841403"/>
                          <a:gd name="csX6" fmla="*/ 3140007 w 3706585"/>
                          <a:gd name="csY6" fmla="*/ 0 h 841403"/>
                          <a:gd name="csX7" fmla="*/ 3706585 w 3706585"/>
                          <a:gd name="csY7" fmla="*/ 0 h 841403"/>
                          <a:gd name="csX8" fmla="*/ 3706585 w 3706585"/>
                          <a:gd name="csY8" fmla="*/ 395459 h 841403"/>
                          <a:gd name="csX9" fmla="*/ 3706585 w 3706585"/>
                          <a:gd name="csY9" fmla="*/ 841403 h 841403"/>
                          <a:gd name="csX10" fmla="*/ 3214139 w 3706585"/>
                          <a:gd name="csY10" fmla="*/ 841403 h 841403"/>
                          <a:gd name="csX11" fmla="*/ 2795824 w 3706585"/>
                          <a:gd name="csY11" fmla="*/ 841403 h 841403"/>
                          <a:gd name="csX12" fmla="*/ 2303378 w 3706585"/>
                          <a:gd name="csY12" fmla="*/ 841403 h 841403"/>
                          <a:gd name="csX13" fmla="*/ 1847997 w 3706585"/>
                          <a:gd name="csY13" fmla="*/ 841403 h 841403"/>
                          <a:gd name="csX14" fmla="*/ 1244354 w 3706585"/>
                          <a:gd name="csY14" fmla="*/ 841403 h 841403"/>
                          <a:gd name="csX15" fmla="*/ 788973 w 3706585"/>
                          <a:gd name="csY15" fmla="*/ 841403 h 841403"/>
                          <a:gd name="csX16" fmla="*/ 0 w 3706585"/>
                          <a:gd name="csY16" fmla="*/ 841403 h 841403"/>
                          <a:gd name="csX17" fmla="*/ 0 w 3706585"/>
                          <a:gd name="csY17" fmla="*/ 412287 h 841403"/>
                          <a:gd name="csX18" fmla="*/ 0 w 3706585"/>
                          <a:gd name="csY18" fmla="*/ 0 h 84140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</a:cxnLst>
                        <a:rect l="l" t="t" r="r" b="b"/>
                        <a:pathLst>
                          <a:path w="3706585" h="841403" extrusionOk="0">
                            <a:moveTo>
                              <a:pt x="0" y="0"/>
                            </a:moveTo>
                            <a:cubicBezTo>
                              <a:pt x="250724" y="-35308"/>
                              <a:pt x="396110" y="17760"/>
                              <a:pt x="566578" y="0"/>
                            </a:cubicBezTo>
                            <a:cubicBezTo>
                              <a:pt x="737046" y="-17760"/>
                              <a:pt x="964541" y="15564"/>
                              <a:pt x="1096090" y="0"/>
                            </a:cubicBezTo>
                            <a:cubicBezTo>
                              <a:pt x="1227639" y="-15564"/>
                              <a:pt x="1431462" y="63049"/>
                              <a:pt x="1699734" y="0"/>
                            </a:cubicBezTo>
                            <a:cubicBezTo>
                              <a:pt x="1968006" y="-63049"/>
                              <a:pt x="2005626" y="7437"/>
                              <a:pt x="2192180" y="0"/>
                            </a:cubicBezTo>
                            <a:cubicBezTo>
                              <a:pt x="2378734" y="-7437"/>
                              <a:pt x="2484955" y="1093"/>
                              <a:pt x="2647561" y="0"/>
                            </a:cubicBezTo>
                            <a:cubicBezTo>
                              <a:pt x="2810167" y="-1093"/>
                              <a:pt x="2936665" y="17344"/>
                              <a:pt x="3140007" y="0"/>
                            </a:cubicBezTo>
                            <a:cubicBezTo>
                              <a:pt x="3343349" y="-17344"/>
                              <a:pt x="3518547" y="11952"/>
                              <a:pt x="3706585" y="0"/>
                            </a:cubicBezTo>
                            <a:cubicBezTo>
                              <a:pt x="3732630" y="112741"/>
                              <a:pt x="3694895" y="294980"/>
                              <a:pt x="3706585" y="395459"/>
                            </a:cubicBezTo>
                            <a:cubicBezTo>
                              <a:pt x="3718275" y="495938"/>
                              <a:pt x="3659316" y="631868"/>
                              <a:pt x="3706585" y="841403"/>
                            </a:cubicBezTo>
                            <a:cubicBezTo>
                              <a:pt x="3532580" y="879573"/>
                              <a:pt x="3426480" y="822788"/>
                              <a:pt x="3214139" y="841403"/>
                            </a:cubicBezTo>
                            <a:cubicBezTo>
                              <a:pt x="3001798" y="860018"/>
                              <a:pt x="2993287" y="809076"/>
                              <a:pt x="2795824" y="841403"/>
                            </a:cubicBezTo>
                            <a:cubicBezTo>
                              <a:pt x="2598362" y="873730"/>
                              <a:pt x="2503406" y="799766"/>
                              <a:pt x="2303378" y="841403"/>
                            </a:cubicBezTo>
                            <a:cubicBezTo>
                              <a:pt x="2103350" y="883040"/>
                              <a:pt x="1971193" y="834206"/>
                              <a:pt x="1847997" y="841403"/>
                            </a:cubicBezTo>
                            <a:cubicBezTo>
                              <a:pt x="1724801" y="848600"/>
                              <a:pt x="1396393" y="781777"/>
                              <a:pt x="1244354" y="841403"/>
                            </a:cubicBezTo>
                            <a:cubicBezTo>
                              <a:pt x="1092315" y="901029"/>
                              <a:pt x="987422" y="829477"/>
                              <a:pt x="788973" y="841403"/>
                            </a:cubicBezTo>
                            <a:cubicBezTo>
                              <a:pt x="590524" y="853329"/>
                              <a:pt x="370635" y="796986"/>
                              <a:pt x="0" y="841403"/>
                            </a:cubicBezTo>
                            <a:cubicBezTo>
                              <a:pt x="-35629" y="658484"/>
                              <a:pt x="18362" y="528707"/>
                              <a:pt x="0" y="412287"/>
                            </a:cubicBezTo>
                            <a:cubicBezTo>
                              <a:pt x="-18362" y="295867"/>
                              <a:pt x="19925" y="128579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7732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3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B0C6FFEC-2D40-DA73-D928-4B16349C6B86}"/>
              </a:ext>
            </a:extLst>
          </p:cNvPr>
          <p:cNvSpPr txBox="1">
            <a:spLocks/>
          </p:cNvSpPr>
          <p:nvPr/>
        </p:nvSpPr>
        <p:spPr>
          <a:xfrm>
            <a:off x="1641632" y="1881394"/>
            <a:ext cx="7617765" cy="16269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+mn-lt"/>
              </a:rPr>
              <a:t>Si una </a:t>
            </a:r>
            <a:r>
              <a:rPr lang="es-ES" dirty="0" err="1">
                <a:latin typeface="+mn-lt"/>
              </a:rPr>
              <a:t>funció</a:t>
            </a:r>
            <a:r>
              <a:rPr lang="es-ES" dirty="0">
                <a:latin typeface="+mn-lt"/>
              </a:rPr>
              <a:t> no </a:t>
            </a:r>
            <a:r>
              <a:rPr lang="es-ES" dirty="0" err="1">
                <a:latin typeface="+mn-lt"/>
              </a:rPr>
              <a:t>és</a:t>
            </a:r>
            <a:r>
              <a:rPr lang="es-ES" dirty="0">
                <a:latin typeface="+mn-lt"/>
              </a:rPr>
              <a:t> </a:t>
            </a:r>
            <a:r>
              <a:rPr lang="es-ES" dirty="0" err="1">
                <a:latin typeface="+mn-lt"/>
              </a:rPr>
              <a:t>contínua</a:t>
            </a:r>
            <a:r>
              <a:rPr lang="es-ES" dirty="0">
                <a:latin typeface="+mn-lt"/>
              </a:rPr>
              <a:t> en un </a:t>
            </a:r>
            <a:r>
              <a:rPr lang="es-ES" dirty="0" err="1">
                <a:latin typeface="+mn-lt"/>
              </a:rPr>
              <a:t>punt</a:t>
            </a:r>
            <a:r>
              <a:rPr lang="es-ES" dirty="0">
                <a:latin typeface="+mn-lt"/>
              </a:rPr>
              <a:t>, no </a:t>
            </a:r>
            <a:r>
              <a:rPr lang="es-ES" dirty="0" err="1">
                <a:latin typeface="+mn-lt"/>
              </a:rPr>
              <a:t>pot</a:t>
            </a:r>
            <a:r>
              <a:rPr lang="es-ES" dirty="0">
                <a:latin typeface="+mn-lt"/>
              </a:rPr>
              <a:t> ser-</a:t>
            </a:r>
            <a:r>
              <a:rPr lang="es-ES" dirty="0" err="1">
                <a:latin typeface="+mn-lt"/>
              </a:rPr>
              <a:t>ne</a:t>
            </a:r>
            <a:r>
              <a:rPr lang="es-ES" dirty="0">
                <a:latin typeface="+mn-lt"/>
              </a:rPr>
              <a:t> </a:t>
            </a:r>
            <a:r>
              <a:rPr lang="es-ES" b="1" dirty="0">
                <a:solidFill>
                  <a:srgbClr val="E21A23"/>
                </a:solidFill>
                <a:latin typeface="+mn-lt"/>
              </a:rPr>
              <a:t>derivable</a:t>
            </a:r>
            <a:r>
              <a:rPr lang="es-ES" dirty="0">
                <a:latin typeface="+mn-lt"/>
              </a:rPr>
              <a:t>; no </a:t>
            </a:r>
            <a:r>
              <a:rPr lang="es-ES" dirty="0" err="1">
                <a:latin typeface="+mn-lt"/>
              </a:rPr>
              <a:t>obstant</a:t>
            </a:r>
            <a:r>
              <a:rPr lang="es-ES" dirty="0">
                <a:latin typeface="+mn-lt"/>
              </a:rPr>
              <a:t> </a:t>
            </a:r>
            <a:r>
              <a:rPr lang="es-ES" dirty="0" err="1">
                <a:latin typeface="+mn-lt"/>
              </a:rPr>
              <a:t>això</a:t>
            </a:r>
            <a:r>
              <a:rPr lang="es-ES" dirty="0">
                <a:latin typeface="+mn-lt"/>
              </a:rPr>
              <a:t>, si </a:t>
            </a:r>
            <a:r>
              <a:rPr lang="es-ES" dirty="0" err="1">
                <a:latin typeface="+mn-lt"/>
              </a:rPr>
              <a:t>és</a:t>
            </a:r>
            <a:r>
              <a:rPr lang="es-ES" dirty="0">
                <a:latin typeface="+mn-lt"/>
              </a:rPr>
              <a:t> </a:t>
            </a:r>
            <a:r>
              <a:rPr lang="es-ES" dirty="0" err="1">
                <a:latin typeface="+mn-lt"/>
              </a:rPr>
              <a:t>contínua</a:t>
            </a:r>
            <a:r>
              <a:rPr lang="es-ES" dirty="0">
                <a:latin typeface="+mn-lt"/>
              </a:rPr>
              <a:t> en un </a:t>
            </a:r>
            <a:r>
              <a:rPr lang="es-ES" dirty="0" err="1">
                <a:latin typeface="+mn-lt"/>
              </a:rPr>
              <a:t>punt</a:t>
            </a:r>
            <a:r>
              <a:rPr lang="es-ES" dirty="0">
                <a:latin typeface="+mn-lt"/>
              </a:rPr>
              <a:t>, </a:t>
            </a:r>
            <a:r>
              <a:rPr lang="es-ES" dirty="0" err="1">
                <a:latin typeface="+mn-lt"/>
              </a:rPr>
              <a:t>pot</a:t>
            </a:r>
            <a:r>
              <a:rPr lang="es-ES" dirty="0">
                <a:latin typeface="+mn-lt"/>
              </a:rPr>
              <a:t> ser derivable o no en </a:t>
            </a:r>
            <a:r>
              <a:rPr lang="es-ES" dirty="0" err="1">
                <a:latin typeface="+mn-lt"/>
              </a:rPr>
              <a:t>ell</a:t>
            </a:r>
            <a:r>
              <a:rPr lang="es-ES" dirty="0">
                <a:latin typeface="+mn-lt"/>
              </a:rPr>
              <a:t>. El </a:t>
            </a:r>
            <a:r>
              <a:rPr lang="es-ES" dirty="0" err="1">
                <a:latin typeface="+mn-lt"/>
              </a:rPr>
              <a:t>següent</a:t>
            </a:r>
            <a:r>
              <a:rPr lang="es-ES" dirty="0">
                <a:latin typeface="+mn-lt"/>
              </a:rPr>
              <a:t> teorema </a:t>
            </a:r>
            <a:r>
              <a:rPr lang="es-ES" dirty="0" err="1">
                <a:latin typeface="+mn-lt"/>
              </a:rPr>
              <a:t>aclareix</a:t>
            </a:r>
            <a:r>
              <a:rPr lang="es-ES" dirty="0">
                <a:latin typeface="+mn-lt"/>
              </a:rPr>
              <a:t> </a:t>
            </a:r>
            <a:r>
              <a:rPr lang="es-ES" dirty="0" err="1">
                <a:latin typeface="+mn-lt"/>
              </a:rPr>
              <a:t>aquesta</a:t>
            </a:r>
            <a:r>
              <a:rPr lang="es-ES" dirty="0">
                <a:latin typeface="+mn-lt"/>
              </a:rPr>
              <a:t> </a:t>
            </a:r>
            <a:r>
              <a:rPr lang="es-ES" dirty="0" err="1">
                <a:latin typeface="+mn-lt"/>
              </a:rPr>
              <a:t>situació</a:t>
            </a:r>
            <a:r>
              <a:rPr lang="es-ES" dirty="0">
                <a:latin typeface="+mn-lt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46D0CE7-8AB5-161E-FAF1-586E99DA3D80}"/>
                  </a:ext>
                </a:extLst>
              </p:cNvPr>
              <p:cNvSpPr txBox="1"/>
              <p:nvPr/>
            </p:nvSpPr>
            <p:spPr>
              <a:xfrm>
                <a:off x="1949286" y="3860676"/>
                <a:ext cx="6817028" cy="1093652"/>
              </a:xfrm>
              <a:custGeom>
                <a:avLst/>
                <a:gdLst>
                  <a:gd name="csX0" fmla="*/ 0 w 6817028"/>
                  <a:gd name="csY0" fmla="*/ 0 h 1093652"/>
                  <a:gd name="csX1" fmla="*/ 499915 w 6817028"/>
                  <a:gd name="csY1" fmla="*/ 0 h 1093652"/>
                  <a:gd name="csX2" fmla="*/ 1068001 w 6817028"/>
                  <a:gd name="csY2" fmla="*/ 0 h 1093652"/>
                  <a:gd name="csX3" fmla="*/ 1772427 w 6817028"/>
                  <a:gd name="csY3" fmla="*/ 0 h 1093652"/>
                  <a:gd name="csX4" fmla="*/ 2340513 w 6817028"/>
                  <a:gd name="csY4" fmla="*/ 0 h 1093652"/>
                  <a:gd name="csX5" fmla="*/ 2772258 w 6817028"/>
                  <a:gd name="csY5" fmla="*/ 0 h 1093652"/>
                  <a:gd name="csX6" fmla="*/ 3204003 w 6817028"/>
                  <a:gd name="csY6" fmla="*/ 0 h 1093652"/>
                  <a:gd name="csX7" fmla="*/ 3567578 w 6817028"/>
                  <a:gd name="csY7" fmla="*/ 0 h 1093652"/>
                  <a:gd name="csX8" fmla="*/ 4272004 w 6817028"/>
                  <a:gd name="csY8" fmla="*/ 0 h 1093652"/>
                  <a:gd name="csX9" fmla="*/ 4703749 w 6817028"/>
                  <a:gd name="csY9" fmla="*/ 0 h 1093652"/>
                  <a:gd name="csX10" fmla="*/ 5408176 w 6817028"/>
                  <a:gd name="csY10" fmla="*/ 0 h 1093652"/>
                  <a:gd name="csX11" fmla="*/ 6112602 w 6817028"/>
                  <a:gd name="csY11" fmla="*/ 0 h 1093652"/>
                  <a:gd name="csX12" fmla="*/ 6817028 w 6817028"/>
                  <a:gd name="csY12" fmla="*/ 0 h 1093652"/>
                  <a:gd name="csX13" fmla="*/ 6817028 w 6817028"/>
                  <a:gd name="csY13" fmla="*/ 535889 h 1093652"/>
                  <a:gd name="csX14" fmla="*/ 6817028 w 6817028"/>
                  <a:gd name="csY14" fmla="*/ 1093652 h 1093652"/>
                  <a:gd name="csX15" fmla="*/ 6385283 w 6817028"/>
                  <a:gd name="csY15" fmla="*/ 1093652 h 1093652"/>
                  <a:gd name="csX16" fmla="*/ 5817197 w 6817028"/>
                  <a:gd name="csY16" fmla="*/ 1093652 h 1093652"/>
                  <a:gd name="csX17" fmla="*/ 5112771 w 6817028"/>
                  <a:gd name="csY17" fmla="*/ 1093652 h 1093652"/>
                  <a:gd name="csX18" fmla="*/ 4544685 w 6817028"/>
                  <a:gd name="csY18" fmla="*/ 1093652 h 1093652"/>
                  <a:gd name="csX19" fmla="*/ 3976600 w 6817028"/>
                  <a:gd name="csY19" fmla="*/ 1093652 h 1093652"/>
                  <a:gd name="csX20" fmla="*/ 3408514 w 6817028"/>
                  <a:gd name="csY20" fmla="*/ 1093652 h 1093652"/>
                  <a:gd name="csX21" fmla="*/ 2840428 w 6817028"/>
                  <a:gd name="csY21" fmla="*/ 1093652 h 1093652"/>
                  <a:gd name="csX22" fmla="*/ 2272343 w 6817028"/>
                  <a:gd name="csY22" fmla="*/ 1093652 h 1093652"/>
                  <a:gd name="csX23" fmla="*/ 1908768 w 6817028"/>
                  <a:gd name="csY23" fmla="*/ 1093652 h 1093652"/>
                  <a:gd name="csX24" fmla="*/ 1545193 w 6817028"/>
                  <a:gd name="csY24" fmla="*/ 1093652 h 1093652"/>
                  <a:gd name="csX25" fmla="*/ 977107 w 6817028"/>
                  <a:gd name="csY25" fmla="*/ 1093652 h 1093652"/>
                  <a:gd name="csX26" fmla="*/ 0 w 6817028"/>
                  <a:gd name="csY26" fmla="*/ 1093652 h 1093652"/>
                  <a:gd name="csX27" fmla="*/ 0 w 6817028"/>
                  <a:gd name="csY27" fmla="*/ 579636 h 1093652"/>
                  <a:gd name="csX28" fmla="*/ 0 w 6817028"/>
                  <a:gd name="csY28" fmla="*/ 0 h 109365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</a:cxnLst>
                <a:rect l="l" t="t" r="r" b="b"/>
                <a:pathLst>
                  <a:path w="6817028" h="1093652" extrusionOk="0">
                    <a:moveTo>
                      <a:pt x="0" y="0"/>
                    </a:moveTo>
                    <a:cubicBezTo>
                      <a:pt x="232818" y="-39936"/>
                      <a:pt x="320885" y="15947"/>
                      <a:pt x="499915" y="0"/>
                    </a:cubicBezTo>
                    <a:cubicBezTo>
                      <a:pt x="678945" y="-15947"/>
                      <a:pt x="878575" y="15861"/>
                      <a:pt x="1068001" y="0"/>
                    </a:cubicBezTo>
                    <a:cubicBezTo>
                      <a:pt x="1257427" y="-15861"/>
                      <a:pt x="1589410" y="59927"/>
                      <a:pt x="1772427" y="0"/>
                    </a:cubicBezTo>
                    <a:cubicBezTo>
                      <a:pt x="1955444" y="-59927"/>
                      <a:pt x="2222819" y="32851"/>
                      <a:pt x="2340513" y="0"/>
                    </a:cubicBezTo>
                    <a:cubicBezTo>
                      <a:pt x="2458207" y="-32851"/>
                      <a:pt x="2675784" y="13907"/>
                      <a:pt x="2772258" y="0"/>
                    </a:cubicBezTo>
                    <a:cubicBezTo>
                      <a:pt x="2868733" y="-13907"/>
                      <a:pt x="3055188" y="34180"/>
                      <a:pt x="3204003" y="0"/>
                    </a:cubicBezTo>
                    <a:cubicBezTo>
                      <a:pt x="3352818" y="-34180"/>
                      <a:pt x="3430615" y="39564"/>
                      <a:pt x="3567578" y="0"/>
                    </a:cubicBezTo>
                    <a:cubicBezTo>
                      <a:pt x="3704541" y="-39564"/>
                      <a:pt x="4127189" y="30397"/>
                      <a:pt x="4272004" y="0"/>
                    </a:cubicBezTo>
                    <a:cubicBezTo>
                      <a:pt x="4416819" y="-30397"/>
                      <a:pt x="4529117" y="12550"/>
                      <a:pt x="4703749" y="0"/>
                    </a:cubicBezTo>
                    <a:cubicBezTo>
                      <a:pt x="4878382" y="-12550"/>
                      <a:pt x="5057741" y="83038"/>
                      <a:pt x="5408176" y="0"/>
                    </a:cubicBezTo>
                    <a:cubicBezTo>
                      <a:pt x="5758611" y="-83038"/>
                      <a:pt x="5869577" y="70893"/>
                      <a:pt x="6112602" y="0"/>
                    </a:cubicBezTo>
                    <a:cubicBezTo>
                      <a:pt x="6355627" y="-70893"/>
                      <a:pt x="6673390" y="44304"/>
                      <a:pt x="6817028" y="0"/>
                    </a:cubicBezTo>
                    <a:cubicBezTo>
                      <a:pt x="6864094" y="149965"/>
                      <a:pt x="6775275" y="350907"/>
                      <a:pt x="6817028" y="535889"/>
                    </a:cubicBezTo>
                    <a:cubicBezTo>
                      <a:pt x="6858781" y="720871"/>
                      <a:pt x="6778264" y="927211"/>
                      <a:pt x="6817028" y="1093652"/>
                    </a:cubicBezTo>
                    <a:cubicBezTo>
                      <a:pt x="6647202" y="1137855"/>
                      <a:pt x="6480523" y="1049209"/>
                      <a:pt x="6385283" y="1093652"/>
                    </a:cubicBezTo>
                    <a:cubicBezTo>
                      <a:pt x="6290043" y="1138095"/>
                      <a:pt x="6017519" y="1051818"/>
                      <a:pt x="5817197" y="1093652"/>
                    </a:cubicBezTo>
                    <a:cubicBezTo>
                      <a:pt x="5616875" y="1135486"/>
                      <a:pt x="5311669" y="1091069"/>
                      <a:pt x="5112771" y="1093652"/>
                    </a:cubicBezTo>
                    <a:cubicBezTo>
                      <a:pt x="4913873" y="1096235"/>
                      <a:pt x="4780191" y="1080781"/>
                      <a:pt x="4544685" y="1093652"/>
                    </a:cubicBezTo>
                    <a:cubicBezTo>
                      <a:pt x="4309179" y="1106523"/>
                      <a:pt x="4144887" y="1054255"/>
                      <a:pt x="3976600" y="1093652"/>
                    </a:cubicBezTo>
                    <a:cubicBezTo>
                      <a:pt x="3808314" y="1133049"/>
                      <a:pt x="3529679" y="1053059"/>
                      <a:pt x="3408514" y="1093652"/>
                    </a:cubicBezTo>
                    <a:cubicBezTo>
                      <a:pt x="3287349" y="1134245"/>
                      <a:pt x="3081621" y="1091697"/>
                      <a:pt x="2840428" y="1093652"/>
                    </a:cubicBezTo>
                    <a:cubicBezTo>
                      <a:pt x="2599235" y="1095607"/>
                      <a:pt x="2386898" y="1085797"/>
                      <a:pt x="2272343" y="1093652"/>
                    </a:cubicBezTo>
                    <a:cubicBezTo>
                      <a:pt x="2157788" y="1101507"/>
                      <a:pt x="2006441" y="1090714"/>
                      <a:pt x="1908768" y="1093652"/>
                    </a:cubicBezTo>
                    <a:cubicBezTo>
                      <a:pt x="1811096" y="1096590"/>
                      <a:pt x="1691025" y="1093006"/>
                      <a:pt x="1545193" y="1093652"/>
                    </a:cubicBezTo>
                    <a:cubicBezTo>
                      <a:pt x="1399361" y="1094298"/>
                      <a:pt x="1156663" y="1080518"/>
                      <a:pt x="977107" y="1093652"/>
                    </a:cubicBezTo>
                    <a:cubicBezTo>
                      <a:pt x="797551" y="1106786"/>
                      <a:pt x="340037" y="1025622"/>
                      <a:pt x="0" y="1093652"/>
                    </a:cubicBezTo>
                    <a:cubicBezTo>
                      <a:pt x="-5753" y="891078"/>
                      <a:pt x="39035" y="685816"/>
                      <a:pt x="0" y="579636"/>
                    </a:cubicBezTo>
                    <a:cubicBezTo>
                      <a:pt x="-39035" y="473456"/>
                      <a:pt x="51905" y="139459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ES" dirty="0"/>
                        <m:t>Si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una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funci</m:t>
                      </m:r>
                      <m:r>
                        <m:rPr>
                          <m:nor/>
                        </m:rPr>
                        <a:rPr lang="es-ES" dirty="0"/>
                        <m:t>ó </m:t>
                      </m:r>
                      <m:r>
                        <m:rPr>
                          <m:nor/>
                        </m:rPr>
                        <a:rPr lang="es-ES" dirty="0"/>
                        <m:t>f</m:t>
                      </m:r>
                      <m:r>
                        <m:rPr>
                          <m:nor/>
                        </m:rPr>
                        <a:rPr lang="es-ES" dirty="0"/>
                        <m:t>(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) é</m:t>
                      </m:r>
                      <m:r>
                        <m:rPr>
                          <m:nor/>
                        </m:rPr>
                        <a:rPr lang="es-ES" dirty="0"/>
                        <m:t>s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derivable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en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un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punt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 =</m:t>
                      </m:r>
                      <m:r>
                        <m:rPr>
                          <m:nor/>
                        </m:rPr>
                        <a:rPr lang="ca-ES-valencia" b="0" i="1" dirty="0" smtClean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ca-ES-valencia" baseline="-25000" dirty="0"/>
                        <m:t>0</m:t>
                      </m:r>
                      <m:r>
                        <m:rPr>
                          <m:nor/>
                        </m:rPr>
                        <a:rPr lang="es-ES" dirty="0"/>
                        <m:t>, </m:t>
                      </m:r>
                      <m:r>
                        <m:rPr>
                          <m:nor/>
                        </m:rPr>
                        <a:rPr lang="es-ES" dirty="0"/>
                        <m:t>llavors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f</m:t>
                      </m:r>
                      <m:r>
                        <m:rPr>
                          <m:nor/>
                        </m:rPr>
                        <a:rPr lang="es-ES" dirty="0"/>
                        <m:t>(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) é</m:t>
                      </m:r>
                      <m:r>
                        <m:rPr>
                          <m:nor/>
                        </m:rPr>
                        <a:rPr lang="es-ES" dirty="0"/>
                        <m:t>s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cont</m:t>
                      </m:r>
                      <m:r>
                        <m:rPr>
                          <m:nor/>
                        </m:rPr>
                        <a:rPr lang="es-ES" dirty="0"/>
                        <m:t>í</m:t>
                      </m:r>
                      <m:r>
                        <m:rPr>
                          <m:nor/>
                        </m:rPr>
                        <a:rPr lang="es-ES" dirty="0"/>
                        <m:t>nua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en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 =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ca-ES-valencia" baseline="-25000" dirty="0"/>
                        <m:t>0</m:t>
                      </m:r>
                      <m:r>
                        <m:rPr>
                          <m:nor/>
                        </m:rPr>
                        <a:rPr lang="es-ES" dirty="0"/>
                        <m:t>.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46D0CE7-8AB5-161E-FAF1-586E99DA3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9286" y="3860676"/>
                <a:ext cx="6817028" cy="10936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custGeom>
                        <a:avLst/>
                        <a:gdLst>
                          <a:gd name="csX0" fmla="*/ 0 w 6817028"/>
                          <a:gd name="csY0" fmla="*/ 0 h 1093652"/>
                          <a:gd name="csX1" fmla="*/ 499915 w 6817028"/>
                          <a:gd name="csY1" fmla="*/ 0 h 1093652"/>
                          <a:gd name="csX2" fmla="*/ 1068001 w 6817028"/>
                          <a:gd name="csY2" fmla="*/ 0 h 1093652"/>
                          <a:gd name="csX3" fmla="*/ 1772427 w 6817028"/>
                          <a:gd name="csY3" fmla="*/ 0 h 1093652"/>
                          <a:gd name="csX4" fmla="*/ 2340513 w 6817028"/>
                          <a:gd name="csY4" fmla="*/ 0 h 1093652"/>
                          <a:gd name="csX5" fmla="*/ 2772258 w 6817028"/>
                          <a:gd name="csY5" fmla="*/ 0 h 1093652"/>
                          <a:gd name="csX6" fmla="*/ 3204003 w 6817028"/>
                          <a:gd name="csY6" fmla="*/ 0 h 1093652"/>
                          <a:gd name="csX7" fmla="*/ 3567578 w 6817028"/>
                          <a:gd name="csY7" fmla="*/ 0 h 1093652"/>
                          <a:gd name="csX8" fmla="*/ 4272004 w 6817028"/>
                          <a:gd name="csY8" fmla="*/ 0 h 1093652"/>
                          <a:gd name="csX9" fmla="*/ 4703749 w 6817028"/>
                          <a:gd name="csY9" fmla="*/ 0 h 1093652"/>
                          <a:gd name="csX10" fmla="*/ 5408176 w 6817028"/>
                          <a:gd name="csY10" fmla="*/ 0 h 1093652"/>
                          <a:gd name="csX11" fmla="*/ 6112602 w 6817028"/>
                          <a:gd name="csY11" fmla="*/ 0 h 1093652"/>
                          <a:gd name="csX12" fmla="*/ 6817028 w 6817028"/>
                          <a:gd name="csY12" fmla="*/ 0 h 1093652"/>
                          <a:gd name="csX13" fmla="*/ 6817028 w 6817028"/>
                          <a:gd name="csY13" fmla="*/ 535889 h 1093652"/>
                          <a:gd name="csX14" fmla="*/ 6817028 w 6817028"/>
                          <a:gd name="csY14" fmla="*/ 1093652 h 1093652"/>
                          <a:gd name="csX15" fmla="*/ 6385283 w 6817028"/>
                          <a:gd name="csY15" fmla="*/ 1093652 h 1093652"/>
                          <a:gd name="csX16" fmla="*/ 5817197 w 6817028"/>
                          <a:gd name="csY16" fmla="*/ 1093652 h 1093652"/>
                          <a:gd name="csX17" fmla="*/ 5112771 w 6817028"/>
                          <a:gd name="csY17" fmla="*/ 1093652 h 1093652"/>
                          <a:gd name="csX18" fmla="*/ 4544685 w 6817028"/>
                          <a:gd name="csY18" fmla="*/ 1093652 h 1093652"/>
                          <a:gd name="csX19" fmla="*/ 3976600 w 6817028"/>
                          <a:gd name="csY19" fmla="*/ 1093652 h 1093652"/>
                          <a:gd name="csX20" fmla="*/ 3408514 w 6817028"/>
                          <a:gd name="csY20" fmla="*/ 1093652 h 1093652"/>
                          <a:gd name="csX21" fmla="*/ 2840428 w 6817028"/>
                          <a:gd name="csY21" fmla="*/ 1093652 h 1093652"/>
                          <a:gd name="csX22" fmla="*/ 2272343 w 6817028"/>
                          <a:gd name="csY22" fmla="*/ 1093652 h 1093652"/>
                          <a:gd name="csX23" fmla="*/ 1908768 w 6817028"/>
                          <a:gd name="csY23" fmla="*/ 1093652 h 1093652"/>
                          <a:gd name="csX24" fmla="*/ 1545193 w 6817028"/>
                          <a:gd name="csY24" fmla="*/ 1093652 h 1093652"/>
                          <a:gd name="csX25" fmla="*/ 977107 w 6817028"/>
                          <a:gd name="csY25" fmla="*/ 1093652 h 1093652"/>
                          <a:gd name="csX26" fmla="*/ 0 w 6817028"/>
                          <a:gd name="csY26" fmla="*/ 1093652 h 1093652"/>
                          <a:gd name="csX27" fmla="*/ 0 w 6817028"/>
                          <a:gd name="csY27" fmla="*/ 579636 h 1093652"/>
                          <a:gd name="csX28" fmla="*/ 0 w 6817028"/>
                          <a:gd name="csY28" fmla="*/ 0 h 1093652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  <a:cxn ang="0">
                            <a:pos x="csX27" y="csY27"/>
                          </a:cxn>
                          <a:cxn ang="0">
                            <a:pos x="csX28" y="csY28"/>
                          </a:cxn>
                        </a:cxnLst>
                        <a:rect l="l" t="t" r="r" b="b"/>
                        <a:pathLst>
                          <a:path w="6817028" h="1093652" extrusionOk="0">
                            <a:moveTo>
                              <a:pt x="0" y="0"/>
                            </a:moveTo>
                            <a:cubicBezTo>
                              <a:pt x="232818" y="-39936"/>
                              <a:pt x="320885" y="15947"/>
                              <a:pt x="499915" y="0"/>
                            </a:cubicBezTo>
                            <a:cubicBezTo>
                              <a:pt x="678945" y="-15947"/>
                              <a:pt x="878575" y="15861"/>
                              <a:pt x="1068001" y="0"/>
                            </a:cubicBezTo>
                            <a:cubicBezTo>
                              <a:pt x="1257427" y="-15861"/>
                              <a:pt x="1589410" y="59927"/>
                              <a:pt x="1772427" y="0"/>
                            </a:cubicBezTo>
                            <a:cubicBezTo>
                              <a:pt x="1955444" y="-59927"/>
                              <a:pt x="2222819" y="32851"/>
                              <a:pt x="2340513" y="0"/>
                            </a:cubicBezTo>
                            <a:cubicBezTo>
                              <a:pt x="2458207" y="-32851"/>
                              <a:pt x="2675784" y="13907"/>
                              <a:pt x="2772258" y="0"/>
                            </a:cubicBezTo>
                            <a:cubicBezTo>
                              <a:pt x="2868733" y="-13907"/>
                              <a:pt x="3055188" y="34180"/>
                              <a:pt x="3204003" y="0"/>
                            </a:cubicBezTo>
                            <a:cubicBezTo>
                              <a:pt x="3352818" y="-34180"/>
                              <a:pt x="3430615" y="39564"/>
                              <a:pt x="3567578" y="0"/>
                            </a:cubicBezTo>
                            <a:cubicBezTo>
                              <a:pt x="3704541" y="-39564"/>
                              <a:pt x="4127189" y="30397"/>
                              <a:pt x="4272004" y="0"/>
                            </a:cubicBezTo>
                            <a:cubicBezTo>
                              <a:pt x="4416819" y="-30397"/>
                              <a:pt x="4529117" y="12550"/>
                              <a:pt x="4703749" y="0"/>
                            </a:cubicBezTo>
                            <a:cubicBezTo>
                              <a:pt x="4878382" y="-12550"/>
                              <a:pt x="5057741" y="83038"/>
                              <a:pt x="5408176" y="0"/>
                            </a:cubicBezTo>
                            <a:cubicBezTo>
                              <a:pt x="5758611" y="-83038"/>
                              <a:pt x="5869577" y="70893"/>
                              <a:pt x="6112602" y="0"/>
                            </a:cubicBezTo>
                            <a:cubicBezTo>
                              <a:pt x="6355627" y="-70893"/>
                              <a:pt x="6673390" y="44304"/>
                              <a:pt x="6817028" y="0"/>
                            </a:cubicBezTo>
                            <a:cubicBezTo>
                              <a:pt x="6864094" y="149965"/>
                              <a:pt x="6775275" y="350907"/>
                              <a:pt x="6817028" y="535889"/>
                            </a:cubicBezTo>
                            <a:cubicBezTo>
                              <a:pt x="6858781" y="720871"/>
                              <a:pt x="6778264" y="927211"/>
                              <a:pt x="6817028" y="1093652"/>
                            </a:cubicBezTo>
                            <a:cubicBezTo>
                              <a:pt x="6647202" y="1137855"/>
                              <a:pt x="6480523" y="1049209"/>
                              <a:pt x="6385283" y="1093652"/>
                            </a:cubicBezTo>
                            <a:cubicBezTo>
                              <a:pt x="6290043" y="1138095"/>
                              <a:pt x="6017519" y="1051818"/>
                              <a:pt x="5817197" y="1093652"/>
                            </a:cubicBezTo>
                            <a:cubicBezTo>
                              <a:pt x="5616875" y="1135486"/>
                              <a:pt x="5311669" y="1091069"/>
                              <a:pt x="5112771" y="1093652"/>
                            </a:cubicBezTo>
                            <a:cubicBezTo>
                              <a:pt x="4913873" y="1096235"/>
                              <a:pt x="4780191" y="1080781"/>
                              <a:pt x="4544685" y="1093652"/>
                            </a:cubicBezTo>
                            <a:cubicBezTo>
                              <a:pt x="4309179" y="1106523"/>
                              <a:pt x="4144887" y="1054255"/>
                              <a:pt x="3976600" y="1093652"/>
                            </a:cubicBezTo>
                            <a:cubicBezTo>
                              <a:pt x="3808314" y="1133049"/>
                              <a:pt x="3529679" y="1053059"/>
                              <a:pt x="3408514" y="1093652"/>
                            </a:cubicBezTo>
                            <a:cubicBezTo>
                              <a:pt x="3287349" y="1134245"/>
                              <a:pt x="3081621" y="1091697"/>
                              <a:pt x="2840428" y="1093652"/>
                            </a:cubicBezTo>
                            <a:cubicBezTo>
                              <a:pt x="2599235" y="1095607"/>
                              <a:pt x="2386898" y="1085797"/>
                              <a:pt x="2272343" y="1093652"/>
                            </a:cubicBezTo>
                            <a:cubicBezTo>
                              <a:pt x="2157788" y="1101507"/>
                              <a:pt x="2006441" y="1090714"/>
                              <a:pt x="1908768" y="1093652"/>
                            </a:cubicBezTo>
                            <a:cubicBezTo>
                              <a:pt x="1811096" y="1096590"/>
                              <a:pt x="1691025" y="1093006"/>
                              <a:pt x="1545193" y="1093652"/>
                            </a:cubicBezTo>
                            <a:cubicBezTo>
                              <a:pt x="1399361" y="1094298"/>
                              <a:pt x="1156663" y="1080518"/>
                              <a:pt x="977107" y="1093652"/>
                            </a:cubicBezTo>
                            <a:cubicBezTo>
                              <a:pt x="797551" y="1106786"/>
                              <a:pt x="340037" y="1025622"/>
                              <a:pt x="0" y="1093652"/>
                            </a:cubicBezTo>
                            <a:cubicBezTo>
                              <a:pt x="-5753" y="891078"/>
                              <a:pt x="39035" y="685816"/>
                              <a:pt x="0" y="579636"/>
                            </a:cubicBezTo>
                            <a:cubicBezTo>
                              <a:pt x="-39035" y="473456"/>
                              <a:pt x="51905" y="139459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76879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ADBFE-C7F9-B044-DE5A-F179729E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752533-0714-42E7-393D-6CEBAF470DF3}"/>
              </a:ext>
            </a:extLst>
          </p:cNvPr>
          <p:cNvSpPr txBox="1"/>
          <p:nvPr/>
        </p:nvSpPr>
        <p:spPr>
          <a:xfrm>
            <a:off x="184737" y="2478085"/>
            <a:ext cx="3805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1"/>
                </a:solidFill>
              </a:rPr>
              <a:t>La </a:t>
            </a:r>
            <a:r>
              <a:rPr lang="es-ES" sz="1200" b="1" dirty="0" err="1">
                <a:solidFill>
                  <a:schemeClr val="bg1"/>
                </a:solidFill>
              </a:rPr>
              <a:t>taxa</a:t>
            </a:r>
            <a:r>
              <a:rPr lang="es-ES" sz="1200" b="1" dirty="0">
                <a:solidFill>
                  <a:schemeClr val="bg1"/>
                </a:solidFill>
              </a:rPr>
              <a:t> de </a:t>
            </a:r>
            <a:r>
              <a:rPr lang="es-ES" sz="1200" b="1" dirty="0" err="1">
                <a:solidFill>
                  <a:schemeClr val="bg1"/>
                </a:solidFill>
              </a:rPr>
              <a:t>variació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mitjana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dirty="0">
                <a:solidFill>
                  <a:schemeClr val="bg1"/>
                </a:solidFill>
              </a:rPr>
              <a:t>de la </a:t>
            </a:r>
            <a:r>
              <a:rPr lang="es-ES" sz="1200" dirty="0" err="1">
                <a:solidFill>
                  <a:schemeClr val="bg1"/>
                </a:solidFill>
              </a:rPr>
              <a:t>funció</a:t>
            </a:r>
            <a:r>
              <a:rPr lang="es-ES" sz="1200" dirty="0">
                <a:solidFill>
                  <a:schemeClr val="bg1"/>
                </a:solidFill>
              </a:rPr>
              <a:t> i = f (x) en </a:t>
            </a:r>
            <a:r>
              <a:rPr lang="es-ES" sz="1200" dirty="0" err="1">
                <a:solidFill>
                  <a:schemeClr val="bg1"/>
                </a:solidFill>
              </a:rPr>
              <a:t>l’interval</a:t>
            </a:r>
            <a:r>
              <a:rPr lang="es-ES" sz="1200" dirty="0">
                <a:solidFill>
                  <a:schemeClr val="bg1"/>
                </a:solidFill>
              </a:rPr>
              <a:t> [</a:t>
            </a:r>
            <a:r>
              <a:rPr lang="es-ES" sz="1200" i="1" dirty="0">
                <a:solidFill>
                  <a:schemeClr val="bg1"/>
                </a:solidFill>
              </a:rPr>
              <a:t>a</a:t>
            </a:r>
            <a:r>
              <a:rPr lang="es-ES" sz="1200" dirty="0">
                <a:solidFill>
                  <a:schemeClr val="bg1"/>
                </a:solidFill>
              </a:rPr>
              <a:t>, x] ve definida </a:t>
            </a:r>
            <a:r>
              <a:rPr lang="es-ES" sz="1200" dirty="0" err="1">
                <a:solidFill>
                  <a:schemeClr val="bg1"/>
                </a:solidFill>
              </a:rPr>
              <a:t>pel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quocient</a:t>
            </a:r>
            <a:r>
              <a:rPr lang="es-ES" sz="1200" dirty="0">
                <a:solidFill>
                  <a:schemeClr val="bg1"/>
                </a:solidFill>
              </a:rPr>
              <a:t>:</a:t>
            </a:r>
            <a:endParaRPr lang="en-US" sz="1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C5717C12-C5DE-F1B6-730E-7F50B6E5EB5C}"/>
                  </a:ext>
                </a:extLst>
              </p:cNvPr>
              <p:cNvSpPr txBox="1"/>
              <p:nvPr/>
            </p:nvSpPr>
            <p:spPr>
              <a:xfrm>
                <a:off x="539991" y="3176996"/>
                <a:ext cx="3026096" cy="762984"/>
              </a:xfrm>
              <a:custGeom>
                <a:avLst/>
                <a:gdLst>
                  <a:gd name="csX0" fmla="*/ 0 w 3026096"/>
                  <a:gd name="csY0" fmla="*/ 0 h 762984"/>
                  <a:gd name="csX1" fmla="*/ 413566 w 3026096"/>
                  <a:gd name="csY1" fmla="*/ 0 h 762984"/>
                  <a:gd name="csX2" fmla="*/ 887655 w 3026096"/>
                  <a:gd name="csY2" fmla="*/ 0 h 762984"/>
                  <a:gd name="csX3" fmla="*/ 1331482 w 3026096"/>
                  <a:gd name="csY3" fmla="*/ 0 h 762984"/>
                  <a:gd name="csX4" fmla="*/ 1896353 w 3026096"/>
                  <a:gd name="csY4" fmla="*/ 0 h 762984"/>
                  <a:gd name="csX5" fmla="*/ 2370442 w 3026096"/>
                  <a:gd name="csY5" fmla="*/ 0 h 762984"/>
                  <a:gd name="csX6" fmla="*/ 3026096 w 3026096"/>
                  <a:gd name="csY6" fmla="*/ 0 h 762984"/>
                  <a:gd name="csX7" fmla="*/ 3026096 w 3026096"/>
                  <a:gd name="csY7" fmla="*/ 389122 h 762984"/>
                  <a:gd name="csX8" fmla="*/ 3026096 w 3026096"/>
                  <a:gd name="csY8" fmla="*/ 762984 h 762984"/>
                  <a:gd name="csX9" fmla="*/ 2552008 w 3026096"/>
                  <a:gd name="csY9" fmla="*/ 762984 h 762984"/>
                  <a:gd name="csX10" fmla="*/ 2077919 w 3026096"/>
                  <a:gd name="csY10" fmla="*/ 762984 h 762984"/>
                  <a:gd name="csX11" fmla="*/ 1543309 w 3026096"/>
                  <a:gd name="csY11" fmla="*/ 762984 h 762984"/>
                  <a:gd name="csX12" fmla="*/ 1038960 w 3026096"/>
                  <a:gd name="csY12" fmla="*/ 762984 h 762984"/>
                  <a:gd name="csX13" fmla="*/ 595132 w 3026096"/>
                  <a:gd name="csY13" fmla="*/ 762984 h 762984"/>
                  <a:gd name="csX14" fmla="*/ 0 w 3026096"/>
                  <a:gd name="csY14" fmla="*/ 762984 h 762984"/>
                  <a:gd name="csX15" fmla="*/ 0 w 3026096"/>
                  <a:gd name="csY15" fmla="*/ 366232 h 762984"/>
                  <a:gd name="csX16" fmla="*/ 0 w 3026096"/>
                  <a:gd name="csY16" fmla="*/ 0 h 76298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3026096" h="762984" extrusionOk="0">
                    <a:moveTo>
                      <a:pt x="0" y="0"/>
                    </a:moveTo>
                    <a:cubicBezTo>
                      <a:pt x="203498" y="-48604"/>
                      <a:pt x="242090" y="31714"/>
                      <a:pt x="413566" y="0"/>
                    </a:cubicBezTo>
                    <a:cubicBezTo>
                      <a:pt x="585042" y="-31714"/>
                      <a:pt x="767697" y="1948"/>
                      <a:pt x="887655" y="0"/>
                    </a:cubicBezTo>
                    <a:cubicBezTo>
                      <a:pt x="1007613" y="-1948"/>
                      <a:pt x="1231628" y="803"/>
                      <a:pt x="1331482" y="0"/>
                    </a:cubicBezTo>
                    <a:cubicBezTo>
                      <a:pt x="1431336" y="-803"/>
                      <a:pt x="1730291" y="36729"/>
                      <a:pt x="1896353" y="0"/>
                    </a:cubicBezTo>
                    <a:cubicBezTo>
                      <a:pt x="2062415" y="-36729"/>
                      <a:pt x="2162875" y="55711"/>
                      <a:pt x="2370442" y="0"/>
                    </a:cubicBezTo>
                    <a:cubicBezTo>
                      <a:pt x="2578009" y="-55711"/>
                      <a:pt x="2744755" y="25030"/>
                      <a:pt x="3026096" y="0"/>
                    </a:cubicBezTo>
                    <a:cubicBezTo>
                      <a:pt x="3048286" y="167955"/>
                      <a:pt x="2992232" y="304070"/>
                      <a:pt x="3026096" y="389122"/>
                    </a:cubicBezTo>
                    <a:cubicBezTo>
                      <a:pt x="3059960" y="474174"/>
                      <a:pt x="3018588" y="614703"/>
                      <a:pt x="3026096" y="762984"/>
                    </a:cubicBezTo>
                    <a:cubicBezTo>
                      <a:pt x="2833249" y="763818"/>
                      <a:pt x="2709999" y="728354"/>
                      <a:pt x="2552008" y="762984"/>
                    </a:cubicBezTo>
                    <a:cubicBezTo>
                      <a:pt x="2394017" y="797614"/>
                      <a:pt x="2265809" y="717725"/>
                      <a:pt x="2077919" y="762984"/>
                    </a:cubicBezTo>
                    <a:cubicBezTo>
                      <a:pt x="1890029" y="808243"/>
                      <a:pt x="1782020" y="758084"/>
                      <a:pt x="1543309" y="762984"/>
                    </a:cubicBezTo>
                    <a:cubicBezTo>
                      <a:pt x="1304598" y="767884"/>
                      <a:pt x="1169506" y="716094"/>
                      <a:pt x="1038960" y="762984"/>
                    </a:cubicBezTo>
                    <a:cubicBezTo>
                      <a:pt x="908414" y="809874"/>
                      <a:pt x="745876" y="748802"/>
                      <a:pt x="595132" y="762984"/>
                    </a:cubicBezTo>
                    <a:cubicBezTo>
                      <a:pt x="444388" y="777166"/>
                      <a:pt x="242437" y="716362"/>
                      <a:pt x="0" y="762984"/>
                    </a:cubicBezTo>
                    <a:cubicBezTo>
                      <a:pt x="-4411" y="655653"/>
                      <a:pt x="11449" y="521473"/>
                      <a:pt x="0" y="366232"/>
                    </a:cubicBezTo>
                    <a:cubicBezTo>
                      <a:pt x="-11449" y="210991"/>
                      <a:pt x="3865" y="118207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93007670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400" i="1"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𝑇𝑉𝑀</m:t>
                      </m:r>
                      <m:r>
                        <a:rPr lang="es-ES" sz="120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variaci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ó 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variaci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ó 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s-ES" sz="12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ES" sz="12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C5717C12-C5DE-F1B6-730E-7F50B6E5EB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1" y="3176996"/>
                <a:ext cx="3026096" cy="7629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930076700">
                      <a:custGeom>
                        <a:avLst/>
                        <a:gdLst>
                          <a:gd name="csX0" fmla="*/ 0 w 3026096"/>
                          <a:gd name="csY0" fmla="*/ 0 h 762984"/>
                          <a:gd name="csX1" fmla="*/ 413566 w 3026096"/>
                          <a:gd name="csY1" fmla="*/ 0 h 762984"/>
                          <a:gd name="csX2" fmla="*/ 887655 w 3026096"/>
                          <a:gd name="csY2" fmla="*/ 0 h 762984"/>
                          <a:gd name="csX3" fmla="*/ 1331482 w 3026096"/>
                          <a:gd name="csY3" fmla="*/ 0 h 762984"/>
                          <a:gd name="csX4" fmla="*/ 1896353 w 3026096"/>
                          <a:gd name="csY4" fmla="*/ 0 h 762984"/>
                          <a:gd name="csX5" fmla="*/ 2370442 w 3026096"/>
                          <a:gd name="csY5" fmla="*/ 0 h 762984"/>
                          <a:gd name="csX6" fmla="*/ 3026096 w 3026096"/>
                          <a:gd name="csY6" fmla="*/ 0 h 762984"/>
                          <a:gd name="csX7" fmla="*/ 3026096 w 3026096"/>
                          <a:gd name="csY7" fmla="*/ 389122 h 762984"/>
                          <a:gd name="csX8" fmla="*/ 3026096 w 3026096"/>
                          <a:gd name="csY8" fmla="*/ 762984 h 762984"/>
                          <a:gd name="csX9" fmla="*/ 2552008 w 3026096"/>
                          <a:gd name="csY9" fmla="*/ 762984 h 762984"/>
                          <a:gd name="csX10" fmla="*/ 2077919 w 3026096"/>
                          <a:gd name="csY10" fmla="*/ 762984 h 762984"/>
                          <a:gd name="csX11" fmla="*/ 1543309 w 3026096"/>
                          <a:gd name="csY11" fmla="*/ 762984 h 762984"/>
                          <a:gd name="csX12" fmla="*/ 1038960 w 3026096"/>
                          <a:gd name="csY12" fmla="*/ 762984 h 762984"/>
                          <a:gd name="csX13" fmla="*/ 595132 w 3026096"/>
                          <a:gd name="csY13" fmla="*/ 762984 h 762984"/>
                          <a:gd name="csX14" fmla="*/ 0 w 3026096"/>
                          <a:gd name="csY14" fmla="*/ 762984 h 762984"/>
                          <a:gd name="csX15" fmla="*/ 0 w 3026096"/>
                          <a:gd name="csY15" fmla="*/ 366232 h 762984"/>
                          <a:gd name="csX16" fmla="*/ 0 w 3026096"/>
                          <a:gd name="csY16" fmla="*/ 0 h 762984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</a:cxnLst>
                        <a:rect l="l" t="t" r="r" b="b"/>
                        <a:pathLst>
                          <a:path w="3026096" h="762984" extrusionOk="0">
                            <a:moveTo>
                              <a:pt x="0" y="0"/>
                            </a:moveTo>
                            <a:cubicBezTo>
                              <a:pt x="203498" y="-48604"/>
                              <a:pt x="242090" y="31714"/>
                              <a:pt x="413566" y="0"/>
                            </a:cubicBezTo>
                            <a:cubicBezTo>
                              <a:pt x="585042" y="-31714"/>
                              <a:pt x="767697" y="1948"/>
                              <a:pt x="887655" y="0"/>
                            </a:cubicBezTo>
                            <a:cubicBezTo>
                              <a:pt x="1007613" y="-1948"/>
                              <a:pt x="1231628" y="803"/>
                              <a:pt x="1331482" y="0"/>
                            </a:cubicBezTo>
                            <a:cubicBezTo>
                              <a:pt x="1431336" y="-803"/>
                              <a:pt x="1730291" y="36729"/>
                              <a:pt x="1896353" y="0"/>
                            </a:cubicBezTo>
                            <a:cubicBezTo>
                              <a:pt x="2062415" y="-36729"/>
                              <a:pt x="2162875" y="55711"/>
                              <a:pt x="2370442" y="0"/>
                            </a:cubicBezTo>
                            <a:cubicBezTo>
                              <a:pt x="2578009" y="-55711"/>
                              <a:pt x="2744755" y="25030"/>
                              <a:pt x="3026096" y="0"/>
                            </a:cubicBezTo>
                            <a:cubicBezTo>
                              <a:pt x="3048286" y="167955"/>
                              <a:pt x="2992232" y="304070"/>
                              <a:pt x="3026096" y="389122"/>
                            </a:cubicBezTo>
                            <a:cubicBezTo>
                              <a:pt x="3059960" y="474174"/>
                              <a:pt x="3018588" y="614703"/>
                              <a:pt x="3026096" y="762984"/>
                            </a:cubicBezTo>
                            <a:cubicBezTo>
                              <a:pt x="2833249" y="763818"/>
                              <a:pt x="2709999" y="728354"/>
                              <a:pt x="2552008" y="762984"/>
                            </a:cubicBezTo>
                            <a:cubicBezTo>
                              <a:pt x="2394017" y="797614"/>
                              <a:pt x="2265809" y="717725"/>
                              <a:pt x="2077919" y="762984"/>
                            </a:cubicBezTo>
                            <a:cubicBezTo>
                              <a:pt x="1890029" y="808243"/>
                              <a:pt x="1782020" y="758084"/>
                              <a:pt x="1543309" y="762984"/>
                            </a:cubicBezTo>
                            <a:cubicBezTo>
                              <a:pt x="1304598" y="767884"/>
                              <a:pt x="1169506" y="716094"/>
                              <a:pt x="1038960" y="762984"/>
                            </a:cubicBezTo>
                            <a:cubicBezTo>
                              <a:pt x="908414" y="809874"/>
                              <a:pt x="745876" y="748802"/>
                              <a:pt x="595132" y="762984"/>
                            </a:cubicBezTo>
                            <a:cubicBezTo>
                              <a:pt x="444388" y="777166"/>
                              <a:pt x="242437" y="716362"/>
                              <a:pt x="0" y="762984"/>
                            </a:cubicBezTo>
                            <a:cubicBezTo>
                              <a:pt x="-4411" y="655653"/>
                              <a:pt x="11449" y="521473"/>
                              <a:pt x="0" y="366232"/>
                            </a:cubicBezTo>
                            <a:cubicBezTo>
                              <a:pt x="-11449" y="210991"/>
                              <a:pt x="3865" y="118207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uadroTexto 11">
            <a:extLst>
              <a:ext uri="{FF2B5EF4-FFF2-40B4-BE49-F238E27FC236}">
                <a16:creationId xmlns:a16="http://schemas.microsoft.com/office/drawing/2014/main" id="{D4391802-968B-1798-20C5-BC46A58D645E}"/>
              </a:ext>
            </a:extLst>
          </p:cNvPr>
          <p:cNvSpPr txBox="1"/>
          <p:nvPr/>
        </p:nvSpPr>
        <p:spPr>
          <a:xfrm>
            <a:off x="161088" y="4093096"/>
            <a:ext cx="38526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chemeClr val="bg1"/>
                </a:solidFill>
              </a:rPr>
              <a:t>El </a:t>
            </a:r>
            <a:r>
              <a:rPr lang="es-ES" sz="1200" dirty="0" err="1">
                <a:solidFill>
                  <a:schemeClr val="bg1"/>
                </a:solidFill>
              </a:rPr>
              <a:t>límit</a:t>
            </a:r>
            <a:r>
              <a:rPr lang="es-ES" sz="1200" dirty="0">
                <a:solidFill>
                  <a:schemeClr val="bg1"/>
                </a:solidFill>
              </a:rPr>
              <a:t> de la </a:t>
            </a:r>
            <a:r>
              <a:rPr lang="es-ES" sz="1200" dirty="0" err="1">
                <a:solidFill>
                  <a:schemeClr val="bg1"/>
                </a:solidFill>
              </a:rPr>
              <a:t>taxa</a:t>
            </a:r>
            <a:r>
              <a:rPr lang="es-ES" sz="1200" dirty="0">
                <a:solidFill>
                  <a:schemeClr val="bg1"/>
                </a:solidFill>
              </a:rPr>
              <a:t> de </a:t>
            </a:r>
            <a:r>
              <a:rPr lang="es-ES" sz="1200" dirty="0" err="1">
                <a:solidFill>
                  <a:schemeClr val="bg1"/>
                </a:solidFill>
              </a:rPr>
              <a:t>variació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mitjana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quan</a:t>
            </a:r>
            <a:r>
              <a:rPr lang="es-ES" sz="1200" dirty="0">
                <a:solidFill>
                  <a:schemeClr val="bg1"/>
                </a:solidFill>
              </a:rPr>
              <a:t> x → </a:t>
            </a:r>
            <a:r>
              <a:rPr lang="es-ES" sz="1200" i="1" dirty="0">
                <a:solidFill>
                  <a:schemeClr val="bg1"/>
                </a:solidFill>
              </a:rPr>
              <a:t>a</a:t>
            </a:r>
            <a:r>
              <a:rPr lang="es-ES" sz="1200" dirty="0">
                <a:solidFill>
                  <a:schemeClr val="bg1"/>
                </a:solidFill>
              </a:rPr>
              <a:t> es </a:t>
            </a:r>
            <a:r>
              <a:rPr lang="es-ES" sz="1200" dirty="0" err="1">
                <a:solidFill>
                  <a:schemeClr val="bg1"/>
                </a:solidFill>
              </a:rPr>
              <a:t>coneix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com</a:t>
            </a:r>
            <a:r>
              <a:rPr lang="es-ES" sz="1200" dirty="0">
                <a:solidFill>
                  <a:schemeClr val="bg1"/>
                </a:solidFill>
              </a:rPr>
              <a:t> a </a:t>
            </a:r>
            <a:r>
              <a:rPr lang="es-ES" sz="1200" b="1" dirty="0" err="1">
                <a:solidFill>
                  <a:schemeClr val="bg1"/>
                </a:solidFill>
              </a:rPr>
              <a:t>taxa</a:t>
            </a:r>
            <a:r>
              <a:rPr lang="es-ES" sz="1200" b="1" dirty="0">
                <a:solidFill>
                  <a:schemeClr val="bg1"/>
                </a:solidFill>
              </a:rPr>
              <a:t> de </a:t>
            </a:r>
            <a:r>
              <a:rPr lang="es-ES" sz="1200" b="1" dirty="0" err="1">
                <a:solidFill>
                  <a:schemeClr val="bg1"/>
                </a:solidFill>
              </a:rPr>
              <a:t>variació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instantània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dirty="0">
                <a:solidFill>
                  <a:schemeClr val="bg1"/>
                </a:solidFill>
              </a:rPr>
              <a:t>de la </a:t>
            </a:r>
            <a:r>
              <a:rPr lang="es-ES" sz="1200" dirty="0" err="1">
                <a:solidFill>
                  <a:schemeClr val="bg1"/>
                </a:solidFill>
              </a:rPr>
              <a:t>funció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i="1" dirty="0">
                <a:solidFill>
                  <a:schemeClr val="bg1"/>
                </a:solidFill>
              </a:rPr>
              <a:t>y = f(x) </a:t>
            </a:r>
            <a:r>
              <a:rPr lang="es-ES" sz="1200" dirty="0">
                <a:solidFill>
                  <a:schemeClr val="bg1"/>
                </a:solidFill>
              </a:rPr>
              <a:t>respecte a x en x = a. </a:t>
            </a:r>
            <a:r>
              <a:rPr lang="es-ES" sz="1200" dirty="0" err="1">
                <a:solidFill>
                  <a:schemeClr val="bg1"/>
                </a:solidFill>
              </a:rPr>
              <a:t>S'expressa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com</a:t>
            </a:r>
            <a:r>
              <a:rPr lang="es-ES" sz="120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20C27783-D266-2C02-69CB-437C88176D82}"/>
                  </a:ext>
                </a:extLst>
              </p:cNvPr>
              <p:cNvSpPr txBox="1"/>
              <p:nvPr/>
            </p:nvSpPr>
            <p:spPr>
              <a:xfrm>
                <a:off x="539991" y="5038350"/>
                <a:ext cx="2883160" cy="762984"/>
              </a:xfrm>
              <a:noFill/>
              <a:ln w="38100">
                <a:solidFill>
                  <a:schemeClr val="bg1"/>
                </a:solidFill>
                <a:prstDash val="sysDot"/>
                <a:bevel/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200" i="1">
                    <a:solidFill>
                      <a:schemeClr val="bg1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𝑇𝑉𝐼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20C27783-D266-2C02-69CB-437C88176D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1" y="5038350"/>
                <a:ext cx="2883160" cy="762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3DA351B6-A9B4-206D-A29D-5A2303CFAE4F}"/>
              </a:ext>
            </a:extLst>
          </p:cNvPr>
          <p:cNvSpPr txBox="1"/>
          <p:nvPr/>
        </p:nvSpPr>
        <p:spPr>
          <a:xfrm>
            <a:off x="3767349" y="763085"/>
            <a:ext cx="361135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La </a:t>
            </a:r>
            <a:r>
              <a:rPr lang="es-ES" sz="1600" b="1" dirty="0" err="1">
                <a:solidFill>
                  <a:srgbClr val="E21A23"/>
                </a:solidFill>
              </a:rPr>
              <a:t>taxa</a:t>
            </a:r>
            <a:r>
              <a:rPr lang="es-ES" sz="1600" b="1" dirty="0">
                <a:solidFill>
                  <a:srgbClr val="E21A23"/>
                </a:solidFill>
              </a:rPr>
              <a:t> de </a:t>
            </a:r>
            <a:r>
              <a:rPr lang="es-ES" sz="1600" b="1" dirty="0" err="1">
                <a:solidFill>
                  <a:srgbClr val="E21A23"/>
                </a:solidFill>
              </a:rPr>
              <a:t>variació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b="1" dirty="0" err="1">
                <a:solidFill>
                  <a:srgbClr val="E21A23"/>
                </a:solidFill>
              </a:rPr>
              <a:t>instantània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dirty="0" err="1"/>
              <a:t>és</a:t>
            </a:r>
            <a:r>
              <a:rPr lang="es-ES" sz="1600" dirty="0"/>
              <a:t> el </a:t>
            </a:r>
            <a:r>
              <a:rPr lang="es-ES" sz="1600" dirty="0" err="1"/>
              <a:t>pendent</a:t>
            </a:r>
            <a:r>
              <a:rPr lang="es-ES" sz="1600" dirty="0"/>
              <a:t> de la recta </a:t>
            </a:r>
            <a:r>
              <a:rPr lang="es-ES" sz="1600" dirty="0" err="1"/>
              <a:t>tangent</a:t>
            </a:r>
            <a:r>
              <a:rPr lang="es-ES" sz="1600" dirty="0"/>
              <a:t> a la </a:t>
            </a:r>
            <a:r>
              <a:rPr lang="es-ES" sz="1600" dirty="0" err="1"/>
              <a:t>corba</a:t>
            </a:r>
            <a:r>
              <a:rPr lang="es-ES" sz="1600" dirty="0"/>
              <a:t> </a:t>
            </a:r>
            <a:r>
              <a:rPr lang="es-ES" sz="1600" i="1" dirty="0"/>
              <a:t>y = f (x) </a:t>
            </a:r>
            <a:r>
              <a:rPr lang="es-ES" sz="1600" dirty="0"/>
              <a:t>en el </a:t>
            </a:r>
            <a:r>
              <a:rPr lang="es-ES" sz="1600" dirty="0" err="1"/>
              <a:t>punt</a:t>
            </a:r>
            <a:r>
              <a:rPr lang="es-ES" sz="1600" dirty="0"/>
              <a:t> </a:t>
            </a:r>
            <a:r>
              <a:rPr lang="es-ES" sz="1600" i="1" dirty="0"/>
              <a:t>P (</a:t>
            </a:r>
            <a:r>
              <a:rPr lang="es-ES" sz="1600" i="1" dirty="0" err="1"/>
              <a:t>a,f</a:t>
            </a:r>
            <a:r>
              <a:rPr lang="es-ES" sz="1600" i="1" dirty="0"/>
              <a:t> (a))</a:t>
            </a:r>
            <a:r>
              <a:rPr lang="es-ES" sz="1600" dirty="0"/>
              <a:t>, i </a:t>
            </a:r>
            <a:r>
              <a:rPr lang="es-ES" sz="1600" dirty="0" err="1"/>
              <a:t>equival</a:t>
            </a:r>
            <a:r>
              <a:rPr lang="es-ES" sz="1600" dirty="0"/>
              <a:t>, per </a:t>
            </a:r>
            <a:r>
              <a:rPr lang="es-ES" sz="1600" dirty="0" err="1"/>
              <a:t>tant</a:t>
            </a:r>
            <a:r>
              <a:rPr lang="es-ES" sz="1600" dirty="0"/>
              <a:t>, a la derivada en </a:t>
            </a:r>
            <a:r>
              <a:rPr lang="es-ES" sz="1600" dirty="0" err="1"/>
              <a:t>aquest</a:t>
            </a:r>
            <a:r>
              <a:rPr lang="es-ES" sz="1600" dirty="0"/>
              <a:t> </a:t>
            </a:r>
            <a:r>
              <a:rPr lang="es-ES" sz="1600" dirty="0" err="1"/>
              <a:t>punt</a:t>
            </a:r>
            <a:r>
              <a:rPr lang="es-ES" sz="1600" dirty="0"/>
              <a:t>, </a:t>
            </a:r>
            <a:r>
              <a:rPr lang="es-ES" sz="1600" i="1" dirty="0"/>
              <a:t>f ′(a)</a:t>
            </a:r>
            <a:r>
              <a:rPr lang="es-ES" sz="1600" dirty="0"/>
              <a:t>.</a:t>
            </a:r>
          </a:p>
        </p:txBody>
      </p:sp>
      <p:cxnSp>
        <p:nvCxnSpPr>
          <p:cNvPr id="17" name="Conector: curvado 16">
            <a:extLst>
              <a:ext uri="{FF2B5EF4-FFF2-40B4-BE49-F238E27FC236}">
                <a16:creationId xmlns:a16="http://schemas.microsoft.com/office/drawing/2014/main" id="{23B63B22-23CB-F2C7-FE9A-DC8AAF081A04}"/>
              </a:ext>
            </a:extLst>
          </p:cNvPr>
          <p:cNvCxnSpPr>
            <a:cxnSpLocks/>
          </p:cNvCxnSpPr>
          <p:nvPr/>
        </p:nvCxnSpPr>
        <p:spPr>
          <a:xfrm>
            <a:off x="5708046" y="2086524"/>
            <a:ext cx="1859081" cy="134247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EC921E7-69B2-451E-675D-B7B722565110}"/>
              </a:ext>
            </a:extLst>
          </p:cNvPr>
          <p:cNvSpPr txBox="1"/>
          <p:nvPr/>
        </p:nvSpPr>
        <p:spPr>
          <a:xfrm>
            <a:off x="8535176" y="1272195"/>
            <a:ext cx="29964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La </a:t>
            </a:r>
            <a:r>
              <a:rPr lang="es-ES" sz="1600" b="1" dirty="0" err="1">
                <a:solidFill>
                  <a:srgbClr val="E21A23"/>
                </a:solidFill>
              </a:rPr>
              <a:t>taxa</a:t>
            </a:r>
            <a:r>
              <a:rPr lang="es-ES" sz="1600" b="1" dirty="0">
                <a:solidFill>
                  <a:srgbClr val="E21A23"/>
                </a:solidFill>
              </a:rPr>
              <a:t> de </a:t>
            </a:r>
            <a:r>
              <a:rPr lang="es-ES" sz="1600" b="1" dirty="0" err="1">
                <a:solidFill>
                  <a:srgbClr val="E21A23"/>
                </a:solidFill>
              </a:rPr>
              <a:t>variació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b="1" dirty="0" err="1">
                <a:solidFill>
                  <a:srgbClr val="E21A23"/>
                </a:solidFill>
              </a:rPr>
              <a:t>mitjana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dirty="0"/>
              <a:t>es </a:t>
            </a:r>
            <a:r>
              <a:rPr lang="es-ES" sz="1600" dirty="0" err="1"/>
              <a:t>pot</a:t>
            </a:r>
            <a:r>
              <a:rPr lang="es-ES" sz="1600" dirty="0"/>
              <a:t> interpretar </a:t>
            </a:r>
            <a:r>
              <a:rPr lang="es-ES" sz="1600" dirty="0" err="1"/>
              <a:t>com</a:t>
            </a:r>
            <a:r>
              <a:rPr lang="es-ES" sz="1600" dirty="0"/>
              <a:t> el </a:t>
            </a:r>
            <a:r>
              <a:rPr lang="es-ES" sz="1600" dirty="0" err="1"/>
              <a:t>pendent</a:t>
            </a:r>
            <a:r>
              <a:rPr lang="es-ES" sz="1600" dirty="0"/>
              <a:t> de la recta </a:t>
            </a:r>
            <a:r>
              <a:rPr lang="es-ES" sz="1600" dirty="0" err="1"/>
              <a:t>assecant</a:t>
            </a:r>
            <a:r>
              <a:rPr lang="es-ES" sz="1600" dirty="0"/>
              <a:t> </a:t>
            </a:r>
            <a:r>
              <a:rPr lang="es-ES" sz="1600" i="1" dirty="0"/>
              <a:t>PQ</a:t>
            </a:r>
            <a:r>
              <a:rPr lang="es-ES" sz="1600" dirty="0"/>
              <a:t>.</a:t>
            </a:r>
          </a:p>
        </p:txBody>
      </p:sp>
      <p:cxnSp>
        <p:nvCxnSpPr>
          <p:cNvPr id="20" name="Conector: curvado 19">
            <a:extLst>
              <a:ext uri="{FF2B5EF4-FFF2-40B4-BE49-F238E27FC236}">
                <a16:creationId xmlns:a16="http://schemas.microsoft.com/office/drawing/2014/main" id="{802BB80B-7DF3-E2AA-3DE8-AA5848820FFA}"/>
              </a:ext>
            </a:extLst>
          </p:cNvPr>
          <p:cNvCxnSpPr>
            <a:cxnSpLocks/>
          </p:cNvCxnSpPr>
          <p:nvPr/>
        </p:nvCxnSpPr>
        <p:spPr>
          <a:xfrm rot="10800000" flipV="1">
            <a:off x="8929442" y="2160034"/>
            <a:ext cx="1102221" cy="863084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4DD41301-4A44-0056-0CB8-426618907A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169" y="2877347"/>
            <a:ext cx="5019675" cy="28860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296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2" grpId="0"/>
      <p:bldP spid="14" grpId="0" animBg="1"/>
      <p:bldP spid="1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2B4B5-0831-F7C0-A1E3-1B7BC81F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30A3C4A8-5806-3EBB-9D7F-7D321716BE13}"/>
              </a:ext>
            </a:extLst>
          </p:cNvPr>
          <p:cNvGrpSpPr/>
          <p:nvPr/>
        </p:nvGrpSpPr>
        <p:grpSpPr>
          <a:xfrm>
            <a:off x="9795213" y="1122037"/>
            <a:ext cx="1602130" cy="4654950"/>
            <a:chOff x="9424752" y="860426"/>
            <a:chExt cx="1602130" cy="4654950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829B6220-9391-3E86-A165-93C3669CA043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Seria </a:t>
              </a:r>
              <a:r>
                <a:rPr lang="es-ES" sz="1400" dirty="0" err="1"/>
                <a:t>tediós</a:t>
              </a:r>
              <a:r>
                <a:rPr lang="es-ES" sz="1400" dirty="0"/>
                <a:t>, i en </a:t>
              </a:r>
              <a:r>
                <a:rPr lang="es-ES" sz="1400" dirty="0" err="1"/>
                <a:t>ocasions</a:t>
              </a:r>
              <a:r>
                <a:rPr lang="es-ES" sz="1400" dirty="0"/>
                <a:t> difícil, </a:t>
              </a:r>
              <a:r>
                <a:rPr lang="es-ES" sz="1400" dirty="0" err="1"/>
                <a:t>haver</a:t>
              </a:r>
              <a:r>
                <a:rPr lang="es-ES" sz="1400" dirty="0"/>
                <a:t> </a:t>
              </a:r>
              <a:r>
                <a:rPr lang="es-ES" sz="1400" dirty="0" err="1"/>
                <a:t>d’aplicar</a:t>
              </a:r>
              <a:r>
                <a:rPr lang="es-ES" sz="1400" dirty="0"/>
                <a:t> la </a:t>
              </a:r>
              <a:r>
                <a:rPr lang="es-ES" sz="1400" dirty="0" err="1"/>
                <a:t>definició</a:t>
              </a:r>
              <a:r>
                <a:rPr lang="es-ES" sz="1400" dirty="0"/>
                <a:t> cada vegada que </a:t>
              </a:r>
              <a:r>
                <a:rPr lang="es-ES" sz="1400" dirty="0" err="1"/>
                <a:t>volguéssim</a:t>
              </a:r>
              <a:r>
                <a:rPr lang="es-ES" sz="1400" dirty="0"/>
                <a:t> </a:t>
              </a:r>
              <a:r>
                <a:rPr lang="es-ES" sz="1400" dirty="0" err="1"/>
                <a:t>trobar</a:t>
              </a:r>
              <a:r>
                <a:rPr lang="es-ES" sz="1400" dirty="0"/>
                <a:t> una derivada. Per </a:t>
              </a:r>
              <a:r>
                <a:rPr lang="es-ES" sz="1400" dirty="0" err="1"/>
                <a:t>sort</a:t>
              </a:r>
              <a:r>
                <a:rPr lang="es-ES" sz="1400" dirty="0"/>
                <a:t>, </a:t>
              </a:r>
              <a:r>
                <a:rPr lang="es-ES" sz="1400" dirty="0" err="1"/>
                <a:t>és</a:t>
              </a:r>
              <a:r>
                <a:rPr lang="es-ES" sz="1400" dirty="0"/>
                <a:t> </a:t>
              </a:r>
              <a:r>
                <a:rPr lang="es-ES" sz="1400" dirty="0" err="1"/>
                <a:t>possible</a:t>
              </a:r>
              <a:r>
                <a:rPr lang="es-ES" sz="1400" dirty="0"/>
                <a:t> </a:t>
              </a:r>
              <a:r>
                <a:rPr lang="es-ES" sz="1400" dirty="0" err="1"/>
                <a:t>desenvolupar</a:t>
              </a:r>
              <a:r>
                <a:rPr lang="es-ES" sz="1400" dirty="0"/>
                <a:t> algunes </a:t>
              </a:r>
              <a:r>
                <a:rPr lang="es-ES" sz="1400" dirty="0" err="1"/>
                <a:t>tècniques</a:t>
              </a:r>
              <a:r>
                <a:rPr lang="es-ES" sz="1400" dirty="0"/>
                <a:t> o regles que </a:t>
              </a:r>
              <a:r>
                <a:rPr lang="es-ES" sz="1400" dirty="0" err="1"/>
                <a:t>permetin</a:t>
              </a:r>
              <a:r>
                <a:rPr lang="es-ES" sz="1400" dirty="0"/>
                <a:t> calcular </a:t>
              </a:r>
              <a:r>
                <a:rPr lang="es-ES" sz="1400" dirty="0" err="1"/>
                <a:t>aquestes</a:t>
              </a:r>
              <a:r>
                <a:rPr lang="es-ES" sz="1400" dirty="0"/>
                <a:t> derivades </a:t>
              </a:r>
              <a:r>
                <a:rPr lang="es-ES" sz="1400" dirty="0" err="1"/>
                <a:t>amb</a:t>
              </a:r>
              <a:r>
                <a:rPr lang="es-ES" sz="1400" dirty="0"/>
                <a:t> </a:t>
              </a:r>
              <a:r>
                <a:rPr lang="es-ES" sz="1400" dirty="0" err="1"/>
                <a:t>més</a:t>
              </a:r>
              <a:r>
                <a:rPr lang="es-ES" sz="1400" dirty="0"/>
                <a:t> </a:t>
              </a:r>
              <a:r>
                <a:rPr lang="es-ES" sz="1400" dirty="0" err="1"/>
                <a:t>facilitat</a:t>
              </a:r>
              <a:r>
                <a:rPr lang="es-ES" sz="1400" dirty="0"/>
                <a:t>.</a:t>
              </a:r>
              <a:endParaRPr lang="es-ES" sz="1600" b="1" dirty="0"/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742B0BF3-BD88-8A5D-30C0-1C96DF7FC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5173F7-6FF3-EE4A-F927-12819C9A9DA6}"/>
              </a:ext>
            </a:extLst>
          </p:cNvPr>
          <p:cNvSpPr/>
          <p:nvPr/>
        </p:nvSpPr>
        <p:spPr>
          <a:xfrm>
            <a:off x="464842" y="1680592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>
                <a:solidFill>
                  <a:srgbClr val="C00000"/>
                </a:solidFill>
              </a:rPr>
              <a:t>Derivada de la funció constant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4" name="Conector: curvado 3">
            <a:extLst>
              <a:ext uri="{FF2B5EF4-FFF2-40B4-BE49-F238E27FC236}">
                <a16:creationId xmlns:a16="http://schemas.microsoft.com/office/drawing/2014/main" id="{65DE957C-0C03-50A2-9082-E79384D605D0}"/>
              </a:ext>
            </a:extLst>
          </p:cNvPr>
          <p:cNvCxnSpPr>
            <a:cxnSpLocks/>
          </p:cNvCxnSpPr>
          <p:nvPr/>
        </p:nvCxnSpPr>
        <p:spPr>
          <a:xfrm flipV="1">
            <a:off x="1868403" y="1909456"/>
            <a:ext cx="515077" cy="105166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944F9FC2-62E7-DB5D-869A-48FCBB97292B}"/>
                  </a:ext>
                </a:extLst>
              </p:cNvPr>
              <p:cNvSpPr txBox="1"/>
              <p:nvPr/>
            </p:nvSpPr>
            <p:spPr>
              <a:xfrm>
                <a:off x="2340638" y="1501065"/>
                <a:ext cx="4511876" cy="816781"/>
              </a:xfrm>
              <a:custGeom>
                <a:avLst/>
                <a:gdLst>
                  <a:gd name="csX0" fmla="*/ 0 w 4511876"/>
                  <a:gd name="csY0" fmla="*/ 0 h 816781"/>
                  <a:gd name="csX1" fmla="*/ 428628 w 4511876"/>
                  <a:gd name="csY1" fmla="*/ 0 h 816781"/>
                  <a:gd name="csX2" fmla="*/ 1037731 w 4511876"/>
                  <a:gd name="csY2" fmla="*/ 0 h 816781"/>
                  <a:gd name="csX3" fmla="*/ 1511478 w 4511876"/>
                  <a:gd name="csY3" fmla="*/ 0 h 816781"/>
                  <a:gd name="csX4" fmla="*/ 1940107 w 4511876"/>
                  <a:gd name="csY4" fmla="*/ 0 h 816781"/>
                  <a:gd name="csX5" fmla="*/ 2594329 w 4511876"/>
                  <a:gd name="csY5" fmla="*/ 0 h 816781"/>
                  <a:gd name="csX6" fmla="*/ 3068076 w 4511876"/>
                  <a:gd name="csY6" fmla="*/ 0 h 816781"/>
                  <a:gd name="csX7" fmla="*/ 3632060 w 4511876"/>
                  <a:gd name="csY7" fmla="*/ 0 h 816781"/>
                  <a:gd name="csX8" fmla="*/ 4511876 w 4511876"/>
                  <a:gd name="csY8" fmla="*/ 0 h 816781"/>
                  <a:gd name="csX9" fmla="*/ 4511876 w 4511876"/>
                  <a:gd name="csY9" fmla="*/ 416558 h 816781"/>
                  <a:gd name="csX10" fmla="*/ 4511876 w 4511876"/>
                  <a:gd name="csY10" fmla="*/ 816781 h 816781"/>
                  <a:gd name="csX11" fmla="*/ 4038129 w 4511876"/>
                  <a:gd name="csY11" fmla="*/ 816781 h 816781"/>
                  <a:gd name="csX12" fmla="*/ 3474145 w 4511876"/>
                  <a:gd name="csY12" fmla="*/ 816781 h 816781"/>
                  <a:gd name="csX13" fmla="*/ 3000398 w 4511876"/>
                  <a:gd name="csY13" fmla="*/ 816781 h 816781"/>
                  <a:gd name="csX14" fmla="*/ 2571769 w 4511876"/>
                  <a:gd name="csY14" fmla="*/ 816781 h 816781"/>
                  <a:gd name="csX15" fmla="*/ 1962666 w 4511876"/>
                  <a:gd name="csY15" fmla="*/ 816781 h 816781"/>
                  <a:gd name="csX16" fmla="*/ 1308444 w 4511876"/>
                  <a:gd name="csY16" fmla="*/ 816781 h 816781"/>
                  <a:gd name="csX17" fmla="*/ 789578 w 4511876"/>
                  <a:gd name="csY17" fmla="*/ 816781 h 816781"/>
                  <a:gd name="csX18" fmla="*/ 0 w 4511876"/>
                  <a:gd name="csY18" fmla="*/ 816781 h 816781"/>
                  <a:gd name="csX19" fmla="*/ 0 w 4511876"/>
                  <a:gd name="csY19" fmla="*/ 392055 h 816781"/>
                  <a:gd name="csX20" fmla="*/ 0 w 4511876"/>
                  <a:gd name="csY20" fmla="*/ 0 h 81678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</a:cxnLst>
                <a:rect l="l" t="t" r="r" b="b"/>
                <a:pathLst>
                  <a:path w="4511876" h="816781" extrusionOk="0">
                    <a:moveTo>
                      <a:pt x="0" y="0"/>
                    </a:moveTo>
                    <a:cubicBezTo>
                      <a:pt x="108913" y="-11237"/>
                      <a:pt x="324811" y="34931"/>
                      <a:pt x="428628" y="0"/>
                    </a:cubicBezTo>
                    <a:cubicBezTo>
                      <a:pt x="532445" y="-34931"/>
                      <a:pt x="776299" y="2190"/>
                      <a:pt x="1037731" y="0"/>
                    </a:cubicBezTo>
                    <a:cubicBezTo>
                      <a:pt x="1299163" y="-2190"/>
                      <a:pt x="1411737" y="2266"/>
                      <a:pt x="1511478" y="0"/>
                    </a:cubicBezTo>
                    <a:cubicBezTo>
                      <a:pt x="1611219" y="-2266"/>
                      <a:pt x="1780228" y="26292"/>
                      <a:pt x="1940107" y="0"/>
                    </a:cubicBezTo>
                    <a:cubicBezTo>
                      <a:pt x="2099986" y="-26292"/>
                      <a:pt x="2428766" y="24542"/>
                      <a:pt x="2594329" y="0"/>
                    </a:cubicBezTo>
                    <a:cubicBezTo>
                      <a:pt x="2759892" y="-24542"/>
                      <a:pt x="2858535" y="25442"/>
                      <a:pt x="3068076" y="0"/>
                    </a:cubicBezTo>
                    <a:cubicBezTo>
                      <a:pt x="3277617" y="-25442"/>
                      <a:pt x="3450170" y="1615"/>
                      <a:pt x="3632060" y="0"/>
                    </a:cubicBezTo>
                    <a:cubicBezTo>
                      <a:pt x="3813950" y="-1615"/>
                      <a:pt x="4328237" y="45385"/>
                      <a:pt x="4511876" y="0"/>
                    </a:cubicBezTo>
                    <a:cubicBezTo>
                      <a:pt x="4530326" y="134355"/>
                      <a:pt x="4497599" y="277861"/>
                      <a:pt x="4511876" y="416558"/>
                    </a:cubicBezTo>
                    <a:cubicBezTo>
                      <a:pt x="4526153" y="555255"/>
                      <a:pt x="4487214" y="694490"/>
                      <a:pt x="4511876" y="816781"/>
                    </a:cubicBezTo>
                    <a:cubicBezTo>
                      <a:pt x="4414245" y="856611"/>
                      <a:pt x="4140148" y="809590"/>
                      <a:pt x="4038129" y="816781"/>
                    </a:cubicBezTo>
                    <a:cubicBezTo>
                      <a:pt x="3936110" y="823972"/>
                      <a:pt x="3642892" y="780697"/>
                      <a:pt x="3474145" y="816781"/>
                    </a:cubicBezTo>
                    <a:cubicBezTo>
                      <a:pt x="3305398" y="852865"/>
                      <a:pt x="3164916" y="776714"/>
                      <a:pt x="3000398" y="816781"/>
                    </a:cubicBezTo>
                    <a:cubicBezTo>
                      <a:pt x="2835880" y="856848"/>
                      <a:pt x="2671310" y="798147"/>
                      <a:pt x="2571769" y="816781"/>
                    </a:cubicBezTo>
                    <a:cubicBezTo>
                      <a:pt x="2472228" y="835415"/>
                      <a:pt x="2242417" y="750771"/>
                      <a:pt x="1962666" y="816781"/>
                    </a:cubicBezTo>
                    <a:cubicBezTo>
                      <a:pt x="1682915" y="882791"/>
                      <a:pt x="1523075" y="777872"/>
                      <a:pt x="1308444" y="816781"/>
                    </a:cubicBezTo>
                    <a:cubicBezTo>
                      <a:pt x="1093813" y="855690"/>
                      <a:pt x="1011070" y="788884"/>
                      <a:pt x="789578" y="816781"/>
                    </a:cubicBezTo>
                    <a:cubicBezTo>
                      <a:pt x="568086" y="844678"/>
                      <a:pt x="372825" y="732709"/>
                      <a:pt x="0" y="816781"/>
                    </a:cubicBezTo>
                    <a:cubicBezTo>
                      <a:pt x="-32597" y="607917"/>
                      <a:pt x="42970" y="572560"/>
                      <a:pt x="0" y="392055"/>
                    </a:cubicBezTo>
                    <a:cubicBezTo>
                      <a:pt x="-42970" y="211550"/>
                      <a:pt x="35422" y="156351"/>
                      <a:pt x="0" y="0"/>
                    </a:cubicBezTo>
                    <a:close/>
                  </a:path>
                </a:pathLst>
              </a:custGeom>
              <a:noFill/>
              <a:ln w="38100">
                <a:noFill/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22417241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400" i="1"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s-E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func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E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944F9FC2-62E7-DB5D-869A-48FCBB972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638" y="1501065"/>
                <a:ext cx="4511876" cy="8167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noFill/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224172416">
                      <a:custGeom>
                        <a:avLst/>
                        <a:gdLst>
                          <a:gd name="csX0" fmla="*/ 0 w 4511876"/>
                          <a:gd name="csY0" fmla="*/ 0 h 816781"/>
                          <a:gd name="csX1" fmla="*/ 428628 w 4511876"/>
                          <a:gd name="csY1" fmla="*/ 0 h 816781"/>
                          <a:gd name="csX2" fmla="*/ 1037731 w 4511876"/>
                          <a:gd name="csY2" fmla="*/ 0 h 816781"/>
                          <a:gd name="csX3" fmla="*/ 1511478 w 4511876"/>
                          <a:gd name="csY3" fmla="*/ 0 h 816781"/>
                          <a:gd name="csX4" fmla="*/ 1940107 w 4511876"/>
                          <a:gd name="csY4" fmla="*/ 0 h 816781"/>
                          <a:gd name="csX5" fmla="*/ 2594329 w 4511876"/>
                          <a:gd name="csY5" fmla="*/ 0 h 816781"/>
                          <a:gd name="csX6" fmla="*/ 3068076 w 4511876"/>
                          <a:gd name="csY6" fmla="*/ 0 h 816781"/>
                          <a:gd name="csX7" fmla="*/ 3632060 w 4511876"/>
                          <a:gd name="csY7" fmla="*/ 0 h 816781"/>
                          <a:gd name="csX8" fmla="*/ 4511876 w 4511876"/>
                          <a:gd name="csY8" fmla="*/ 0 h 816781"/>
                          <a:gd name="csX9" fmla="*/ 4511876 w 4511876"/>
                          <a:gd name="csY9" fmla="*/ 416558 h 816781"/>
                          <a:gd name="csX10" fmla="*/ 4511876 w 4511876"/>
                          <a:gd name="csY10" fmla="*/ 816781 h 816781"/>
                          <a:gd name="csX11" fmla="*/ 4038129 w 4511876"/>
                          <a:gd name="csY11" fmla="*/ 816781 h 816781"/>
                          <a:gd name="csX12" fmla="*/ 3474145 w 4511876"/>
                          <a:gd name="csY12" fmla="*/ 816781 h 816781"/>
                          <a:gd name="csX13" fmla="*/ 3000398 w 4511876"/>
                          <a:gd name="csY13" fmla="*/ 816781 h 816781"/>
                          <a:gd name="csX14" fmla="*/ 2571769 w 4511876"/>
                          <a:gd name="csY14" fmla="*/ 816781 h 816781"/>
                          <a:gd name="csX15" fmla="*/ 1962666 w 4511876"/>
                          <a:gd name="csY15" fmla="*/ 816781 h 816781"/>
                          <a:gd name="csX16" fmla="*/ 1308444 w 4511876"/>
                          <a:gd name="csY16" fmla="*/ 816781 h 816781"/>
                          <a:gd name="csX17" fmla="*/ 789578 w 4511876"/>
                          <a:gd name="csY17" fmla="*/ 816781 h 816781"/>
                          <a:gd name="csX18" fmla="*/ 0 w 4511876"/>
                          <a:gd name="csY18" fmla="*/ 816781 h 816781"/>
                          <a:gd name="csX19" fmla="*/ 0 w 4511876"/>
                          <a:gd name="csY19" fmla="*/ 392055 h 816781"/>
                          <a:gd name="csX20" fmla="*/ 0 w 4511876"/>
                          <a:gd name="csY20" fmla="*/ 0 h 81678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</a:cxnLst>
                        <a:rect l="l" t="t" r="r" b="b"/>
                        <a:pathLst>
                          <a:path w="4511876" h="816781" extrusionOk="0">
                            <a:moveTo>
                              <a:pt x="0" y="0"/>
                            </a:moveTo>
                            <a:cubicBezTo>
                              <a:pt x="108913" y="-11237"/>
                              <a:pt x="324811" y="34931"/>
                              <a:pt x="428628" y="0"/>
                            </a:cubicBezTo>
                            <a:cubicBezTo>
                              <a:pt x="532445" y="-34931"/>
                              <a:pt x="776299" y="2190"/>
                              <a:pt x="1037731" y="0"/>
                            </a:cubicBezTo>
                            <a:cubicBezTo>
                              <a:pt x="1299163" y="-2190"/>
                              <a:pt x="1411737" y="2266"/>
                              <a:pt x="1511478" y="0"/>
                            </a:cubicBezTo>
                            <a:cubicBezTo>
                              <a:pt x="1611219" y="-2266"/>
                              <a:pt x="1780228" y="26292"/>
                              <a:pt x="1940107" y="0"/>
                            </a:cubicBezTo>
                            <a:cubicBezTo>
                              <a:pt x="2099986" y="-26292"/>
                              <a:pt x="2428766" y="24542"/>
                              <a:pt x="2594329" y="0"/>
                            </a:cubicBezTo>
                            <a:cubicBezTo>
                              <a:pt x="2759892" y="-24542"/>
                              <a:pt x="2858535" y="25442"/>
                              <a:pt x="3068076" y="0"/>
                            </a:cubicBezTo>
                            <a:cubicBezTo>
                              <a:pt x="3277617" y="-25442"/>
                              <a:pt x="3450170" y="1615"/>
                              <a:pt x="3632060" y="0"/>
                            </a:cubicBezTo>
                            <a:cubicBezTo>
                              <a:pt x="3813950" y="-1615"/>
                              <a:pt x="4328237" y="45385"/>
                              <a:pt x="4511876" y="0"/>
                            </a:cubicBezTo>
                            <a:cubicBezTo>
                              <a:pt x="4530326" y="134355"/>
                              <a:pt x="4497599" y="277861"/>
                              <a:pt x="4511876" y="416558"/>
                            </a:cubicBezTo>
                            <a:cubicBezTo>
                              <a:pt x="4526153" y="555255"/>
                              <a:pt x="4487214" y="694490"/>
                              <a:pt x="4511876" y="816781"/>
                            </a:cubicBezTo>
                            <a:cubicBezTo>
                              <a:pt x="4414245" y="856611"/>
                              <a:pt x="4140148" y="809590"/>
                              <a:pt x="4038129" y="816781"/>
                            </a:cubicBezTo>
                            <a:cubicBezTo>
                              <a:pt x="3936110" y="823972"/>
                              <a:pt x="3642892" y="780697"/>
                              <a:pt x="3474145" y="816781"/>
                            </a:cubicBezTo>
                            <a:cubicBezTo>
                              <a:pt x="3305398" y="852865"/>
                              <a:pt x="3164916" y="776714"/>
                              <a:pt x="3000398" y="816781"/>
                            </a:cubicBezTo>
                            <a:cubicBezTo>
                              <a:pt x="2835880" y="856848"/>
                              <a:pt x="2671310" y="798147"/>
                              <a:pt x="2571769" y="816781"/>
                            </a:cubicBezTo>
                            <a:cubicBezTo>
                              <a:pt x="2472228" y="835415"/>
                              <a:pt x="2242417" y="750771"/>
                              <a:pt x="1962666" y="816781"/>
                            </a:cubicBezTo>
                            <a:cubicBezTo>
                              <a:pt x="1682915" y="882791"/>
                              <a:pt x="1523075" y="777872"/>
                              <a:pt x="1308444" y="816781"/>
                            </a:cubicBezTo>
                            <a:cubicBezTo>
                              <a:pt x="1093813" y="855690"/>
                              <a:pt x="1011070" y="788884"/>
                              <a:pt x="789578" y="816781"/>
                            </a:cubicBezTo>
                            <a:cubicBezTo>
                              <a:pt x="568086" y="844678"/>
                              <a:pt x="372825" y="732709"/>
                              <a:pt x="0" y="816781"/>
                            </a:cubicBezTo>
                            <a:cubicBezTo>
                              <a:pt x="-32597" y="607917"/>
                              <a:pt x="42970" y="572560"/>
                              <a:pt x="0" y="392055"/>
                            </a:cubicBezTo>
                            <a:cubicBezTo>
                              <a:pt x="-42970" y="211550"/>
                              <a:pt x="35422" y="156351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5D68AC7F-5F61-4638-F9D4-5AE3CB3D8755}"/>
              </a:ext>
            </a:extLst>
          </p:cNvPr>
          <p:cNvSpPr/>
          <p:nvPr/>
        </p:nvSpPr>
        <p:spPr>
          <a:xfrm>
            <a:off x="464842" y="2334717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>
                <a:solidFill>
                  <a:srgbClr val="C00000"/>
                </a:solidFill>
              </a:rPr>
              <a:t>Derivada de la funció potencial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10" name="Conector: curvado 9">
            <a:extLst>
              <a:ext uri="{FF2B5EF4-FFF2-40B4-BE49-F238E27FC236}">
                <a16:creationId xmlns:a16="http://schemas.microsoft.com/office/drawing/2014/main" id="{2FA105F4-C644-B8FC-116D-C0E95281A8C4}"/>
              </a:ext>
            </a:extLst>
          </p:cNvPr>
          <p:cNvCxnSpPr>
            <a:cxnSpLocks/>
          </p:cNvCxnSpPr>
          <p:nvPr/>
        </p:nvCxnSpPr>
        <p:spPr>
          <a:xfrm>
            <a:off x="1868403" y="2668747"/>
            <a:ext cx="650436" cy="12700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14D06923-4158-4001-C9C9-4585227DEEB9}"/>
                  </a:ext>
                </a:extLst>
              </p:cNvPr>
              <p:cNvSpPr txBox="1"/>
              <p:nvPr/>
            </p:nvSpPr>
            <p:spPr>
              <a:xfrm>
                <a:off x="2469196" y="2465244"/>
                <a:ext cx="211804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14D06923-4158-4001-C9C9-4585227DEE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196" y="2465244"/>
                <a:ext cx="2118049" cy="369332"/>
              </a:xfrm>
              <a:prstGeom prst="rect">
                <a:avLst/>
              </a:prstGeom>
              <a:blipFill>
                <a:blip r:embed="rId6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C09122FD-6884-A442-9C7B-34A62EE8F6FD}"/>
              </a:ext>
            </a:extLst>
          </p:cNvPr>
          <p:cNvSpPr/>
          <p:nvPr/>
        </p:nvSpPr>
        <p:spPr>
          <a:xfrm>
            <a:off x="464842" y="2990676"/>
            <a:ext cx="1268202" cy="836709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C00000"/>
                </a:solidFill>
              </a:rPr>
              <a:t>Derivada </a:t>
            </a:r>
            <a:r>
              <a:rPr lang="es-ES" sz="1200" dirty="0" err="1">
                <a:solidFill>
                  <a:srgbClr val="C00000"/>
                </a:solidFill>
              </a:rPr>
              <a:t>d’una</a:t>
            </a:r>
            <a:r>
              <a:rPr lang="es-ES" sz="1200" dirty="0">
                <a:solidFill>
                  <a:srgbClr val="C00000"/>
                </a:solidFill>
              </a:rPr>
              <a:t> </a:t>
            </a:r>
            <a:r>
              <a:rPr lang="es-ES" sz="1200" dirty="0" err="1">
                <a:solidFill>
                  <a:srgbClr val="C00000"/>
                </a:solidFill>
              </a:rPr>
              <a:t>constant</a:t>
            </a:r>
            <a:r>
              <a:rPr lang="es-ES" sz="1200" dirty="0">
                <a:solidFill>
                  <a:srgbClr val="C00000"/>
                </a:solidFill>
              </a:rPr>
              <a:t> per una </a:t>
            </a:r>
            <a:r>
              <a:rPr lang="es-ES" sz="1200" dirty="0" err="1">
                <a:solidFill>
                  <a:srgbClr val="C00000"/>
                </a:solidFill>
              </a:rPr>
              <a:t>funció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18" name="Conector: curvado 17">
            <a:extLst>
              <a:ext uri="{FF2B5EF4-FFF2-40B4-BE49-F238E27FC236}">
                <a16:creationId xmlns:a16="http://schemas.microsoft.com/office/drawing/2014/main" id="{D3286067-7E5C-9957-750F-85EF1AE7AD68}"/>
              </a:ext>
            </a:extLst>
          </p:cNvPr>
          <p:cNvCxnSpPr>
            <a:cxnSpLocks/>
          </p:cNvCxnSpPr>
          <p:nvPr/>
        </p:nvCxnSpPr>
        <p:spPr>
          <a:xfrm>
            <a:off x="1868403" y="3322872"/>
            <a:ext cx="650436" cy="106128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8D6EE9D9-DBAB-95DC-2085-1F510D47904E}"/>
                  </a:ext>
                </a:extLst>
              </p:cNvPr>
              <p:cNvSpPr txBox="1"/>
              <p:nvPr/>
            </p:nvSpPr>
            <p:spPr>
              <a:xfrm>
                <a:off x="2646188" y="3165018"/>
                <a:ext cx="6197859" cy="4507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2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𝑘𝑓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𝑘𝑓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s-ES" sz="1200" i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func>
                      <m:r>
                        <a:rPr lang="es-ES" sz="1200" i="1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⋅</m:t>
                      </m:r>
                      <m:limLow>
                        <m:limLow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2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s-ES" sz="1200" dirty="0"/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8D6EE9D9-DBAB-95DC-2085-1F510D479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188" y="3165018"/>
                <a:ext cx="6197859" cy="450701"/>
              </a:xfrm>
              <a:prstGeom prst="rect">
                <a:avLst/>
              </a:prstGeom>
              <a:blipFill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DB0B52E6-D5BE-F526-42CD-058933537B0D}"/>
              </a:ext>
            </a:extLst>
          </p:cNvPr>
          <p:cNvSpPr/>
          <p:nvPr/>
        </p:nvSpPr>
        <p:spPr>
          <a:xfrm>
            <a:off x="464842" y="3920449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>
                <a:solidFill>
                  <a:srgbClr val="C00000"/>
                </a:solidFill>
              </a:rPr>
              <a:t>Derivada de la suma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26" name="Conector: curvado 25">
            <a:extLst>
              <a:ext uri="{FF2B5EF4-FFF2-40B4-BE49-F238E27FC236}">
                <a16:creationId xmlns:a16="http://schemas.microsoft.com/office/drawing/2014/main" id="{703395D7-A714-830A-5609-7B8F7707CC69}"/>
              </a:ext>
            </a:extLst>
          </p:cNvPr>
          <p:cNvCxnSpPr>
            <a:cxnSpLocks/>
          </p:cNvCxnSpPr>
          <p:nvPr/>
        </p:nvCxnSpPr>
        <p:spPr>
          <a:xfrm flipV="1">
            <a:off x="1868403" y="4141858"/>
            <a:ext cx="650436" cy="93644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59838760-EA86-A5B4-8EE2-3DDA2FF1B4EA}"/>
                  </a:ext>
                </a:extLst>
              </p:cNvPr>
              <p:cNvSpPr txBox="1"/>
              <p:nvPr/>
            </p:nvSpPr>
            <p:spPr>
              <a:xfrm>
                <a:off x="2872420" y="3756697"/>
                <a:ext cx="146982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59838760-EA86-A5B4-8EE2-3DDA2FF1B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420" y="3756697"/>
                <a:ext cx="1469826" cy="215444"/>
              </a:xfrm>
              <a:prstGeom prst="rect">
                <a:avLst/>
              </a:prstGeom>
              <a:blipFill>
                <a:blip r:embed="rId8"/>
                <a:stretch>
                  <a:fillRect l="-2490" t="-27778" r="-7884" b="-4444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41548D30-8FFA-D0C5-CD0F-532718D28827}"/>
                  </a:ext>
                </a:extLst>
              </p:cNvPr>
              <p:cNvSpPr txBox="1"/>
              <p:nvPr/>
            </p:nvSpPr>
            <p:spPr>
              <a:xfrm>
                <a:off x="2699039" y="4094174"/>
                <a:ext cx="164320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 =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41548D30-8FFA-D0C5-CD0F-532718D28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039" y="4094174"/>
                <a:ext cx="1643207" cy="215444"/>
              </a:xfrm>
              <a:prstGeom prst="rect">
                <a:avLst/>
              </a:prstGeom>
              <a:blipFill>
                <a:blip r:embed="rId9"/>
                <a:stretch>
                  <a:fillRect l="-3717" t="-31429" r="-7435" b="-485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uadroTexto 33">
                <a:extLst>
                  <a:ext uri="{FF2B5EF4-FFF2-40B4-BE49-F238E27FC236}">
                    <a16:creationId xmlns:a16="http://schemas.microsoft.com/office/drawing/2014/main" id="{B7806225-3455-68CD-A0DE-AE76F9C8D05F}"/>
                  </a:ext>
                </a:extLst>
              </p:cNvPr>
              <p:cNvSpPr txBox="1"/>
              <p:nvPr/>
            </p:nvSpPr>
            <p:spPr>
              <a:xfrm>
                <a:off x="3977033" y="4518093"/>
                <a:ext cx="138647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)⋅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4" name="CuadroTexto 33">
                <a:extLst>
                  <a:ext uri="{FF2B5EF4-FFF2-40B4-BE49-F238E27FC236}">
                    <a16:creationId xmlns:a16="http://schemas.microsoft.com/office/drawing/2014/main" id="{B7806225-3455-68CD-A0DE-AE76F9C8D0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033" y="4518093"/>
                <a:ext cx="1386470" cy="215444"/>
              </a:xfrm>
              <a:prstGeom prst="rect">
                <a:avLst/>
              </a:prstGeom>
              <a:blipFill>
                <a:blip r:embed="rId10"/>
                <a:stretch>
                  <a:fillRect l="-2632" t="-28571" r="-8333" b="-485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id="{4D96BC11-37EF-5464-0B7B-8BEB3B52CBD9}"/>
                  </a:ext>
                </a:extLst>
              </p:cNvPr>
              <p:cNvSpPr txBox="1"/>
              <p:nvPr/>
            </p:nvSpPr>
            <p:spPr>
              <a:xfrm>
                <a:off x="3299220" y="4855570"/>
                <a:ext cx="274209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 =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)⋅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)⋅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id="{4D96BC11-37EF-5464-0B7B-8BEB3B52CB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9220" y="4855570"/>
                <a:ext cx="2742097" cy="215444"/>
              </a:xfrm>
              <a:prstGeom prst="rect">
                <a:avLst/>
              </a:prstGeom>
              <a:blipFill>
                <a:blip r:embed="rId11"/>
                <a:stretch>
                  <a:fillRect l="-1111" t="-31429" r="-3333" b="-485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53B69ABA-36F0-E4F3-6F23-F802AB9BC4B5}"/>
              </a:ext>
            </a:extLst>
          </p:cNvPr>
          <p:cNvSpPr/>
          <p:nvPr/>
        </p:nvSpPr>
        <p:spPr>
          <a:xfrm>
            <a:off x="482267" y="4574574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>
                <a:solidFill>
                  <a:srgbClr val="C00000"/>
                </a:solidFill>
              </a:rPr>
              <a:t>Derivada del producte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37" name="Conector: curvado 36">
            <a:extLst>
              <a:ext uri="{FF2B5EF4-FFF2-40B4-BE49-F238E27FC236}">
                <a16:creationId xmlns:a16="http://schemas.microsoft.com/office/drawing/2014/main" id="{A776B2AF-FD33-278E-372B-8DA82CAE8E95}"/>
              </a:ext>
            </a:extLst>
          </p:cNvPr>
          <p:cNvCxnSpPr>
            <a:cxnSpLocks/>
          </p:cNvCxnSpPr>
          <p:nvPr/>
        </p:nvCxnSpPr>
        <p:spPr>
          <a:xfrm flipV="1">
            <a:off x="1885828" y="4715103"/>
            <a:ext cx="1413392" cy="174524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uadroTexto 39">
                <a:extLst>
                  <a:ext uri="{FF2B5EF4-FFF2-40B4-BE49-F238E27FC236}">
                    <a16:creationId xmlns:a16="http://schemas.microsoft.com/office/drawing/2014/main" id="{335566FC-86B1-F6E5-7317-E0029B32DF62}"/>
                  </a:ext>
                </a:extLst>
              </p:cNvPr>
              <p:cNvSpPr txBox="1"/>
              <p:nvPr/>
            </p:nvSpPr>
            <p:spPr>
              <a:xfrm>
                <a:off x="2802133" y="5435579"/>
                <a:ext cx="3324599" cy="483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20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es-E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s-ES" sz="1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, </m:t>
                      </m:r>
                      <m:r>
                        <m:rPr>
                          <m:nor/>
                        </m:rPr>
                        <a:rPr lang="es-ES" sz="1200" i="0">
                          <a:latin typeface="Cambria Math" panose="02040503050406030204" pitchFamily="18" charset="0"/>
                        </a:rPr>
                        <m:t>si</m:t>
                      </m:r>
                      <m:r>
                        <m:rPr>
                          <m:nor/>
                        </m:rPr>
                        <a:rPr lang="es-ES" sz="12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sz="1200" i="1">
                          <a:latin typeface="Cambria Math" panose="02040503050406030204" pitchFamily="18" charset="0"/>
                        </a:rPr>
                        <m:t>≠0</m:t>
                      </m:r>
                    </m:oMath>
                  </m:oMathPara>
                </a14:m>
                <a:endParaRPr lang="es-ES" sz="1200" dirty="0"/>
              </a:p>
            </p:txBody>
          </p:sp>
        </mc:Choice>
        <mc:Fallback xmlns="">
          <p:sp>
            <p:nvSpPr>
              <p:cNvPr id="40" name="CuadroTexto 39">
                <a:extLst>
                  <a:ext uri="{FF2B5EF4-FFF2-40B4-BE49-F238E27FC236}">
                    <a16:creationId xmlns:a16="http://schemas.microsoft.com/office/drawing/2014/main" id="{335566FC-86B1-F6E5-7317-E0029B32DF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133" y="5435579"/>
                <a:ext cx="3324599" cy="48308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ángulo: esquinas redondeadas 40">
            <a:extLst>
              <a:ext uri="{FF2B5EF4-FFF2-40B4-BE49-F238E27FC236}">
                <a16:creationId xmlns:a16="http://schemas.microsoft.com/office/drawing/2014/main" id="{67847547-72B6-797E-7893-A4B0597F7895}"/>
              </a:ext>
            </a:extLst>
          </p:cNvPr>
          <p:cNvSpPr/>
          <p:nvPr/>
        </p:nvSpPr>
        <p:spPr>
          <a:xfrm>
            <a:off x="464842" y="5228699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>
                <a:solidFill>
                  <a:srgbClr val="C00000"/>
                </a:solidFill>
              </a:rPr>
              <a:t>Derivada del quocient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42" name="Conector: curvado 41">
            <a:extLst>
              <a:ext uri="{FF2B5EF4-FFF2-40B4-BE49-F238E27FC236}">
                <a16:creationId xmlns:a16="http://schemas.microsoft.com/office/drawing/2014/main" id="{604B4D62-E5FC-4328-B992-E9557FCD7CB2}"/>
              </a:ext>
            </a:extLst>
          </p:cNvPr>
          <p:cNvCxnSpPr>
            <a:cxnSpLocks/>
            <a:endCxn id="40" idx="1"/>
          </p:cNvCxnSpPr>
          <p:nvPr/>
        </p:nvCxnSpPr>
        <p:spPr>
          <a:xfrm>
            <a:off x="1868403" y="5543752"/>
            <a:ext cx="933730" cy="133368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E9158748-FA14-8BB1-4414-9C351C7D4199}"/>
              </a:ext>
            </a:extLst>
          </p:cNvPr>
          <p:cNvSpPr/>
          <p:nvPr/>
        </p:nvSpPr>
        <p:spPr>
          <a:xfrm>
            <a:off x="482267" y="5876938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C00000"/>
                </a:solidFill>
              </a:rPr>
              <a:t>Derivada </a:t>
            </a:r>
            <a:r>
              <a:rPr lang="es-ES" sz="1200" dirty="0" err="1">
                <a:solidFill>
                  <a:srgbClr val="C00000"/>
                </a:solidFill>
              </a:rPr>
              <a:t>d’ordre</a:t>
            </a:r>
            <a:r>
              <a:rPr lang="es-ES" sz="1200" dirty="0">
                <a:solidFill>
                  <a:srgbClr val="C00000"/>
                </a:solidFill>
              </a:rPr>
              <a:t> superior</a:t>
            </a:r>
            <a:endParaRPr lang="es-ES" sz="10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45" name="Conector: curvado 44">
            <a:extLst>
              <a:ext uri="{FF2B5EF4-FFF2-40B4-BE49-F238E27FC236}">
                <a16:creationId xmlns:a16="http://schemas.microsoft.com/office/drawing/2014/main" id="{D5023AB6-0420-9171-B967-C5DAACF0A397}"/>
              </a:ext>
            </a:extLst>
          </p:cNvPr>
          <p:cNvCxnSpPr>
            <a:cxnSpLocks/>
          </p:cNvCxnSpPr>
          <p:nvPr/>
        </p:nvCxnSpPr>
        <p:spPr>
          <a:xfrm>
            <a:off x="1868403" y="6133466"/>
            <a:ext cx="762143" cy="159950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CuadroTexto 46">
            <a:extLst>
              <a:ext uri="{FF2B5EF4-FFF2-40B4-BE49-F238E27FC236}">
                <a16:creationId xmlns:a16="http://schemas.microsoft.com/office/drawing/2014/main" id="{01A90318-F356-5E7C-206B-11D7B265123F}"/>
              </a:ext>
            </a:extLst>
          </p:cNvPr>
          <p:cNvSpPr txBox="1"/>
          <p:nvPr/>
        </p:nvSpPr>
        <p:spPr>
          <a:xfrm>
            <a:off x="2699039" y="6108129"/>
            <a:ext cx="63749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/>
              <a:t>La derivada de la </a:t>
            </a:r>
            <a:r>
              <a:rPr lang="es-ES" sz="1200" dirty="0" err="1"/>
              <a:t>funció</a:t>
            </a:r>
            <a:r>
              <a:rPr lang="es-ES" sz="1200" dirty="0"/>
              <a:t> derivada es representa per </a:t>
            </a:r>
            <a:r>
              <a:rPr lang="es-ES" sz="1200" i="1" dirty="0"/>
              <a:t>f" (x) o y"</a:t>
            </a:r>
            <a:r>
              <a:rPr lang="es-ES" sz="1200" dirty="0"/>
              <a:t> i </a:t>
            </a:r>
            <a:r>
              <a:rPr lang="es-ES" sz="1200" dirty="0" err="1"/>
              <a:t>s’anomena</a:t>
            </a:r>
            <a:r>
              <a:rPr lang="es-ES" sz="1200" dirty="0"/>
              <a:t> derivada </a:t>
            </a:r>
            <a:r>
              <a:rPr lang="es-ES" sz="1200" dirty="0" err="1"/>
              <a:t>segona</a:t>
            </a:r>
            <a:r>
              <a:rPr lang="es-ES" sz="12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37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75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75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25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 animBg="1"/>
      <p:bldP spid="15" grpId="0"/>
      <p:bldP spid="17" grpId="0" animBg="1"/>
      <p:bldP spid="20" grpId="0"/>
      <p:bldP spid="25" grpId="0" animBg="1"/>
      <p:bldP spid="30" grpId="0"/>
      <p:bldP spid="31" grpId="0"/>
      <p:bldP spid="34" grpId="0"/>
      <p:bldP spid="35" grpId="0"/>
      <p:bldP spid="36" grpId="0" animBg="1"/>
      <p:bldP spid="40" grpId="0"/>
      <p:bldP spid="41" grpId="0" animBg="1"/>
      <p:bldP spid="44" grpId="0" animBg="1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4D5650D-4CE6-8817-DEAE-64D8400C4A79}"/>
              </a:ext>
            </a:extLst>
          </p:cNvPr>
          <p:cNvSpPr txBox="1"/>
          <p:nvPr/>
        </p:nvSpPr>
        <p:spPr>
          <a:xfrm>
            <a:off x="1112248" y="1788051"/>
            <a:ext cx="8876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Si f i g </a:t>
            </a:r>
            <a:r>
              <a:rPr lang="es-ES" sz="2400" dirty="0" err="1">
                <a:solidFill>
                  <a:schemeClr val="bg1"/>
                </a:solidFill>
              </a:rPr>
              <a:t>són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funcions</a:t>
            </a:r>
            <a:r>
              <a:rPr lang="es-ES" sz="2400" dirty="0">
                <a:solidFill>
                  <a:schemeClr val="bg1"/>
                </a:solidFill>
              </a:rPr>
              <a:t> derivables i </a:t>
            </a:r>
            <a:r>
              <a:rPr lang="es-ES" sz="2400" i="1" dirty="0">
                <a:solidFill>
                  <a:schemeClr val="bg1"/>
                </a:solidFill>
              </a:rPr>
              <a:t>F(x) = (f o g)(x) = f [g(x)]</a:t>
            </a:r>
            <a:r>
              <a:rPr lang="es-ES" sz="2400" dirty="0">
                <a:solidFill>
                  <a:schemeClr val="bg1"/>
                </a:solidFill>
              </a:rPr>
              <a:t>, </a:t>
            </a:r>
            <a:r>
              <a:rPr lang="es-ES" sz="2400" dirty="0" err="1">
                <a:solidFill>
                  <a:schemeClr val="bg1"/>
                </a:solidFill>
              </a:rPr>
              <a:t>llavors</a:t>
            </a:r>
            <a:r>
              <a:rPr lang="es-ES" sz="2400" dirty="0">
                <a:solidFill>
                  <a:schemeClr val="bg1"/>
                </a:solidFill>
              </a:rPr>
              <a:t> F </a:t>
            </a:r>
            <a:r>
              <a:rPr lang="es-ES" sz="2400" dirty="0" err="1">
                <a:solidFill>
                  <a:schemeClr val="bg1"/>
                </a:solidFill>
              </a:rPr>
              <a:t>és</a:t>
            </a:r>
            <a:r>
              <a:rPr lang="es-ES" sz="2400" dirty="0">
                <a:solidFill>
                  <a:schemeClr val="bg1"/>
                </a:solidFill>
              </a:rPr>
              <a:t> derivable i la </a:t>
            </a:r>
            <a:r>
              <a:rPr lang="es-ES" sz="2400" dirty="0" err="1">
                <a:solidFill>
                  <a:schemeClr val="bg1"/>
                </a:solidFill>
              </a:rPr>
              <a:t>seva</a:t>
            </a:r>
            <a:r>
              <a:rPr lang="es-ES" sz="2400" dirty="0">
                <a:solidFill>
                  <a:schemeClr val="bg1"/>
                </a:solidFill>
              </a:rPr>
              <a:t> derivada </a:t>
            </a:r>
            <a:r>
              <a:rPr lang="es-ES" sz="2400" dirty="0" err="1">
                <a:solidFill>
                  <a:schemeClr val="bg1"/>
                </a:solidFill>
              </a:rPr>
              <a:t>és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i="1" dirty="0">
                <a:solidFill>
                  <a:schemeClr val="bg1"/>
                </a:solidFill>
              </a:rPr>
              <a:t>F′ (x) = f′[g(x)] ⋅ g′(x)</a:t>
            </a:r>
            <a:r>
              <a:rPr lang="es-ES" sz="2400" dirty="0">
                <a:solidFill>
                  <a:schemeClr val="bg1"/>
                </a:solidFill>
              </a:rPr>
              <a:t>. </a:t>
            </a:r>
            <a:r>
              <a:rPr lang="es-ES" sz="2400" dirty="0" err="1">
                <a:solidFill>
                  <a:schemeClr val="bg1"/>
                </a:solidFill>
              </a:rPr>
              <a:t>Aquest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procediment</a:t>
            </a:r>
            <a:r>
              <a:rPr lang="es-ES" sz="2400" dirty="0">
                <a:solidFill>
                  <a:schemeClr val="bg1"/>
                </a:solidFill>
              </a:rPr>
              <a:t> es </a:t>
            </a:r>
            <a:r>
              <a:rPr lang="es-ES" sz="2400" dirty="0" err="1">
                <a:solidFill>
                  <a:schemeClr val="bg1"/>
                </a:solidFill>
              </a:rPr>
              <a:t>coneix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amb</a:t>
            </a:r>
            <a:r>
              <a:rPr lang="es-ES" sz="2400" dirty="0">
                <a:solidFill>
                  <a:schemeClr val="bg1"/>
                </a:solidFill>
              </a:rPr>
              <a:t> el </a:t>
            </a:r>
            <a:r>
              <a:rPr lang="es-ES" sz="2400" dirty="0" err="1">
                <a:solidFill>
                  <a:schemeClr val="bg1"/>
                </a:solidFill>
              </a:rPr>
              <a:t>nom</a:t>
            </a:r>
            <a:r>
              <a:rPr lang="es-ES" sz="2400" dirty="0">
                <a:solidFill>
                  <a:schemeClr val="bg1"/>
                </a:solidFill>
              </a:rPr>
              <a:t> de </a:t>
            </a:r>
            <a:r>
              <a:rPr lang="es-ES" sz="2400" b="1" dirty="0">
                <a:solidFill>
                  <a:schemeClr val="bg1"/>
                </a:solidFill>
              </a:rPr>
              <a:t>regla de la cadena o </a:t>
            </a:r>
            <a:r>
              <a:rPr lang="es-ES" sz="2400" b="1" dirty="0" err="1">
                <a:solidFill>
                  <a:schemeClr val="bg1"/>
                </a:solidFill>
              </a:rPr>
              <a:t>derivació</a:t>
            </a:r>
            <a:r>
              <a:rPr lang="es-ES" sz="2400" b="1" dirty="0">
                <a:solidFill>
                  <a:schemeClr val="bg1"/>
                </a:solidFill>
              </a:rPr>
              <a:t> composta</a:t>
            </a:r>
            <a:r>
              <a:rPr lang="es-ES" sz="2400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D16F2A1C-2815-8308-701F-9CA987355559}"/>
                  </a:ext>
                </a:extLst>
              </p:cNvPr>
              <p:cNvSpPr txBox="1"/>
              <p:nvPr/>
            </p:nvSpPr>
            <p:spPr>
              <a:xfrm>
                <a:off x="2293453" y="4470436"/>
                <a:ext cx="5797000" cy="640515"/>
              </a:xfrm>
              <a:custGeom>
                <a:avLst/>
                <a:gdLst>
                  <a:gd name="csX0" fmla="*/ 0 w 5797000"/>
                  <a:gd name="csY0" fmla="*/ 0 h 640515"/>
                  <a:gd name="csX1" fmla="*/ 579700 w 5797000"/>
                  <a:gd name="csY1" fmla="*/ 0 h 640515"/>
                  <a:gd name="csX2" fmla="*/ 985490 w 5797000"/>
                  <a:gd name="csY2" fmla="*/ 0 h 640515"/>
                  <a:gd name="csX3" fmla="*/ 1449250 w 5797000"/>
                  <a:gd name="csY3" fmla="*/ 0 h 640515"/>
                  <a:gd name="csX4" fmla="*/ 2144890 w 5797000"/>
                  <a:gd name="csY4" fmla="*/ 0 h 640515"/>
                  <a:gd name="csX5" fmla="*/ 2666620 w 5797000"/>
                  <a:gd name="csY5" fmla="*/ 0 h 640515"/>
                  <a:gd name="csX6" fmla="*/ 3362260 w 5797000"/>
                  <a:gd name="csY6" fmla="*/ 0 h 640515"/>
                  <a:gd name="csX7" fmla="*/ 3826020 w 5797000"/>
                  <a:gd name="csY7" fmla="*/ 0 h 640515"/>
                  <a:gd name="csX8" fmla="*/ 4347750 w 5797000"/>
                  <a:gd name="csY8" fmla="*/ 0 h 640515"/>
                  <a:gd name="csX9" fmla="*/ 4985420 w 5797000"/>
                  <a:gd name="csY9" fmla="*/ 0 h 640515"/>
                  <a:gd name="csX10" fmla="*/ 5797000 w 5797000"/>
                  <a:gd name="csY10" fmla="*/ 0 h 640515"/>
                  <a:gd name="csX11" fmla="*/ 5797000 w 5797000"/>
                  <a:gd name="csY11" fmla="*/ 326663 h 640515"/>
                  <a:gd name="csX12" fmla="*/ 5797000 w 5797000"/>
                  <a:gd name="csY12" fmla="*/ 640515 h 640515"/>
                  <a:gd name="csX13" fmla="*/ 5101360 w 5797000"/>
                  <a:gd name="csY13" fmla="*/ 640515 h 640515"/>
                  <a:gd name="csX14" fmla="*/ 4695570 w 5797000"/>
                  <a:gd name="csY14" fmla="*/ 640515 h 640515"/>
                  <a:gd name="csX15" fmla="*/ 4289780 w 5797000"/>
                  <a:gd name="csY15" fmla="*/ 640515 h 640515"/>
                  <a:gd name="csX16" fmla="*/ 3883990 w 5797000"/>
                  <a:gd name="csY16" fmla="*/ 640515 h 640515"/>
                  <a:gd name="csX17" fmla="*/ 3362260 w 5797000"/>
                  <a:gd name="csY17" fmla="*/ 640515 h 640515"/>
                  <a:gd name="csX18" fmla="*/ 2724590 w 5797000"/>
                  <a:gd name="csY18" fmla="*/ 640515 h 640515"/>
                  <a:gd name="csX19" fmla="*/ 2318800 w 5797000"/>
                  <a:gd name="csY19" fmla="*/ 640515 h 640515"/>
                  <a:gd name="csX20" fmla="*/ 1739100 w 5797000"/>
                  <a:gd name="csY20" fmla="*/ 640515 h 640515"/>
                  <a:gd name="csX21" fmla="*/ 1275340 w 5797000"/>
                  <a:gd name="csY21" fmla="*/ 640515 h 640515"/>
                  <a:gd name="csX22" fmla="*/ 695640 w 5797000"/>
                  <a:gd name="csY22" fmla="*/ 640515 h 640515"/>
                  <a:gd name="csX23" fmla="*/ 0 w 5797000"/>
                  <a:gd name="csY23" fmla="*/ 640515 h 640515"/>
                  <a:gd name="csX24" fmla="*/ 0 w 5797000"/>
                  <a:gd name="csY24" fmla="*/ 313852 h 640515"/>
                  <a:gd name="csX25" fmla="*/ 0 w 5797000"/>
                  <a:gd name="csY25" fmla="*/ 0 h 6405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</a:cxnLst>
                <a:rect l="l" t="t" r="r" b="b"/>
                <a:pathLst>
                  <a:path w="5797000" h="640515" extrusionOk="0">
                    <a:moveTo>
                      <a:pt x="0" y="0"/>
                    </a:moveTo>
                    <a:cubicBezTo>
                      <a:pt x="212334" y="-36195"/>
                      <a:pt x="404721" y="2941"/>
                      <a:pt x="579700" y="0"/>
                    </a:cubicBezTo>
                    <a:cubicBezTo>
                      <a:pt x="754679" y="-2941"/>
                      <a:pt x="873274" y="6836"/>
                      <a:pt x="985490" y="0"/>
                    </a:cubicBezTo>
                    <a:cubicBezTo>
                      <a:pt x="1097706" y="-6836"/>
                      <a:pt x="1311538" y="10110"/>
                      <a:pt x="1449250" y="0"/>
                    </a:cubicBezTo>
                    <a:cubicBezTo>
                      <a:pt x="1586962" y="-10110"/>
                      <a:pt x="1931300" y="59309"/>
                      <a:pt x="2144890" y="0"/>
                    </a:cubicBezTo>
                    <a:cubicBezTo>
                      <a:pt x="2358480" y="-59309"/>
                      <a:pt x="2557866" y="29298"/>
                      <a:pt x="2666620" y="0"/>
                    </a:cubicBezTo>
                    <a:cubicBezTo>
                      <a:pt x="2775374" y="-29298"/>
                      <a:pt x="3035592" y="18547"/>
                      <a:pt x="3362260" y="0"/>
                    </a:cubicBezTo>
                    <a:cubicBezTo>
                      <a:pt x="3688928" y="-18547"/>
                      <a:pt x="3668226" y="45524"/>
                      <a:pt x="3826020" y="0"/>
                    </a:cubicBezTo>
                    <a:cubicBezTo>
                      <a:pt x="3983814" y="-45524"/>
                      <a:pt x="4180017" y="44871"/>
                      <a:pt x="4347750" y="0"/>
                    </a:cubicBezTo>
                    <a:cubicBezTo>
                      <a:pt x="4515483" y="-44871"/>
                      <a:pt x="4825743" y="21942"/>
                      <a:pt x="4985420" y="0"/>
                    </a:cubicBezTo>
                    <a:cubicBezTo>
                      <a:pt x="5145097" y="-21942"/>
                      <a:pt x="5544346" y="92970"/>
                      <a:pt x="5797000" y="0"/>
                    </a:cubicBezTo>
                    <a:cubicBezTo>
                      <a:pt x="5813856" y="119221"/>
                      <a:pt x="5777384" y="165543"/>
                      <a:pt x="5797000" y="326663"/>
                    </a:cubicBezTo>
                    <a:cubicBezTo>
                      <a:pt x="5816616" y="487783"/>
                      <a:pt x="5794794" y="505608"/>
                      <a:pt x="5797000" y="640515"/>
                    </a:cubicBezTo>
                    <a:cubicBezTo>
                      <a:pt x="5473973" y="699160"/>
                      <a:pt x="5311555" y="628248"/>
                      <a:pt x="5101360" y="640515"/>
                    </a:cubicBezTo>
                    <a:cubicBezTo>
                      <a:pt x="4891165" y="652782"/>
                      <a:pt x="4812450" y="592491"/>
                      <a:pt x="4695570" y="640515"/>
                    </a:cubicBezTo>
                    <a:cubicBezTo>
                      <a:pt x="4578690" y="688539"/>
                      <a:pt x="4429600" y="626396"/>
                      <a:pt x="4289780" y="640515"/>
                    </a:cubicBezTo>
                    <a:cubicBezTo>
                      <a:pt x="4149960" y="654634"/>
                      <a:pt x="3987756" y="630925"/>
                      <a:pt x="3883990" y="640515"/>
                    </a:cubicBezTo>
                    <a:cubicBezTo>
                      <a:pt x="3780224" y="650105"/>
                      <a:pt x="3570114" y="615476"/>
                      <a:pt x="3362260" y="640515"/>
                    </a:cubicBezTo>
                    <a:cubicBezTo>
                      <a:pt x="3154406" y="665554"/>
                      <a:pt x="3038177" y="591105"/>
                      <a:pt x="2724590" y="640515"/>
                    </a:cubicBezTo>
                    <a:cubicBezTo>
                      <a:pt x="2411003" y="689925"/>
                      <a:pt x="2494919" y="612006"/>
                      <a:pt x="2318800" y="640515"/>
                    </a:cubicBezTo>
                    <a:cubicBezTo>
                      <a:pt x="2142681" y="669024"/>
                      <a:pt x="1899105" y="599950"/>
                      <a:pt x="1739100" y="640515"/>
                    </a:cubicBezTo>
                    <a:cubicBezTo>
                      <a:pt x="1579095" y="681080"/>
                      <a:pt x="1391148" y="591928"/>
                      <a:pt x="1275340" y="640515"/>
                    </a:cubicBezTo>
                    <a:cubicBezTo>
                      <a:pt x="1159532" y="689102"/>
                      <a:pt x="957310" y="577428"/>
                      <a:pt x="695640" y="640515"/>
                    </a:cubicBezTo>
                    <a:cubicBezTo>
                      <a:pt x="433970" y="703602"/>
                      <a:pt x="344159" y="575811"/>
                      <a:pt x="0" y="640515"/>
                    </a:cubicBezTo>
                    <a:cubicBezTo>
                      <a:pt x="-7773" y="563332"/>
                      <a:pt x="25139" y="386846"/>
                      <a:pt x="0" y="313852"/>
                    </a:cubicBezTo>
                    <a:cubicBezTo>
                      <a:pt x="-25139" y="240858"/>
                      <a:pt x="25345" y="8232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6503594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400" i="1"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r>
                  <a:rPr lang="es-ES" sz="2000" i="0" dirty="0">
                    <a:solidFill>
                      <a:schemeClr val="bg1"/>
                    </a:solidFill>
                    <a:latin typeface="+mn-lt"/>
                  </a:rPr>
                  <a:t>Si</a:t>
                </a:r>
                <a:r>
                  <a:rPr lang="es-E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s-ES" sz="20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00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s-ES" sz="2000" dirty="0">
                    <a:solidFill>
                      <a:schemeClr val="bg1"/>
                    </a:solidFill>
                  </a:rPr>
                  <a:t> </a:t>
                </a:r>
                <a:r>
                  <a:rPr lang="es-ES" sz="2000" i="0" dirty="0">
                    <a:solidFill>
                      <a:schemeClr val="bg1"/>
                    </a:solidFill>
                    <a:latin typeface="+mn-lt"/>
                  </a:rPr>
                  <a:t>entonces</a:t>
                </a:r>
                <a:r>
                  <a:rPr lang="es-E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s-ES" sz="20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00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s-E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D16F2A1C-2815-8308-701F-9CA9873555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453" y="4470436"/>
                <a:ext cx="5797000" cy="6405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65035946">
                      <a:custGeom>
                        <a:avLst/>
                        <a:gdLst>
                          <a:gd name="csX0" fmla="*/ 0 w 5797000"/>
                          <a:gd name="csY0" fmla="*/ 0 h 640515"/>
                          <a:gd name="csX1" fmla="*/ 579700 w 5797000"/>
                          <a:gd name="csY1" fmla="*/ 0 h 640515"/>
                          <a:gd name="csX2" fmla="*/ 985490 w 5797000"/>
                          <a:gd name="csY2" fmla="*/ 0 h 640515"/>
                          <a:gd name="csX3" fmla="*/ 1449250 w 5797000"/>
                          <a:gd name="csY3" fmla="*/ 0 h 640515"/>
                          <a:gd name="csX4" fmla="*/ 2144890 w 5797000"/>
                          <a:gd name="csY4" fmla="*/ 0 h 640515"/>
                          <a:gd name="csX5" fmla="*/ 2666620 w 5797000"/>
                          <a:gd name="csY5" fmla="*/ 0 h 640515"/>
                          <a:gd name="csX6" fmla="*/ 3362260 w 5797000"/>
                          <a:gd name="csY6" fmla="*/ 0 h 640515"/>
                          <a:gd name="csX7" fmla="*/ 3826020 w 5797000"/>
                          <a:gd name="csY7" fmla="*/ 0 h 640515"/>
                          <a:gd name="csX8" fmla="*/ 4347750 w 5797000"/>
                          <a:gd name="csY8" fmla="*/ 0 h 640515"/>
                          <a:gd name="csX9" fmla="*/ 4985420 w 5797000"/>
                          <a:gd name="csY9" fmla="*/ 0 h 640515"/>
                          <a:gd name="csX10" fmla="*/ 5797000 w 5797000"/>
                          <a:gd name="csY10" fmla="*/ 0 h 640515"/>
                          <a:gd name="csX11" fmla="*/ 5797000 w 5797000"/>
                          <a:gd name="csY11" fmla="*/ 326663 h 640515"/>
                          <a:gd name="csX12" fmla="*/ 5797000 w 5797000"/>
                          <a:gd name="csY12" fmla="*/ 640515 h 640515"/>
                          <a:gd name="csX13" fmla="*/ 5101360 w 5797000"/>
                          <a:gd name="csY13" fmla="*/ 640515 h 640515"/>
                          <a:gd name="csX14" fmla="*/ 4695570 w 5797000"/>
                          <a:gd name="csY14" fmla="*/ 640515 h 640515"/>
                          <a:gd name="csX15" fmla="*/ 4289780 w 5797000"/>
                          <a:gd name="csY15" fmla="*/ 640515 h 640515"/>
                          <a:gd name="csX16" fmla="*/ 3883990 w 5797000"/>
                          <a:gd name="csY16" fmla="*/ 640515 h 640515"/>
                          <a:gd name="csX17" fmla="*/ 3362260 w 5797000"/>
                          <a:gd name="csY17" fmla="*/ 640515 h 640515"/>
                          <a:gd name="csX18" fmla="*/ 2724590 w 5797000"/>
                          <a:gd name="csY18" fmla="*/ 640515 h 640515"/>
                          <a:gd name="csX19" fmla="*/ 2318800 w 5797000"/>
                          <a:gd name="csY19" fmla="*/ 640515 h 640515"/>
                          <a:gd name="csX20" fmla="*/ 1739100 w 5797000"/>
                          <a:gd name="csY20" fmla="*/ 640515 h 640515"/>
                          <a:gd name="csX21" fmla="*/ 1275340 w 5797000"/>
                          <a:gd name="csY21" fmla="*/ 640515 h 640515"/>
                          <a:gd name="csX22" fmla="*/ 695640 w 5797000"/>
                          <a:gd name="csY22" fmla="*/ 640515 h 640515"/>
                          <a:gd name="csX23" fmla="*/ 0 w 5797000"/>
                          <a:gd name="csY23" fmla="*/ 640515 h 640515"/>
                          <a:gd name="csX24" fmla="*/ 0 w 5797000"/>
                          <a:gd name="csY24" fmla="*/ 313852 h 640515"/>
                          <a:gd name="csX25" fmla="*/ 0 w 5797000"/>
                          <a:gd name="csY25" fmla="*/ 0 h 6405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</a:cxnLst>
                        <a:rect l="l" t="t" r="r" b="b"/>
                        <a:pathLst>
                          <a:path w="5797000" h="640515" extrusionOk="0">
                            <a:moveTo>
                              <a:pt x="0" y="0"/>
                            </a:moveTo>
                            <a:cubicBezTo>
                              <a:pt x="212334" y="-36195"/>
                              <a:pt x="404721" y="2941"/>
                              <a:pt x="579700" y="0"/>
                            </a:cubicBezTo>
                            <a:cubicBezTo>
                              <a:pt x="754679" y="-2941"/>
                              <a:pt x="873274" y="6836"/>
                              <a:pt x="985490" y="0"/>
                            </a:cubicBezTo>
                            <a:cubicBezTo>
                              <a:pt x="1097706" y="-6836"/>
                              <a:pt x="1311538" y="10110"/>
                              <a:pt x="1449250" y="0"/>
                            </a:cubicBezTo>
                            <a:cubicBezTo>
                              <a:pt x="1586962" y="-10110"/>
                              <a:pt x="1931300" y="59309"/>
                              <a:pt x="2144890" y="0"/>
                            </a:cubicBezTo>
                            <a:cubicBezTo>
                              <a:pt x="2358480" y="-59309"/>
                              <a:pt x="2557866" y="29298"/>
                              <a:pt x="2666620" y="0"/>
                            </a:cubicBezTo>
                            <a:cubicBezTo>
                              <a:pt x="2775374" y="-29298"/>
                              <a:pt x="3035592" y="18547"/>
                              <a:pt x="3362260" y="0"/>
                            </a:cubicBezTo>
                            <a:cubicBezTo>
                              <a:pt x="3688928" y="-18547"/>
                              <a:pt x="3668226" y="45524"/>
                              <a:pt x="3826020" y="0"/>
                            </a:cubicBezTo>
                            <a:cubicBezTo>
                              <a:pt x="3983814" y="-45524"/>
                              <a:pt x="4180017" y="44871"/>
                              <a:pt x="4347750" y="0"/>
                            </a:cubicBezTo>
                            <a:cubicBezTo>
                              <a:pt x="4515483" y="-44871"/>
                              <a:pt x="4825743" y="21942"/>
                              <a:pt x="4985420" y="0"/>
                            </a:cubicBezTo>
                            <a:cubicBezTo>
                              <a:pt x="5145097" y="-21942"/>
                              <a:pt x="5544346" y="92970"/>
                              <a:pt x="5797000" y="0"/>
                            </a:cubicBezTo>
                            <a:cubicBezTo>
                              <a:pt x="5813856" y="119221"/>
                              <a:pt x="5777384" y="165543"/>
                              <a:pt x="5797000" y="326663"/>
                            </a:cubicBezTo>
                            <a:cubicBezTo>
                              <a:pt x="5816616" y="487783"/>
                              <a:pt x="5794794" y="505608"/>
                              <a:pt x="5797000" y="640515"/>
                            </a:cubicBezTo>
                            <a:cubicBezTo>
                              <a:pt x="5473973" y="699160"/>
                              <a:pt x="5311555" y="628248"/>
                              <a:pt x="5101360" y="640515"/>
                            </a:cubicBezTo>
                            <a:cubicBezTo>
                              <a:pt x="4891165" y="652782"/>
                              <a:pt x="4812450" y="592491"/>
                              <a:pt x="4695570" y="640515"/>
                            </a:cubicBezTo>
                            <a:cubicBezTo>
                              <a:pt x="4578690" y="688539"/>
                              <a:pt x="4429600" y="626396"/>
                              <a:pt x="4289780" y="640515"/>
                            </a:cubicBezTo>
                            <a:cubicBezTo>
                              <a:pt x="4149960" y="654634"/>
                              <a:pt x="3987756" y="630925"/>
                              <a:pt x="3883990" y="640515"/>
                            </a:cubicBezTo>
                            <a:cubicBezTo>
                              <a:pt x="3780224" y="650105"/>
                              <a:pt x="3570114" y="615476"/>
                              <a:pt x="3362260" y="640515"/>
                            </a:cubicBezTo>
                            <a:cubicBezTo>
                              <a:pt x="3154406" y="665554"/>
                              <a:pt x="3038177" y="591105"/>
                              <a:pt x="2724590" y="640515"/>
                            </a:cubicBezTo>
                            <a:cubicBezTo>
                              <a:pt x="2411003" y="689925"/>
                              <a:pt x="2494919" y="612006"/>
                              <a:pt x="2318800" y="640515"/>
                            </a:cubicBezTo>
                            <a:cubicBezTo>
                              <a:pt x="2142681" y="669024"/>
                              <a:pt x="1899105" y="599950"/>
                              <a:pt x="1739100" y="640515"/>
                            </a:cubicBezTo>
                            <a:cubicBezTo>
                              <a:pt x="1579095" y="681080"/>
                              <a:pt x="1391148" y="591928"/>
                              <a:pt x="1275340" y="640515"/>
                            </a:cubicBezTo>
                            <a:cubicBezTo>
                              <a:pt x="1159532" y="689102"/>
                              <a:pt x="957310" y="577428"/>
                              <a:pt x="695640" y="640515"/>
                            </a:cubicBezTo>
                            <a:cubicBezTo>
                              <a:pt x="433970" y="703602"/>
                              <a:pt x="344159" y="575811"/>
                              <a:pt x="0" y="640515"/>
                            </a:cubicBezTo>
                            <a:cubicBezTo>
                              <a:pt x="-7773" y="563332"/>
                              <a:pt x="25139" y="386846"/>
                              <a:pt x="0" y="313852"/>
                            </a:cubicBezTo>
                            <a:cubicBezTo>
                              <a:pt x="-25139" y="240858"/>
                              <a:pt x="25345" y="8232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uadroTexto 10">
            <a:extLst>
              <a:ext uri="{FF2B5EF4-FFF2-40B4-BE49-F238E27FC236}">
                <a16:creationId xmlns:a16="http://schemas.microsoft.com/office/drawing/2014/main" id="{0417C52F-E512-D10D-B18A-71E5B2FFAB22}"/>
              </a:ext>
            </a:extLst>
          </p:cNvPr>
          <p:cNvSpPr txBox="1"/>
          <p:nvPr/>
        </p:nvSpPr>
        <p:spPr>
          <a:xfrm>
            <a:off x="1112248" y="3429000"/>
            <a:ext cx="8876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Un caso particular de la regla de la cadena consiste en dar una expresión general para la derivada de la función potencial: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84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2DFD4-0378-BE43-48AB-34D1DA68B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BC91EB06-DAAF-237D-8849-38AF06E0A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957" y="1605794"/>
            <a:ext cx="8015701" cy="692389"/>
          </a:xfrm>
        </p:spPr>
        <p:txBody>
          <a:bodyPr/>
          <a:lstStyle/>
          <a:p>
            <a:r>
              <a:rPr lang="es-ES" sz="1400" dirty="0">
                <a:latin typeface="+mn-lt"/>
              </a:rPr>
              <a:t>Les </a:t>
            </a:r>
            <a:r>
              <a:rPr lang="es-ES" sz="1400" b="1" dirty="0">
                <a:solidFill>
                  <a:srgbClr val="E21A23"/>
                </a:solidFill>
                <a:latin typeface="+mn-lt"/>
              </a:rPr>
              <a:t>derivades de les </a:t>
            </a:r>
            <a:r>
              <a:rPr lang="es-ES" sz="1400" b="1" dirty="0" err="1">
                <a:solidFill>
                  <a:srgbClr val="E21A23"/>
                </a:solidFill>
                <a:latin typeface="+mn-lt"/>
              </a:rPr>
              <a:t>funcions</a:t>
            </a:r>
            <a:r>
              <a:rPr lang="es-ES" sz="1400" b="1" dirty="0">
                <a:solidFill>
                  <a:srgbClr val="E21A23"/>
                </a:solidFill>
                <a:latin typeface="+mn-lt"/>
              </a:rPr>
              <a:t> </a:t>
            </a:r>
            <a:r>
              <a:rPr lang="es-ES" sz="1400" b="1" dirty="0" err="1">
                <a:solidFill>
                  <a:srgbClr val="E21A23"/>
                </a:solidFill>
                <a:latin typeface="+mn-lt"/>
              </a:rPr>
              <a:t>exponencials</a:t>
            </a:r>
            <a:r>
              <a:rPr lang="es-ES" sz="1400" b="1" dirty="0">
                <a:solidFill>
                  <a:srgbClr val="E21A23"/>
                </a:solidFill>
                <a:latin typeface="+mn-lt"/>
              </a:rPr>
              <a:t> </a:t>
            </a:r>
            <a:r>
              <a:rPr lang="es-ES" sz="1400" dirty="0">
                <a:latin typeface="+mn-lt"/>
              </a:rPr>
              <a:t>es </a:t>
            </a:r>
            <a:r>
              <a:rPr lang="es-ES" sz="1400" dirty="0" err="1">
                <a:latin typeface="+mn-lt"/>
              </a:rPr>
              <a:t>dedueixen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fàcilment</a:t>
            </a:r>
            <a:r>
              <a:rPr lang="es-ES" sz="1400" dirty="0">
                <a:latin typeface="+mn-lt"/>
              </a:rPr>
              <a:t> a partir de les </a:t>
            </a:r>
            <a:r>
              <a:rPr lang="es-ES" sz="1400" dirty="0" err="1">
                <a:latin typeface="+mn-lt"/>
              </a:rPr>
              <a:t>funcions</a:t>
            </a:r>
            <a:r>
              <a:rPr lang="es-ES" sz="1400" dirty="0">
                <a:latin typeface="+mn-lt"/>
              </a:rPr>
              <a:t> logarítmiques i les </a:t>
            </a:r>
            <a:r>
              <a:rPr lang="es-ES" sz="1400" dirty="0" err="1">
                <a:latin typeface="+mn-lt"/>
              </a:rPr>
              <a:t>seves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expressions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són</a:t>
            </a:r>
            <a:r>
              <a:rPr lang="es-ES" sz="1400" dirty="0">
                <a:latin typeface="+mn-lt"/>
              </a:rPr>
              <a:t> també </a:t>
            </a:r>
            <a:r>
              <a:rPr lang="es-ES" sz="1400" dirty="0" err="1">
                <a:latin typeface="+mn-lt"/>
              </a:rPr>
              <a:t>senzilles</a:t>
            </a:r>
            <a:r>
              <a:rPr lang="es-ES" sz="1400" dirty="0">
                <a:latin typeface="+mn-lt"/>
              </a:rPr>
              <a:t>. A </a:t>
            </a:r>
            <a:r>
              <a:rPr lang="es-ES" sz="1400" dirty="0" err="1">
                <a:latin typeface="+mn-lt"/>
              </a:rPr>
              <a:t>més</a:t>
            </a:r>
            <a:r>
              <a:rPr lang="es-ES" sz="1400" dirty="0">
                <a:latin typeface="+mn-lt"/>
              </a:rPr>
              <a:t>, </a:t>
            </a:r>
            <a:r>
              <a:rPr lang="es-ES" sz="1400" dirty="0" err="1">
                <a:latin typeface="+mn-lt"/>
              </a:rPr>
              <a:t>compten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amb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moltes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aplicacions</a:t>
            </a:r>
            <a:r>
              <a:rPr lang="es-ES" sz="1400" dirty="0">
                <a:latin typeface="+mn-lt"/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A8031DE-8A19-3D23-BD6D-39B36D1B1D35}"/>
                  </a:ext>
                </a:extLst>
              </p:cNvPr>
              <p:cNvSpPr txBox="1"/>
              <p:nvPr/>
            </p:nvSpPr>
            <p:spPr>
              <a:xfrm>
                <a:off x="2119131" y="2298183"/>
                <a:ext cx="6553422" cy="651351"/>
              </a:xfrm>
              <a:custGeom>
                <a:avLst/>
                <a:gdLst>
                  <a:gd name="csX0" fmla="*/ 0 w 6553422"/>
                  <a:gd name="csY0" fmla="*/ 0 h 651351"/>
                  <a:gd name="csX1" fmla="*/ 464697 w 6553422"/>
                  <a:gd name="csY1" fmla="*/ 0 h 651351"/>
                  <a:gd name="csX2" fmla="*/ 1191531 w 6553422"/>
                  <a:gd name="csY2" fmla="*/ 0 h 651351"/>
                  <a:gd name="csX3" fmla="*/ 1721763 w 6553422"/>
                  <a:gd name="csY3" fmla="*/ 0 h 651351"/>
                  <a:gd name="csX4" fmla="*/ 2317528 w 6553422"/>
                  <a:gd name="csY4" fmla="*/ 0 h 651351"/>
                  <a:gd name="csX5" fmla="*/ 2913294 w 6553422"/>
                  <a:gd name="csY5" fmla="*/ 0 h 651351"/>
                  <a:gd name="csX6" fmla="*/ 3377991 w 6553422"/>
                  <a:gd name="csY6" fmla="*/ 0 h 651351"/>
                  <a:gd name="csX7" fmla="*/ 4039291 w 6553422"/>
                  <a:gd name="csY7" fmla="*/ 0 h 651351"/>
                  <a:gd name="csX8" fmla="*/ 4503988 w 6553422"/>
                  <a:gd name="csY8" fmla="*/ 0 h 651351"/>
                  <a:gd name="csX9" fmla="*/ 4903151 w 6553422"/>
                  <a:gd name="csY9" fmla="*/ 0 h 651351"/>
                  <a:gd name="csX10" fmla="*/ 5302314 w 6553422"/>
                  <a:gd name="csY10" fmla="*/ 0 h 651351"/>
                  <a:gd name="csX11" fmla="*/ 5832546 w 6553422"/>
                  <a:gd name="csY11" fmla="*/ 0 h 651351"/>
                  <a:gd name="csX12" fmla="*/ 6553422 w 6553422"/>
                  <a:gd name="csY12" fmla="*/ 0 h 651351"/>
                  <a:gd name="csX13" fmla="*/ 6553422 w 6553422"/>
                  <a:gd name="csY13" fmla="*/ 319162 h 651351"/>
                  <a:gd name="csX14" fmla="*/ 6553422 w 6553422"/>
                  <a:gd name="csY14" fmla="*/ 651351 h 651351"/>
                  <a:gd name="csX15" fmla="*/ 5892122 w 6553422"/>
                  <a:gd name="csY15" fmla="*/ 651351 h 651351"/>
                  <a:gd name="csX16" fmla="*/ 5296357 w 6553422"/>
                  <a:gd name="csY16" fmla="*/ 651351 h 651351"/>
                  <a:gd name="csX17" fmla="*/ 4897194 w 6553422"/>
                  <a:gd name="csY17" fmla="*/ 651351 h 651351"/>
                  <a:gd name="csX18" fmla="*/ 4235894 w 6553422"/>
                  <a:gd name="csY18" fmla="*/ 651351 h 651351"/>
                  <a:gd name="csX19" fmla="*/ 3771196 w 6553422"/>
                  <a:gd name="csY19" fmla="*/ 651351 h 651351"/>
                  <a:gd name="csX20" fmla="*/ 3372034 w 6553422"/>
                  <a:gd name="csY20" fmla="*/ 651351 h 651351"/>
                  <a:gd name="csX21" fmla="*/ 2776268 w 6553422"/>
                  <a:gd name="csY21" fmla="*/ 651351 h 651351"/>
                  <a:gd name="csX22" fmla="*/ 2311571 w 6553422"/>
                  <a:gd name="csY22" fmla="*/ 651351 h 651351"/>
                  <a:gd name="csX23" fmla="*/ 1584737 w 6553422"/>
                  <a:gd name="csY23" fmla="*/ 651351 h 651351"/>
                  <a:gd name="csX24" fmla="*/ 1185574 w 6553422"/>
                  <a:gd name="csY24" fmla="*/ 651351 h 651351"/>
                  <a:gd name="csX25" fmla="*/ 524274 w 6553422"/>
                  <a:gd name="csY25" fmla="*/ 651351 h 651351"/>
                  <a:gd name="csX26" fmla="*/ 0 w 6553422"/>
                  <a:gd name="csY26" fmla="*/ 651351 h 651351"/>
                  <a:gd name="csX27" fmla="*/ 0 w 6553422"/>
                  <a:gd name="csY27" fmla="*/ 332189 h 651351"/>
                  <a:gd name="csX28" fmla="*/ 0 w 6553422"/>
                  <a:gd name="csY28" fmla="*/ 0 h 65135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</a:cxnLst>
                <a:rect l="l" t="t" r="r" b="b"/>
                <a:pathLst>
                  <a:path w="6553422" h="651351" extrusionOk="0">
                    <a:moveTo>
                      <a:pt x="0" y="0"/>
                    </a:moveTo>
                    <a:cubicBezTo>
                      <a:pt x="193156" y="-3427"/>
                      <a:pt x="263145" y="8067"/>
                      <a:pt x="464697" y="0"/>
                    </a:cubicBezTo>
                    <a:cubicBezTo>
                      <a:pt x="666249" y="-8067"/>
                      <a:pt x="833211" y="2859"/>
                      <a:pt x="1191531" y="0"/>
                    </a:cubicBezTo>
                    <a:cubicBezTo>
                      <a:pt x="1549851" y="-2859"/>
                      <a:pt x="1503324" y="31874"/>
                      <a:pt x="1721763" y="0"/>
                    </a:cubicBezTo>
                    <a:cubicBezTo>
                      <a:pt x="1940202" y="-31874"/>
                      <a:pt x="2113085" y="34305"/>
                      <a:pt x="2317528" y="0"/>
                    </a:cubicBezTo>
                    <a:cubicBezTo>
                      <a:pt x="2521971" y="-34305"/>
                      <a:pt x="2618728" y="149"/>
                      <a:pt x="2913294" y="0"/>
                    </a:cubicBezTo>
                    <a:cubicBezTo>
                      <a:pt x="3207860" y="-149"/>
                      <a:pt x="3264078" y="44045"/>
                      <a:pt x="3377991" y="0"/>
                    </a:cubicBezTo>
                    <a:cubicBezTo>
                      <a:pt x="3491904" y="-44045"/>
                      <a:pt x="3864206" y="74239"/>
                      <a:pt x="4039291" y="0"/>
                    </a:cubicBezTo>
                    <a:cubicBezTo>
                      <a:pt x="4214376" y="-74239"/>
                      <a:pt x="4384560" y="30902"/>
                      <a:pt x="4503988" y="0"/>
                    </a:cubicBezTo>
                    <a:cubicBezTo>
                      <a:pt x="4623416" y="-30902"/>
                      <a:pt x="4727706" y="14320"/>
                      <a:pt x="4903151" y="0"/>
                    </a:cubicBezTo>
                    <a:cubicBezTo>
                      <a:pt x="5078596" y="-14320"/>
                      <a:pt x="5110220" y="18696"/>
                      <a:pt x="5302314" y="0"/>
                    </a:cubicBezTo>
                    <a:cubicBezTo>
                      <a:pt x="5494408" y="-18696"/>
                      <a:pt x="5715756" y="50280"/>
                      <a:pt x="5832546" y="0"/>
                    </a:cubicBezTo>
                    <a:cubicBezTo>
                      <a:pt x="5949336" y="-50280"/>
                      <a:pt x="6246550" y="17536"/>
                      <a:pt x="6553422" y="0"/>
                    </a:cubicBezTo>
                    <a:cubicBezTo>
                      <a:pt x="6569218" y="115479"/>
                      <a:pt x="6537399" y="171447"/>
                      <a:pt x="6553422" y="319162"/>
                    </a:cubicBezTo>
                    <a:cubicBezTo>
                      <a:pt x="6569445" y="466877"/>
                      <a:pt x="6519037" y="573625"/>
                      <a:pt x="6553422" y="651351"/>
                    </a:cubicBezTo>
                    <a:cubicBezTo>
                      <a:pt x="6238100" y="725154"/>
                      <a:pt x="6067769" y="621567"/>
                      <a:pt x="5892122" y="651351"/>
                    </a:cubicBezTo>
                    <a:cubicBezTo>
                      <a:pt x="5716475" y="681135"/>
                      <a:pt x="5556619" y="639549"/>
                      <a:pt x="5296357" y="651351"/>
                    </a:cubicBezTo>
                    <a:cubicBezTo>
                      <a:pt x="5036096" y="663153"/>
                      <a:pt x="5094533" y="609456"/>
                      <a:pt x="4897194" y="651351"/>
                    </a:cubicBezTo>
                    <a:cubicBezTo>
                      <a:pt x="4699855" y="693246"/>
                      <a:pt x="4513341" y="625796"/>
                      <a:pt x="4235894" y="651351"/>
                    </a:cubicBezTo>
                    <a:cubicBezTo>
                      <a:pt x="3958447" y="676906"/>
                      <a:pt x="3898276" y="647209"/>
                      <a:pt x="3771196" y="651351"/>
                    </a:cubicBezTo>
                    <a:cubicBezTo>
                      <a:pt x="3644116" y="655493"/>
                      <a:pt x="3515900" y="617198"/>
                      <a:pt x="3372034" y="651351"/>
                    </a:cubicBezTo>
                    <a:cubicBezTo>
                      <a:pt x="3228168" y="685504"/>
                      <a:pt x="3000140" y="594949"/>
                      <a:pt x="2776268" y="651351"/>
                    </a:cubicBezTo>
                    <a:cubicBezTo>
                      <a:pt x="2552396" y="707753"/>
                      <a:pt x="2499402" y="636988"/>
                      <a:pt x="2311571" y="651351"/>
                    </a:cubicBezTo>
                    <a:cubicBezTo>
                      <a:pt x="2123740" y="665714"/>
                      <a:pt x="1913948" y="615341"/>
                      <a:pt x="1584737" y="651351"/>
                    </a:cubicBezTo>
                    <a:cubicBezTo>
                      <a:pt x="1255526" y="687361"/>
                      <a:pt x="1374032" y="637671"/>
                      <a:pt x="1185574" y="651351"/>
                    </a:cubicBezTo>
                    <a:cubicBezTo>
                      <a:pt x="997116" y="665031"/>
                      <a:pt x="792338" y="596124"/>
                      <a:pt x="524274" y="651351"/>
                    </a:cubicBezTo>
                    <a:cubicBezTo>
                      <a:pt x="256210" y="706578"/>
                      <a:pt x="188732" y="639002"/>
                      <a:pt x="0" y="651351"/>
                    </a:cubicBezTo>
                    <a:cubicBezTo>
                      <a:pt x="-6474" y="536072"/>
                      <a:pt x="26345" y="406709"/>
                      <a:pt x="0" y="332189"/>
                    </a:cubicBezTo>
                    <a:cubicBezTo>
                      <a:pt x="-26345" y="257669"/>
                      <a:pt x="22262" y="114012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45949029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000" i="0">
                    <a:solidFill>
                      <a:schemeClr val="bg1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>
                    <a:solidFill>
                      <a:srgbClr val="E21A23"/>
                    </a:solidFill>
                  </a:rPr>
                  <a:t>La derivada de la </a:t>
                </a:r>
                <a:r>
                  <a:rPr lang="es-ES" sz="1400" b="1" dirty="0" err="1">
                    <a:solidFill>
                      <a:srgbClr val="E21A23"/>
                    </a:solidFill>
                  </a:rPr>
                  <a:t>funció</a:t>
                </a:r>
                <a:r>
                  <a:rPr lang="es-ES" sz="1400" b="1" dirty="0">
                    <a:solidFill>
                      <a:srgbClr val="E21A23"/>
                    </a:solidFill>
                  </a:rPr>
                  <a:t> </a:t>
                </a:r>
                <a:r>
                  <a:rPr lang="es-ES" sz="1400" b="1" dirty="0" err="1">
                    <a:solidFill>
                      <a:srgbClr val="E21A23"/>
                    </a:solidFill>
                  </a:rPr>
                  <a:t>logaritme</a:t>
                </a:r>
                <a:r>
                  <a:rPr lang="es-ES" sz="1400" b="1" dirty="0">
                    <a:solidFill>
                      <a:srgbClr val="E21A23"/>
                    </a:solidFill>
                  </a:rPr>
                  <a:t> </a:t>
                </a:r>
                <a:r>
                  <a:rPr lang="es-ES" sz="1400" b="1" dirty="0" err="1">
                    <a:solidFill>
                      <a:srgbClr val="E21A23"/>
                    </a:solidFill>
                  </a:rPr>
                  <a:t>neperià</a:t>
                </a:r>
                <a:r>
                  <a:rPr lang="es-ES" sz="1400" dirty="0">
                    <a:solidFill>
                      <a:srgbClr val="E21A23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s-ES" sz="1400" i="1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sz="1400" i="1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𝑙𝑛</m:t>
                        </m:r>
                      </m:fName>
                      <m:e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ca-ES-valencia" sz="1400" b="0" i="1" smtClean="0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ca-ES-valencia" sz="1400" i="1">
                        <a:solidFill>
                          <a:srgbClr val="E21A23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1400" i="1">
                        <a:solidFill>
                          <a:srgbClr val="E21A23"/>
                        </a:solidFill>
                      </a:rPr>
                      <m:t>es</m:t>
                    </m:r>
                    <m:r>
                      <m:rPr>
                        <m:nor/>
                      </m:rPr>
                      <a:rPr lang="es-ES" sz="1400" i="1">
                        <a:solidFill>
                          <a:srgbClr val="E21A23"/>
                        </a:solidFill>
                      </a:rPr>
                      <m:t> </m:t>
                    </m:r>
                    <m:sSup>
                      <m:sSupPr>
                        <m:ctrlP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s-ES" sz="1400" i="1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s-ES" sz="1400" dirty="0">
                    <a:solidFill>
                      <a:srgbClr val="E21A23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A8031DE-8A19-3D23-BD6D-39B36D1B1D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31" y="2298183"/>
                <a:ext cx="6553422" cy="6513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459490290">
                      <a:custGeom>
                        <a:avLst/>
                        <a:gdLst>
                          <a:gd name="csX0" fmla="*/ 0 w 6553422"/>
                          <a:gd name="csY0" fmla="*/ 0 h 651351"/>
                          <a:gd name="csX1" fmla="*/ 464697 w 6553422"/>
                          <a:gd name="csY1" fmla="*/ 0 h 651351"/>
                          <a:gd name="csX2" fmla="*/ 1191531 w 6553422"/>
                          <a:gd name="csY2" fmla="*/ 0 h 651351"/>
                          <a:gd name="csX3" fmla="*/ 1721763 w 6553422"/>
                          <a:gd name="csY3" fmla="*/ 0 h 651351"/>
                          <a:gd name="csX4" fmla="*/ 2317528 w 6553422"/>
                          <a:gd name="csY4" fmla="*/ 0 h 651351"/>
                          <a:gd name="csX5" fmla="*/ 2913294 w 6553422"/>
                          <a:gd name="csY5" fmla="*/ 0 h 651351"/>
                          <a:gd name="csX6" fmla="*/ 3377991 w 6553422"/>
                          <a:gd name="csY6" fmla="*/ 0 h 651351"/>
                          <a:gd name="csX7" fmla="*/ 4039291 w 6553422"/>
                          <a:gd name="csY7" fmla="*/ 0 h 651351"/>
                          <a:gd name="csX8" fmla="*/ 4503988 w 6553422"/>
                          <a:gd name="csY8" fmla="*/ 0 h 651351"/>
                          <a:gd name="csX9" fmla="*/ 4903151 w 6553422"/>
                          <a:gd name="csY9" fmla="*/ 0 h 651351"/>
                          <a:gd name="csX10" fmla="*/ 5302314 w 6553422"/>
                          <a:gd name="csY10" fmla="*/ 0 h 651351"/>
                          <a:gd name="csX11" fmla="*/ 5832546 w 6553422"/>
                          <a:gd name="csY11" fmla="*/ 0 h 651351"/>
                          <a:gd name="csX12" fmla="*/ 6553422 w 6553422"/>
                          <a:gd name="csY12" fmla="*/ 0 h 651351"/>
                          <a:gd name="csX13" fmla="*/ 6553422 w 6553422"/>
                          <a:gd name="csY13" fmla="*/ 319162 h 651351"/>
                          <a:gd name="csX14" fmla="*/ 6553422 w 6553422"/>
                          <a:gd name="csY14" fmla="*/ 651351 h 651351"/>
                          <a:gd name="csX15" fmla="*/ 5892122 w 6553422"/>
                          <a:gd name="csY15" fmla="*/ 651351 h 651351"/>
                          <a:gd name="csX16" fmla="*/ 5296357 w 6553422"/>
                          <a:gd name="csY16" fmla="*/ 651351 h 651351"/>
                          <a:gd name="csX17" fmla="*/ 4897194 w 6553422"/>
                          <a:gd name="csY17" fmla="*/ 651351 h 651351"/>
                          <a:gd name="csX18" fmla="*/ 4235894 w 6553422"/>
                          <a:gd name="csY18" fmla="*/ 651351 h 651351"/>
                          <a:gd name="csX19" fmla="*/ 3771196 w 6553422"/>
                          <a:gd name="csY19" fmla="*/ 651351 h 651351"/>
                          <a:gd name="csX20" fmla="*/ 3372034 w 6553422"/>
                          <a:gd name="csY20" fmla="*/ 651351 h 651351"/>
                          <a:gd name="csX21" fmla="*/ 2776268 w 6553422"/>
                          <a:gd name="csY21" fmla="*/ 651351 h 651351"/>
                          <a:gd name="csX22" fmla="*/ 2311571 w 6553422"/>
                          <a:gd name="csY22" fmla="*/ 651351 h 651351"/>
                          <a:gd name="csX23" fmla="*/ 1584737 w 6553422"/>
                          <a:gd name="csY23" fmla="*/ 651351 h 651351"/>
                          <a:gd name="csX24" fmla="*/ 1185574 w 6553422"/>
                          <a:gd name="csY24" fmla="*/ 651351 h 651351"/>
                          <a:gd name="csX25" fmla="*/ 524274 w 6553422"/>
                          <a:gd name="csY25" fmla="*/ 651351 h 651351"/>
                          <a:gd name="csX26" fmla="*/ 0 w 6553422"/>
                          <a:gd name="csY26" fmla="*/ 651351 h 651351"/>
                          <a:gd name="csX27" fmla="*/ 0 w 6553422"/>
                          <a:gd name="csY27" fmla="*/ 332189 h 651351"/>
                          <a:gd name="csX28" fmla="*/ 0 w 6553422"/>
                          <a:gd name="csY28" fmla="*/ 0 h 65135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  <a:cxn ang="0">
                            <a:pos x="csX27" y="csY27"/>
                          </a:cxn>
                          <a:cxn ang="0">
                            <a:pos x="csX28" y="csY28"/>
                          </a:cxn>
                        </a:cxnLst>
                        <a:rect l="l" t="t" r="r" b="b"/>
                        <a:pathLst>
                          <a:path w="6553422" h="651351" extrusionOk="0">
                            <a:moveTo>
                              <a:pt x="0" y="0"/>
                            </a:moveTo>
                            <a:cubicBezTo>
                              <a:pt x="193156" y="-3427"/>
                              <a:pt x="263145" y="8067"/>
                              <a:pt x="464697" y="0"/>
                            </a:cubicBezTo>
                            <a:cubicBezTo>
                              <a:pt x="666249" y="-8067"/>
                              <a:pt x="833211" y="2859"/>
                              <a:pt x="1191531" y="0"/>
                            </a:cubicBezTo>
                            <a:cubicBezTo>
                              <a:pt x="1549851" y="-2859"/>
                              <a:pt x="1503324" y="31874"/>
                              <a:pt x="1721763" y="0"/>
                            </a:cubicBezTo>
                            <a:cubicBezTo>
                              <a:pt x="1940202" y="-31874"/>
                              <a:pt x="2113085" y="34305"/>
                              <a:pt x="2317528" y="0"/>
                            </a:cubicBezTo>
                            <a:cubicBezTo>
                              <a:pt x="2521971" y="-34305"/>
                              <a:pt x="2618728" y="149"/>
                              <a:pt x="2913294" y="0"/>
                            </a:cubicBezTo>
                            <a:cubicBezTo>
                              <a:pt x="3207860" y="-149"/>
                              <a:pt x="3264078" y="44045"/>
                              <a:pt x="3377991" y="0"/>
                            </a:cubicBezTo>
                            <a:cubicBezTo>
                              <a:pt x="3491904" y="-44045"/>
                              <a:pt x="3864206" y="74239"/>
                              <a:pt x="4039291" y="0"/>
                            </a:cubicBezTo>
                            <a:cubicBezTo>
                              <a:pt x="4214376" y="-74239"/>
                              <a:pt x="4384560" y="30902"/>
                              <a:pt x="4503988" y="0"/>
                            </a:cubicBezTo>
                            <a:cubicBezTo>
                              <a:pt x="4623416" y="-30902"/>
                              <a:pt x="4727706" y="14320"/>
                              <a:pt x="4903151" y="0"/>
                            </a:cubicBezTo>
                            <a:cubicBezTo>
                              <a:pt x="5078596" y="-14320"/>
                              <a:pt x="5110220" y="18696"/>
                              <a:pt x="5302314" y="0"/>
                            </a:cubicBezTo>
                            <a:cubicBezTo>
                              <a:pt x="5494408" y="-18696"/>
                              <a:pt x="5715756" y="50280"/>
                              <a:pt x="5832546" y="0"/>
                            </a:cubicBezTo>
                            <a:cubicBezTo>
                              <a:pt x="5949336" y="-50280"/>
                              <a:pt x="6246550" y="17536"/>
                              <a:pt x="6553422" y="0"/>
                            </a:cubicBezTo>
                            <a:cubicBezTo>
                              <a:pt x="6569218" y="115479"/>
                              <a:pt x="6537399" y="171447"/>
                              <a:pt x="6553422" y="319162"/>
                            </a:cubicBezTo>
                            <a:cubicBezTo>
                              <a:pt x="6569445" y="466877"/>
                              <a:pt x="6519037" y="573625"/>
                              <a:pt x="6553422" y="651351"/>
                            </a:cubicBezTo>
                            <a:cubicBezTo>
                              <a:pt x="6238100" y="725154"/>
                              <a:pt x="6067769" y="621567"/>
                              <a:pt x="5892122" y="651351"/>
                            </a:cubicBezTo>
                            <a:cubicBezTo>
                              <a:pt x="5716475" y="681135"/>
                              <a:pt x="5556619" y="639549"/>
                              <a:pt x="5296357" y="651351"/>
                            </a:cubicBezTo>
                            <a:cubicBezTo>
                              <a:pt x="5036096" y="663153"/>
                              <a:pt x="5094533" y="609456"/>
                              <a:pt x="4897194" y="651351"/>
                            </a:cubicBezTo>
                            <a:cubicBezTo>
                              <a:pt x="4699855" y="693246"/>
                              <a:pt x="4513341" y="625796"/>
                              <a:pt x="4235894" y="651351"/>
                            </a:cubicBezTo>
                            <a:cubicBezTo>
                              <a:pt x="3958447" y="676906"/>
                              <a:pt x="3898276" y="647209"/>
                              <a:pt x="3771196" y="651351"/>
                            </a:cubicBezTo>
                            <a:cubicBezTo>
                              <a:pt x="3644116" y="655493"/>
                              <a:pt x="3515900" y="617198"/>
                              <a:pt x="3372034" y="651351"/>
                            </a:cubicBezTo>
                            <a:cubicBezTo>
                              <a:pt x="3228168" y="685504"/>
                              <a:pt x="3000140" y="594949"/>
                              <a:pt x="2776268" y="651351"/>
                            </a:cubicBezTo>
                            <a:cubicBezTo>
                              <a:pt x="2552396" y="707753"/>
                              <a:pt x="2499402" y="636988"/>
                              <a:pt x="2311571" y="651351"/>
                            </a:cubicBezTo>
                            <a:cubicBezTo>
                              <a:pt x="2123740" y="665714"/>
                              <a:pt x="1913948" y="615341"/>
                              <a:pt x="1584737" y="651351"/>
                            </a:cubicBezTo>
                            <a:cubicBezTo>
                              <a:pt x="1255526" y="687361"/>
                              <a:pt x="1374032" y="637671"/>
                              <a:pt x="1185574" y="651351"/>
                            </a:cubicBezTo>
                            <a:cubicBezTo>
                              <a:pt x="997116" y="665031"/>
                              <a:pt x="792338" y="596124"/>
                              <a:pt x="524274" y="651351"/>
                            </a:cubicBezTo>
                            <a:cubicBezTo>
                              <a:pt x="256210" y="706578"/>
                              <a:pt x="188732" y="639002"/>
                              <a:pt x="0" y="651351"/>
                            </a:cubicBezTo>
                            <a:cubicBezTo>
                              <a:pt x="-6474" y="536072"/>
                              <a:pt x="26345" y="406709"/>
                              <a:pt x="0" y="332189"/>
                            </a:cubicBezTo>
                            <a:cubicBezTo>
                              <a:pt x="-26345" y="257669"/>
                              <a:pt x="22262" y="11401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E20CB5F-F3A3-B54A-C309-9B7CC473973B}"/>
                  </a:ext>
                </a:extLst>
              </p:cNvPr>
              <p:cNvSpPr txBox="1"/>
              <p:nvPr/>
            </p:nvSpPr>
            <p:spPr>
              <a:xfrm>
                <a:off x="2119130" y="3098386"/>
                <a:ext cx="6553421" cy="651351"/>
              </a:xfrm>
              <a:custGeom>
                <a:avLst/>
                <a:gdLst>
                  <a:gd name="csX0" fmla="*/ 0 w 6553421"/>
                  <a:gd name="csY0" fmla="*/ 0 h 651351"/>
                  <a:gd name="csX1" fmla="*/ 595766 w 6553421"/>
                  <a:gd name="csY1" fmla="*/ 0 h 651351"/>
                  <a:gd name="csX2" fmla="*/ 1060463 w 6553421"/>
                  <a:gd name="csY2" fmla="*/ 0 h 651351"/>
                  <a:gd name="csX3" fmla="*/ 1721762 w 6553421"/>
                  <a:gd name="csY3" fmla="*/ 0 h 651351"/>
                  <a:gd name="csX4" fmla="*/ 2317528 w 6553421"/>
                  <a:gd name="csY4" fmla="*/ 0 h 651351"/>
                  <a:gd name="csX5" fmla="*/ 2913294 w 6553421"/>
                  <a:gd name="csY5" fmla="*/ 0 h 651351"/>
                  <a:gd name="csX6" fmla="*/ 3509059 w 6553421"/>
                  <a:gd name="csY6" fmla="*/ 0 h 651351"/>
                  <a:gd name="csX7" fmla="*/ 3908222 w 6553421"/>
                  <a:gd name="csY7" fmla="*/ 0 h 651351"/>
                  <a:gd name="csX8" fmla="*/ 4569522 w 6553421"/>
                  <a:gd name="csY8" fmla="*/ 0 h 651351"/>
                  <a:gd name="csX9" fmla="*/ 5034219 w 6553421"/>
                  <a:gd name="csY9" fmla="*/ 0 h 651351"/>
                  <a:gd name="csX10" fmla="*/ 5564450 w 6553421"/>
                  <a:gd name="csY10" fmla="*/ 0 h 651351"/>
                  <a:gd name="csX11" fmla="*/ 6553421 w 6553421"/>
                  <a:gd name="csY11" fmla="*/ 0 h 651351"/>
                  <a:gd name="csX12" fmla="*/ 6553421 w 6553421"/>
                  <a:gd name="csY12" fmla="*/ 325676 h 651351"/>
                  <a:gd name="csX13" fmla="*/ 6553421 w 6553421"/>
                  <a:gd name="csY13" fmla="*/ 651351 h 651351"/>
                  <a:gd name="csX14" fmla="*/ 6088724 w 6553421"/>
                  <a:gd name="csY14" fmla="*/ 651351 h 651351"/>
                  <a:gd name="csX15" fmla="*/ 5558493 w 6553421"/>
                  <a:gd name="csY15" fmla="*/ 651351 h 651351"/>
                  <a:gd name="csX16" fmla="*/ 5028261 w 6553421"/>
                  <a:gd name="csY16" fmla="*/ 651351 h 651351"/>
                  <a:gd name="csX17" fmla="*/ 4366961 w 6553421"/>
                  <a:gd name="csY17" fmla="*/ 651351 h 651351"/>
                  <a:gd name="csX18" fmla="*/ 3836730 w 6553421"/>
                  <a:gd name="csY18" fmla="*/ 651351 h 651351"/>
                  <a:gd name="csX19" fmla="*/ 3306499 w 6553421"/>
                  <a:gd name="csY19" fmla="*/ 651351 h 651351"/>
                  <a:gd name="csX20" fmla="*/ 2776267 w 6553421"/>
                  <a:gd name="csY20" fmla="*/ 651351 h 651351"/>
                  <a:gd name="csX21" fmla="*/ 2311570 w 6553421"/>
                  <a:gd name="csY21" fmla="*/ 651351 h 651351"/>
                  <a:gd name="csX22" fmla="*/ 1781339 w 6553421"/>
                  <a:gd name="csY22" fmla="*/ 651351 h 651351"/>
                  <a:gd name="csX23" fmla="*/ 1185573 w 6553421"/>
                  <a:gd name="csY23" fmla="*/ 651351 h 651351"/>
                  <a:gd name="csX24" fmla="*/ 720876 w 6553421"/>
                  <a:gd name="csY24" fmla="*/ 651351 h 651351"/>
                  <a:gd name="csX25" fmla="*/ 0 w 6553421"/>
                  <a:gd name="csY25" fmla="*/ 651351 h 651351"/>
                  <a:gd name="csX26" fmla="*/ 0 w 6553421"/>
                  <a:gd name="csY26" fmla="*/ 345216 h 651351"/>
                  <a:gd name="csX27" fmla="*/ 0 w 6553421"/>
                  <a:gd name="csY27" fmla="*/ 0 h 65135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</a:cxnLst>
                <a:rect l="l" t="t" r="r" b="b"/>
                <a:pathLst>
                  <a:path w="6553421" h="651351" extrusionOk="0">
                    <a:moveTo>
                      <a:pt x="0" y="0"/>
                    </a:moveTo>
                    <a:cubicBezTo>
                      <a:pt x="270737" y="-2477"/>
                      <a:pt x="343043" y="22254"/>
                      <a:pt x="595766" y="0"/>
                    </a:cubicBezTo>
                    <a:cubicBezTo>
                      <a:pt x="848489" y="-22254"/>
                      <a:pt x="843292" y="42107"/>
                      <a:pt x="1060463" y="0"/>
                    </a:cubicBezTo>
                    <a:cubicBezTo>
                      <a:pt x="1277634" y="-42107"/>
                      <a:pt x="1507923" y="75825"/>
                      <a:pt x="1721762" y="0"/>
                    </a:cubicBezTo>
                    <a:cubicBezTo>
                      <a:pt x="1935601" y="-75825"/>
                      <a:pt x="2072319" y="23068"/>
                      <a:pt x="2317528" y="0"/>
                    </a:cubicBezTo>
                    <a:cubicBezTo>
                      <a:pt x="2562737" y="-23068"/>
                      <a:pt x="2729342" y="34561"/>
                      <a:pt x="2913294" y="0"/>
                    </a:cubicBezTo>
                    <a:cubicBezTo>
                      <a:pt x="3097246" y="-34561"/>
                      <a:pt x="3308152" y="60403"/>
                      <a:pt x="3509059" y="0"/>
                    </a:cubicBezTo>
                    <a:cubicBezTo>
                      <a:pt x="3709967" y="-60403"/>
                      <a:pt x="3784019" y="37318"/>
                      <a:pt x="3908222" y="0"/>
                    </a:cubicBezTo>
                    <a:cubicBezTo>
                      <a:pt x="4032425" y="-37318"/>
                      <a:pt x="4264113" y="4762"/>
                      <a:pt x="4569522" y="0"/>
                    </a:cubicBezTo>
                    <a:cubicBezTo>
                      <a:pt x="4874931" y="-4762"/>
                      <a:pt x="4934661" y="23776"/>
                      <a:pt x="5034219" y="0"/>
                    </a:cubicBezTo>
                    <a:cubicBezTo>
                      <a:pt x="5133777" y="-23776"/>
                      <a:pt x="5422009" y="7686"/>
                      <a:pt x="5564450" y="0"/>
                    </a:cubicBezTo>
                    <a:cubicBezTo>
                      <a:pt x="5706891" y="-7686"/>
                      <a:pt x="6126847" y="77783"/>
                      <a:pt x="6553421" y="0"/>
                    </a:cubicBezTo>
                    <a:cubicBezTo>
                      <a:pt x="6566837" y="92976"/>
                      <a:pt x="6542984" y="203940"/>
                      <a:pt x="6553421" y="325676"/>
                    </a:cubicBezTo>
                    <a:cubicBezTo>
                      <a:pt x="6563858" y="447412"/>
                      <a:pt x="6527951" y="539158"/>
                      <a:pt x="6553421" y="651351"/>
                    </a:cubicBezTo>
                    <a:cubicBezTo>
                      <a:pt x="6430735" y="679006"/>
                      <a:pt x="6269364" y="636890"/>
                      <a:pt x="6088724" y="651351"/>
                    </a:cubicBezTo>
                    <a:cubicBezTo>
                      <a:pt x="5908084" y="665812"/>
                      <a:pt x="5692481" y="597815"/>
                      <a:pt x="5558493" y="651351"/>
                    </a:cubicBezTo>
                    <a:cubicBezTo>
                      <a:pt x="5424505" y="704887"/>
                      <a:pt x="5186034" y="612217"/>
                      <a:pt x="5028261" y="651351"/>
                    </a:cubicBezTo>
                    <a:cubicBezTo>
                      <a:pt x="4870488" y="690485"/>
                      <a:pt x="4524570" y="572417"/>
                      <a:pt x="4366961" y="651351"/>
                    </a:cubicBezTo>
                    <a:cubicBezTo>
                      <a:pt x="4209352" y="730285"/>
                      <a:pt x="4051771" y="600505"/>
                      <a:pt x="3836730" y="651351"/>
                    </a:cubicBezTo>
                    <a:cubicBezTo>
                      <a:pt x="3621689" y="702197"/>
                      <a:pt x="3482287" y="638282"/>
                      <a:pt x="3306499" y="651351"/>
                    </a:cubicBezTo>
                    <a:cubicBezTo>
                      <a:pt x="3130711" y="664420"/>
                      <a:pt x="2999866" y="610073"/>
                      <a:pt x="2776267" y="651351"/>
                    </a:cubicBezTo>
                    <a:cubicBezTo>
                      <a:pt x="2552668" y="692629"/>
                      <a:pt x="2487413" y="647681"/>
                      <a:pt x="2311570" y="651351"/>
                    </a:cubicBezTo>
                    <a:cubicBezTo>
                      <a:pt x="2135727" y="655021"/>
                      <a:pt x="1946605" y="622338"/>
                      <a:pt x="1781339" y="651351"/>
                    </a:cubicBezTo>
                    <a:cubicBezTo>
                      <a:pt x="1616073" y="680364"/>
                      <a:pt x="1391632" y="650374"/>
                      <a:pt x="1185573" y="651351"/>
                    </a:cubicBezTo>
                    <a:cubicBezTo>
                      <a:pt x="979514" y="652328"/>
                      <a:pt x="926355" y="642548"/>
                      <a:pt x="720876" y="651351"/>
                    </a:cubicBezTo>
                    <a:cubicBezTo>
                      <a:pt x="515397" y="660154"/>
                      <a:pt x="188095" y="580390"/>
                      <a:pt x="0" y="651351"/>
                    </a:cubicBezTo>
                    <a:cubicBezTo>
                      <a:pt x="-8731" y="579415"/>
                      <a:pt x="19374" y="455045"/>
                      <a:pt x="0" y="345216"/>
                    </a:cubicBezTo>
                    <a:cubicBezTo>
                      <a:pt x="-19374" y="235387"/>
                      <a:pt x="31758" y="105426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695664082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/>
                  <a:t>La derivada de la </a:t>
                </a:r>
                <a:r>
                  <a:rPr lang="es-ES" sz="1400" b="1" dirty="0" err="1"/>
                  <a:t>funció</a:t>
                </a:r>
                <a:r>
                  <a:rPr lang="es-ES" sz="1400" b="1" dirty="0"/>
                  <a:t> logarítmica</a:t>
                </a:r>
                <a:r>
                  <a:rPr lang="es-ES" sz="1400" dirty="0"/>
                  <a:t>, 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y = log</a:t>
                </a:r>
                <a:r>
                  <a:rPr lang="ca-ES-valencia" sz="1400" i="1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x</a:t>
                </a:r>
                <a:r>
                  <a:rPr lang="es-ES" sz="1400" i="1" dirty="0"/>
                  <a:t>, 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sz="1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a-ES-valencia" sz="1400" i="1">
                            <a:latin typeface="Cambria Math" panose="02040503050406030204" pitchFamily="18" charset="0"/>
                          </a:rPr>
                          <m:t>𝑥𝑙𝑛𝑎</m:t>
                        </m:r>
                      </m:den>
                    </m:f>
                  </m:oMath>
                </a14:m>
                <a:r>
                  <a:rPr lang="es-ES" sz="1400" dirty="0"/>
                  <a:t>.</a:t>
                </a:r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E20CB5F-F3A3-B54A-C309-9B7CC4739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30" y="3098386"/>
                <a:ext cx="6553421" cy="6513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695664082">
                      <a:custGeom>
                        <a:avLst/>
                        <a:gdLst>
                          <a:gd name="csX0" fmla="*/ 0 w 6553421"/>
                          <a:gd name="csY0" fmla="*/ 0 h 651351"/>
                          <a:gd name="csX1" fmla="*/ 595766 w 6553421"/>
                          <a:gd name="csY1" fmla="*/ 0 h 651351"/>
                          <a:gd name="csX2" fmla="*/ 1060463 w 6553421"/>
                          <a:gd name="csY2" fmla="*/ 0 h 651351"/>
                          <a:gd name="csX3" fmla="*/ 1721762 w 6553421"/>
                          <a:gd name="csY3" fmla="*/ 0 h 651351"/>
                          <a:gd name="csX4" fmla="*/ 2317528 w 6553421"/>
                          <a:gd name="csY4" fmla="*/ 0 h 651351"/>
                          <a:gd name="csX5" fmla="*/ 2913294 w 6553421"/>
                          <a:gd name="csY5" fmla="*/ 0 h 651351"/>
                          <a:gd name="csX6" fmla="*/ 3509059 w 6553421"/>
                          <a:gd name="csY6" fmla="*/ 0 h 651351"/>
                          <a:gd name="csX7" fmla="*/ 3908222 w 6553421"/>
                          <a:gd name="csY7" fmla="*/ 0 h 651351"/>
                          <a:gd name="csX8" fmla="*/ 4569522 w 6553421"/>
                          <a:gd name="csY8" fmla="*/ 0 h 651351"/>
                          <a:gd name="csX9" fmla="*/ 5034219 w 6553421"/>
                          <a:gd name="csY9" fmla="*/ 0 h 651351"/>
                          <a:gd name="csX10" fmla="*/ 5564450 w 6553421"/>
                          <a:gd name="csY10" fmla="*/ 0 h 651351"/>
                          <a:gd name="csX11" fmla="*/ 6553421 w 6553421"/>
                          <a:gd name="csY11" fmla="*/ 0 h 651351"/>
                          <a:gd name="csX12" fmla="*/ 6553421 w 6553421"/>
                          <a:gd name="csY12" fmla="*/ 325676 h 651351"/>
                          <a:gd name="csX13" fmla="*/ 6553421 w 6553421"/>
                          <a:gd name="csY13" fmla="*/ 651351 h 651351"/>
                          <a:gd name="csX14" fmla="*/ 6088724 w 6553421"/>
                          <a:gd name="csY14" fmla="*/ 651351 h 651351"/>
                          <a:gd name="csX15" fmla="*/ 5558493 w 6553421"/>
                          <a:gd name="csY15" fmla="*/ 651351 h 651351"/>
                          <a:gd name="csX16" fmla="*/ 5028261 w 6553421"/>
                          <a:gd name="csY16" fmla="*/ 651351 h 651351"/>
                          <a:gd name="csX17" fmla="*/ 4366961 w 6553421"/>
                          <a:gd name="csY17" fmla="*/ 651351 h 651351"/>
                          <a:gd name="csX18" fmla="*/ 3836730 w 6553421"/>
                          <a:gd name="csY18" fmla="*/ 651351 h 651351"/>
                          <a:gd name="csX19" fmla="*/ 3306499 w 6553421"/>
                          <a:gd name="csY19" fmla="*/ 651351 h 651351"/>
                          <a:gd name="csX20" fmla="*/ 2776267 w 6553421"/>
                          <a:gd name="csY20" fmla="*/ 651351 h 651351"/>
                          <a:gd name="csX21" fmla="*/ 2311570 w 6553421"/>
                          <a:gd name="csY21" fmla="*/ 651351 h 651351"/>
                          <a:gd name="csX22" fmla="*/ 1781339 w 6553421"/>
                          <a:gd name="csY22" fmla="*/ 651351 h 651351"/>
                          <a:gd name="csX23" fmla="*/ 1185573 w 6553421"/>
                          <a:gd name="csY23" fmla="*/ 651351 h 651351"/>
                          <a:gd name="csX24" fmla="*/ 720876 w 6553421"/>
                          <a:gd name="csY24" fmla="*/ 651351 h 651351"/>
                          <a:gd name="csX25" fmla="*/ 0 w 6553421"/>
                          <a:gd name="csY25" fmla="*/ 651351 h 651351"/>
                          <a:gd name="csX26" fmla="*/ 0 w 6553421"/>
                          <a:gd name="csY26" fmla="*/ 345216 h 651351"/>
                          <a:gd name="csX27" fmla="*/ 0 w 6553421"/>
                          <a:gd name="csY27" fmla="*/ 0 h 65135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  <a:cxn ang="0">
                            <a:pos x="csX27" y="csY27"/>
                          </a:cxn>
                        </a:cxnLst>
                        <a:rect l="l" t="t" r="r" b="b"/>
                        <a:pathLst>
                          <a:path w="6553421" h="651351" extrusionOk="0">
                            <a:moveTo>
                              <a:pt x="0" y="0"/>
                            </a:moveTo>
                            <a:cubicBezTo>
                              <a:pt x="270737" y="-2477"/>
                              <a:pt x="343043" y="22254"/>
                              <a:pt x="595766" y="0"/>
                            </a:cubicBezTo>
                            <a:cubicBezTo>
                              <a:pt x="848489" y="-22254"/>
                              <a:pt x="843292" y="42107"/>
                              <a:pt x="1060463" y="0"/>
                            </a:cubicBezTo>
                            <a:cubicBezTo>
                              <a:pt x="1277634" y="-42107"/>
                              <a:pt x="1507923" y="75825"/>
                              <a:pt x="1721762" y="0"/>
                            </a:cubicBezTo>
                            <a:cubicBezTo>
                              <a:pt x="1935601" y="-75825"/>
                              <a:pt x="2072319" y="23068"/>
                              <a:pt x="2317528" y="0"/>
                            </a:cubicBezTo>
                            <a:cubicBezTo>
                              <a:pt x="2562737" y="-23068"/>
                              <a:pt x="2729342" y="34561"/>
                              <a:pt x="2913294" y="0"/>
                            </a:cubicBezTo>
                            <a:cubicBezTo>
                              <a:pt x="3097246" y="-34561"/>
                              <a:pt x="3308152" y="60403"/>
                              <a:pt x="3509059" y="0"/>
                            </a:cubicBezTo>
                            <a:cubicBezTo>
                              <a:pt x="3709967" y="-60403"/>
                              <a:pt x="3784019" y="37318"/>
                              <a:pt x="3908222" y="0"/>
                            </a:cubicBezTo>
                            <a:cubicBezTo>
                              <a:pt x="4032425" y="-37318"/>
                              <a:pt x="4264113" y="4762"/>
                              <a:pt x="4569522" y="0"/>
                            </a:cubicBezTo>
                            <a:cubicBezTo>
                              <a:pt x="4874931" y="-4762"/>
                              <a:pt x="4934661" y="23776"/>
                              <a:pt x="5034219" y="0"/>
                            </a:cubicBezTo>
                            <a:cubicBezTo>
                              <a:pt x="5133777" y="-23776"/>
                              <a:pt x="5422009" y="7686"/>
                              <a:pt x="5564450" y="0"/>
                            </a:cubicBezTo>
                            <a:cubicBezTo>
                              <a:pt x="5706891" y="-7686"/>
                              <a:pt x="6126847" y="77783"/>
                              <a:pt x="6553421" y="0"/>
                            </a:cubicBezTo>
                            <a:cubicBezTo>
                              <a:pt x="6566837" y="92976"/>
                              <a:pt x="6542984" y="203940"/>
                              <a:pt x="6553421" y="325676"/>
                            </a:cubicBezTo>
                            <a:cubicBezTo>
                              <a:pt x="6563858" y="447412"/>
                              <a:pt x="6527951" y="539158"/>
                              <a:pt x="6553421" y="651351"/>
                            </a:cubicBezTo>
                            <a:cubicBezTo>
                              <a:pt x="6430735" y="679006"/>
                              <a:pt x="6269364" y="636890"/>
                              <a:pt x="6088724" y="651351"/>
                            </a:cubicBezTo>
                            <a:cubicBezTo>
                              <a:pt x="5908084" y="665812"/>
                              <a:pt x="5692481" y="597815"/>
                              <a:pt x="5558493" y="651351"/>
                            </a:cubicBezTo>
                            <a:cubicBezTo>
                              <a:pt x="5424505" y="704887"/>
                              <a:pt x="5186034" y="612217"/>
                              <a:pt x="5028261" y="651351"/>
                            </a:cubicBezTo>
                            <a:cubicBezTo>
                              <a:pt x="4870488" y="690485"/>
                              <a:pt x="4524570" y="572417"/>
                              <a:pt x="4366961" y="651351"/>
                            </a:cubicBezTo>
                            <a:cubicBezTo>
                              <a:pt x="4209352" y="730285"/>
                              <a:pt x="4051771" y="600505"/>
                              <a:pt x="3836730" y="651351"/>
                            </a:cubicBezTo>
                            <a:cubicBezTo>
                              <a:pt x="3621689" y="702197"/>
                              <a:pt x="3482287" y="638282"/>
                              <a:pt x="3306499" y="651351"/>
                            </a:cubicBezTo>
                            <a:cubicBezTo>
                              <a:pt x="3130711" y="664420"/>
                              <a:pt x="2999866" y="610073"/>
                              <a:pt x="2776267" y="651351"/>
                            </a:cubicBezTo>
                            <a:cubicBezTo>
                              <a:pt x="2552668" y="692629"/>
                              <a:pt x="2487413" y="647681"/>
                              <a:pt x="2311570" y="651351"/>
                            </a:cubicBezTo>
                            <a:cubicBezTo>
                              <a:pt x="2135727" y="655021"/>
                              <a:pt x="1946605" y="622338"/>
                              <a:pt x="1781339" y="651351"/>
                            </a:cubicBezTo>
                            <a:cubicBezTo>
                              <a:pt x="1616073" y="680364"/>
                              <a:pt x="1391632" y="650374"/>
                              <a:pt x="1185573" y="651351"/>
                            </a:cubicBezTo>
                            <a:cubicBezTo>
                              <a:pt x="979514" y="652328"/>
                              <a:pt x="926355" y="642548"/>
                              <a:pt x="720876" y="651351"/>
                            </a:cubicBezTo>
                            <a:cubicBezTo>
                              <a:pt x="515397" y="660154"/>
                              <a:pt x="188095" y="580390"/>
                              <a:pt x="0" y="651351"/>
                            </a:cubicBezTo>
                            <a:cubicBezTo>
                              <a:pt x="-8731" y="579415"/>
                              <a:pt x="19374" y="455045"/>
                              <a:pt x="0" y="345216"/>
                            </a:cubicBezTo>
                            <a:cubicBezTo>
                              <a:pt x="-19374" y="235387"/>
                              <a:pt x="31758" y="105426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AE197CD7-AAFD-B7BC-44EB-1D35CCC9650C}"/>
                  </a:ext>
                </a:extLst>
              </p:cNvPr>
              <p:cNvSpPr txBox="1"/>
              <p:nvPr/>
            </p:nvSpPr>
            <p:spPr>
              <a:xfrm>
                <a:off x="2119131" y="3964827"/>
                <a:ext cx="6553423" cy="557415"/>
              </a:xfrm>
              <a:custGeom>
                <a:avLst/>
                <a:gdLst>
                  <a:gd name="csX0" fmla="*/ 0 w 6553423"/>
                  <a:gd name="csY0" fmla="*/ 0 h 557415"/>
                  <a:gd name="csX1" fmla="*/ 595766 w 6553423"/>
                  <a:gd name="csY1" fmla="*/ 0 h 557415"/>
                  <a:gd name="csX2" fmla="*/ 1191531 w 6553423"/>
                  <a:gd name="csY2" fmla="*/ 0 h 557415"/>
                  <a:gd name="csX3" fmla="*/ 1721763 w 6553423"/>
                  <a:gd name="csY3" fmla="*/ 0 h 557415"/>
                  <a:gd name="csX4" fmla="*/ 2383063 w 6553423"/>
                  <a:gd name="csY4" fmla="*/ 0 h 557415"/>
                  <a:gd name="csX5" fmla="*/ 2913294 w 6553423"/>
                  <a:gd name="csY5" fmla="*/ 0 h 557415"/>
                  <a:gd name="csX6" fmla="*/ 3509060 w 6553423"/>
                  <a:gd name="csY6" fmla="*/ 0 h 557415"/>
                  <a:gd name="csX7" fmla="*/ 4170360 w 6553423"/>
                  <a:gd name="csY7" fmla="*/ 0 h 557415"/>
                  <a:gd name="csX8" fmla="*/ 4831660 w 6553423"/>
                  <a:gd name="csY8" fmla="*/ 0 h 557415"/>
                  <a:gd name="csX9" fmla="*/ 5296357 w 6553423"/>
                  <a:gd name="csY9" fmla="*/ 0 h 557415"/>
                  <a:gd name="csX10" fmla="*/ 5761055 w 6553423"/>
                  <a:gd name="csY10" fmla="*/ 0 h 557415"/>
                  <a:gd name="csX11" fmla="*/ 6553423 w 6553423"/>
                  <a:gd name="csY11" fmla="*/ 0 h 557415"/>
                  <a:gd name="csX12" fmla="*/ 6553423 w 6553423"/>
                  <a:gd name="csY12" fmla="*/ 557415 h 557415"/>
                  <a:gd name="csX13" fmla="*/ 6023192 w 6553423"/>
                  <a:gd name="csY13" fmla="*/ 557415 h 557415"/>
                  <a:gd name="csX14" fmla="*/ 5296357 w 6553423"/>
                  <a:gd name="csY14" fmla="*/ 557415 h 557415"/>
                  <a:gd name="csX15" fmla="*/ 4766126 w 6553423"/>
                  <a:gd name="csY15" fmla="*/ 557415 h 557415"/>
                  <a:gd name="csX16" fmla="*/ 4235894 w 6553423"/>
                  <a:gd name="csY16" fmla="*/ 557415 h 557415"/>
                  <a:gd name="csX17" fmla="*/ 3509060 w 6553423"/>
                  <a:gd name="csY17" fmla="*/ 557415 h 557415"/>
                  <a:gd name="csX18" fmla="*/ 2913294 w 6553423"/>
                  <a:gd name="csY18" fmla="*/ 557415 h 557415"/>
                  <a:gd name="csX19" fmla="*/ 2317529 w 6553423"/>
                  <a:gd name="csY19" fmla="*/ 557415 h 557415"/>
                  <a:gd name="csX20" fmla="*/ 1721763 w 6553423"/>
                  <a:gd name="csY20" fmla="*/ 557415 h 557415"/>
                  <a:gd name="csX21" fmla="*/ 1322600 w 6553423"/>
                  <a:gd name="csY21" fmla="*/ 557415 h 557415"/>
                  <a:gd name="csX22" fmla="*/ 726834 w 6553423"/>
                  <a:gd name="csY22" fmla="*/ 557415 h 557415"/>
                  <a:gd name="csX23" fmla="*/ 0 w 6553423"/>
                  <a:gd name="csY23" fmla="*/ 557415 h 557415"/>
                  <a:gd name="csX24" fmla="*/ 0 w 6553423"/>
                  <a:gd name="csY24" fmla="*/ 0 h 5574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</a:cxnLst>
                <a:rect l="l" t="t" r="r" b="b"/>
                <a:pathLst>
                  <a:path w="6553423" h="557415" extrusionOk="0">
                    <a:moveTo>
                      <a:pt x="0" y="0"/>
                    </a:moveTo>
                    <a:cubicBezTo>
                      <a:pt x="127530" y="-63419"/>
                      <a:pt x="440622" y="10955"/>
                      <a:pt x="595766" y="0"/>
                    </a:cubicBezTo>
                    <a:cubicBezTo>
                      <a:pt x="750910" y="-10955"/>
                      <a:pt x="1025516" y="45368"/>
                      <a:pt x="1191531" y="0"/>
                    </a:cubicBezTo>
                    <a:cubicBezTo>
                      <a:pt x="1357547" y="-45368"/>
                      <a:pt x="1468800" y="7804"/>
                      <a:pt x="1721763" y="0"/>
                    </a:cubicBezTo>
                    <a:cubicBezTo>
                      <a:pt x="1974726" y="-7804"/>
                      <a:pt x="2186101" y="18906"/>
                      <a:pt x="2383063" y="0"/>
                    </a:cubicBezTo>
                    <a:cubicBezTo>
                      <a:pt x="2580025" y="-18906"/>
                      <a:pt x="2665656" y="4191"/>
                      <a:pt x="2913294" y="0"/>
                    </a:cubicBezTo>
                    <a:cubicBezTo>
                      <a:pt x="3160932" y="-4191"/>
                      <a:pt x="3292615" y="63802"/>
                      <a:pt x="3509060" y="0"/>
                    </a:cubicBezTo>
                    <a:cubicBezTo>
                      <a:pt x="3725505" y="-63802"/>
                      <a:pt x="3853313" y="14968"/>
                      <a:pt x="4170360" y="0"/>
                    </a:cubicBezTo>
                    <a:cubicBezTo>
                      <a:pt x="4487407" y="-14968"/>
                      <a:pt x="4526257" y="34152"/>
                      <a:pt x="4831660" y="0"/>
                    </a:cubicBezTo>
                    <a:cubicBezTo>
                      <a:pt x="5137063" y="-34152"/>
                      <a:pt x="5165735" y="2910"/>
                      <a:pt x="5296357" y="0"/>
                    </a:cubicBezTo>
                    <a:cubicBezTo>
                      <a:pt x="5426979" y="-2910"/>
                      <a:pt x="5612716" y="49244"/>
                      <a:pt x="5761055" y="0"/>
                    </a:cubicBezTo>
                    <a:cubicBezTo>
                      <a:pt x="5909394" y="-49244"/>
                      <a:pt x="6225194" y="65565"/>
                      <a:pt x="6553423" y="0"/>
                    </a:cubicBezTo>
                    <a:cubicBezTo>
                      <a:pt x="6597762" y="125017"/>
                      <a:pt x="6528732" y="353614"/>
                      <a:pt x="6553423" y="557415"/>
                    </a:cubicBezTo>
                    <a:cubicBezTo>
                      <a:pt x="6388714" y="606393"/>
                      <a:pt x="6230269" y="539874"/>
                      <a:pt x="6023192" y="557415"/>
                    </a:cubicBezTo>
                    <a:cubicBezTo>
                      <a:pt x="5816115" y="574956"/>
                      <a:pt x="5548526" y="532431"/>
                      <a:pt x="5296357" y="557415"/>
                    </a:cubicBezTo>
                    <a:cubicBezTo>
                      <a:pt x="5044189" y="582399"/>
                      <a:pt x="4875217" y="512535"/>
                      <a:pt x="4766126" y="557415"/>
                    </a:cubicBezTo>
                    <a:cubicBezTo>
                      <a:pt x="4657035" y="602295"/>
                      <a:pt x="4484421" y="521370"/>
                      <a:pt x="4235894" y="557415"/>
                    </a:cubicBezTo>
                    <a:cubicBezTo>
                      <a:pt x="3987367" y="593460"/>
                      <a:pt x="3823345" y="523465"/>
                      <a:pt x="3509060" y="557415"/>
                    </a:cubicBezTo>
                    <a:cubicBezTo>
                      <a:pt x="3194775" y="591365"/>
                      <a:pt x="3085552" y="522427"/>
                      <a:pt x="2913294" y="557415"/>
                    </a:cubicBezTo>
                    <a:cubicBezTo>
                      <a:pt x="2741036" y="592403"/>
                      <a:pt x="2459910" y="498112"/>
                      <a:pt x="2317529" y="557415"/>
                    </a:cubicBezTo>
                    <a:cubicBezTo>
                      <a:pt x="2175149" y="616718"/>
                      <a:pt x="1869577" y="553111"/>
                      <a:pt x="1721763" y="557415"/>
                    </a:cubicBezTo>
                    <a:cubicBezTo>
                      <a:pt x="1573949" y="561719"/>
                      <a:pt x="1439808" y="555469"/>
                      <a:pt x="1322600" y="557415"/>
                    </a:cubicBezTo>
                    <a:cubicBezTo>
                      <a:pt x="1205392" y="559361"/>
                      <a:pt x="892158" y="503714"/>
                      <a:pt x="726834" y="557415"/>
                    </a:cubicBezTo>
                    <a:cubicBezTo>
                      <a:pt x="561510" y="611116"/>
                      <a:pt x="340908" y="470363"/>
                      <a:pt x="0" y="557415"/>
                    </a:cubicBezTo>
                    <a:cubicBezTo>
                      <a:pt x="-38237" y="370673"/>
                      <a:pt x="18142" y="181155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/>
                  <a:t>La derivada de la </a:t>
                </a:r>
                <a:r>
                  <a:rPr lang="es-ES" sz="1400" b="1" dirty="0" err="1"/>
                  <a:t>funció</a:t>
                </a:r>
                <a:r>
                  <a:rPr lang="es-ES" sz="1400" b="1" dirty="0"/>
                  <a:t> exponencial</a:t>
                </a:r>
                <a:r>
                  <a:rPr lang="es-ES" sz="1400" dirty="0"/>
                  <a:t>, 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y = e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i="1" dirty="0"/>
                  <a:t>, es ella misma, es decir,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e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dirty="0"/>
                  <a:t>.</a:t>
                </a:r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AE197CD7-AAFD-B7BC-44EB-1D35CCC96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31" y="3964827"/>
                <a:ext cx="6553423" cy="5574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custGeom>
                        <a:avLst/>
                        <a:gdLst>
                          <a:gd name="csX0" fmla="*/ 0 w 6553423"/>
                          <a:gd name="csY0" fmla="*/ 0 h 557415"/>
                          <a:gd name="csX1" fmla="*/ 595766 w 6553423"/>
                          <a:gd name="csY1" fmla="*/ 0 h 557415"/>
                          <a:gd name="csX2" fmla="*/ 1191531 w 6553423"/>
                          <a:gd name="csY2" fmla="*/ 0 h 557415"/>
                          <a:gd name="csX3" fmla="*/ 1721763 w 6553423"/>
                          <a:gd name="csY3" fmla="*/ 0 h 557415"/>
                          <a:gd name="csX4" fmla="*/ 2383063 w 6553423"/>
                          <a:gd name="csY4" fmla="*/ 0 h 557415"/>
                          <a:gd name="csX5" fmla="*/ 2913294 w 6553423"/>
                          <a:gd name="csY5" fmla="*/ 0 h 557415"/>
                          <a:gd name="csX6" fmla="*/ 3509060 w 6553423"/>
                          <a:gd name="csY6" fmla="*/ 0 h 557415"/>
                          <a:gd name="csX7" fmla="*/ 4170360 w 6553423"/>
                          <a:gd name="csY7" fmla="*/ 0 h 557415"/>
                          <a:gd name="csX8" fmla="*/ 4831660 w 6553423"/>
                          <a:gd name="csY8" fmla="*/ 0 h 557415"/>
                          <a:gd name="csX9" fmla="*/ 5296357 w 6553423"/>
                          <a:gd name="csY9" fmla="*/ 0 h 557415"/>
                          <a:gd name="csX10" fmla="*/ 5761055 w 6553423"/>
                          <a:gd name="csY10" fmla="*/ 0 h 557415"/>
                          <a:gd name="csX11" fmla="*/ 6553423 w 6553423"/>
                          <a:gd name="csY11" fmla="*/ 0 h 557415"/>
                          <a:gd name="csX12" fmla="*/ 6553423 w 6553423"/>
                          <a:gd name="csY12" fmla="*/ 557415 h 557415"/>
                          <a:gd name="csX13" fmla="*/ 6023192 w 6553423"/>
                          <a:gd name="csY13" fmla="*/ 557415 h 557415"/>
                          <a:gd name="csX14" fmla="*/ 5296357 w 6553423"/>
                          <a:gd name="csY14" fmla="*/ 557415 h 557415"/>
                          <a:gd name="csX15" fmla="*/ 4766126 w 6553423"/>
                          <a:gd name="csY15" fmla="*/ 557415 h 557415"/>
                          <a:gd name="csX16" fmla="*/ 4235894 w 6553423"/>
                          <a:gd name="csY16" fmla="*/ 557415 h 557415"/>
                          <a:gd name="csX17" fmla="*/ 3509060 w 6553423"/>
                          <a:gd name="csY17" fmla="*/ 557415 h 557415"/>
                          <a:gd name="csX18" fmla="*/ 2913294 w 6553423"/>
                          <a:gd name="csY18" fmla="*/ 557415 h 557415"/>
                          <a:gd name="csX19" fmla="*/ 2317529 w 6553423"/>
                          <a:gd name="csY19" fmla="*/ 557415 h 557415"/>
                          <a:gd name="csX20" fmla="*/ 1721763 w 6553423"/>
                          <a:gd name="csY20" fmla="*/ 557415 h 557415"/>
                          <a:gd name="csX21" fmla="*/ 1322600 w 6553423"/>
                          <a:gd name="csY21" fmla="*/ 557415 h 557415"/>
                          <a:gd name="csX22" fmla="*/ 726834 w 6553423"/>
                          <a:gd name="csY22" fmla="*/ 557415 h 557415"/>
                          <a:gd name="csX23" fmla="*/ 0 w 6553423"/>
                          <a:gd name="csY23" fmla="*/ 557415 h 557415"/>
                          <a:gd name="csX24" fmla="*/ 0 w 6553423"/>
                          <a:gd name="csY24" fmla="*/ 0 h 5574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</a:cxnLst>
                        <a:rect l="l" t="t" r="r" b="b"/>
                        <a:pathLst>
                          <a:path w="6553423" h="557415" extrusionOk="0">
                            <a:moveTo>
                              <a:pt x="0" y="0"/>
                            </a:moveTo>
                            <a:cubicBezTo>
                              <a:pt x="127530" y="-63419"/>
                              <a:pt x="440622" y="10955"/>
                              <a:pt x="595766" y="0"/>
                            </a:cubicBezTo>
                            <a:cubicBezTo>
                              <a:pt x="750910" y="-10955"/>
                              <a:pt x="1025516" y="45368"/>
                              <a:pt x="1191531" y="0"/>
                            </a:cubicBezTo>
                            <a:cubicBezTo>
                              <a:pt x="1357547" y="-45368"/>
                              <a:pt x="1468800" y="7804"/>
                              <a:pt x="1721763" y="0"/>
                            </a:cubicBezTo>
                            <a:cubicBezTo>
                              <a:pt x="1974726" y="-7804"/>
                              <a:pt x="2186101" y="18906"/>
                              <a:pt x="2383063" y="0"/>
                            </a:cubicBezTo>
                            <a:cubicBezTo>
                              <a:pt x="2580025" y="-18906"/>
                              <a:pt x="2665656" y="4191"/>
                              <a:pt x="2913294" y="0"/>
                            </a:cubicBezTo>
                            <a:cubicBezTo>
                              <a:pt x="3160932" y="-4191"/>
                              <a:pt x="3292615" y="63802"/>
                              <a:pt x="3509060" y="0"/>
                            </a:cubicBezTo>
                            <a:cubicBezTo>
                              <a:pt x="3725505" y="-63802"/>
                              <a:pt x="3853313" y="14968"/>
                              <a:pt x="4170360" y="0"/>
                            </a:cubicBezTo>
                            <a:cubicBezTo>
                              <a:pt x="4487407" y="-14968"/>
                              <a:pt x="4526257" y="34152"/>
                              <a:pt x="4831660" y="0"/>
                            </a:cubicBezTo>
                            <a:cubicBezTo>
                              <a:pt x="5137063" y="-34152"/>
                              <a:pt x="5165735" y="2910"/>
                              <a:pt x="5296357" y="0"/>
                            </a:cubicBezTo>
                            <a:cubicBezTo>
                              <a:pt x="5426979" y="-2910"/>
                              <a:pt x="5612716" y="49244"/>
                              <a:pt x="5761055" y="0"/>
                            </a:cubicBezTo>
                            <a:cubicBezTo>
                              <a:pt x="5909394" y="-49244"/>
                              <a:pt x="6225194" y="65565"/>
                              <a:pt x="6553423" y="0"/>
                            </a:cubicBezTo>
                            <a:cubicBezTo>
                              <a:pt x="6597762" y="125017"/>
                              <a:pt x="6528732" y="353614"/>
                              <a:pt x="6553423" y="557415"/>
                            </a:cubicBezTo>
                            <a:cubicBezTo>
                              <a:pt x="6388714" y="606393"/>
                              <a:pt x="6230269" y="539874"/>
                              <a:pt x="6023192" y="557415"/>
                            </a:cubicBezTo>
                            <a:cubicBezTo>
                              <a:pt x="5816115" y="574956"/>
                              <a:pt x="5548526" y="532431"/>
                              <a:pt x="5296357" y="557415"/>
                            </a:cubicBezTo>
                            <a:cubicBezTo>
                              <a:pt x="5044189" y="582399"/>
                              <a:pt x="4875217" y="512535"/>
                              <a:pt x="4766126" y="557415"/>
                            </a:cubicBezTo>
                            <a:cubicBezTo>
                              <a:pt x="4657035" y="602295"/>
                              <a:pt x="4484421" y="521370"/>
                              <a:pt x="4235894" y="557415"/>
                            </a:cubicBezTo>
                            <a:cubicBezTo>
                              <a:pt x="3987367" y="593460"/>
                              <a:pt x="3823345" y="523465"/>
                              <a:pt x="3509060" y="557415"/>
                            </a:cubicBezTo>
                            <a:cubicBezTo>
                              <a:pt x="3194775" y="591365"/>
                              <a:pt x="3085552" y="522427"/>
                              <a:pt x="2913294" y="557415"/>
                            </a:cubicBezTo>
                            <a:cubicBezTo>
                              <a:pt x="2741036" y="592403"/>
                              <a:pt x="2459910" y="498112"/>
                              <a:pt x="2317529" y="557415"/>
                            </a:cubicBezTo>
                            <a:cubicBezTo>
                              <a:pt x="2175149" y="616718"/>
                              <a:pt x="1869577" y="553111"/>
                              <a:pt x="1721763" y="557415"/>
                            </a:cubicBezTo>
                            <a:cubicBezTo>
                              <a:pt x="1573949" y="561719"/>
                              <a:pt x="1439808" y="555469"/>
                              <a:pt x="1322600" y="557415"/>
                            </a:cubicBezTo>
                            <a:cubicBezTo>
                              <a:pt x="1205392" y="559361"/>
                              <a:pt x="892158" y="503714"/>
                              <a:pt x="726834" y="557415"/>
                            </a:cubicBezTo>
                            <a:cubicBezTo>
                              <a:pt x="561510" y="611116"/>
                              <a:pt x="340908" y="470363"/>
                              <a:pt x="0" y="557415"/>
                            </a:cubicBezTo>
                            <a:cubicBezTo>
                              <a:pt x="-38237" y="370673"/>
                              <a:pt x="18142" y="181155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87FD9DB6-EC25-61E7-2FE1-E75FA7E9E0AA}"/>
                  </a:ext>
                </a:extLst>
              </p:cNvPr>
              <p:cNvSpPr txBox="1"/>
              <p:nvPr/>
            </p:nvSpPr>
            <p:spPr>
              <a:xfrm>
                <a:off x="2062480" y="4765030"/>
                <a:ext cx="6610071" cy="557415"/>
              </a:xfrm>
              <a:custGeom>
                <a:avLst/>
                <a:gdLst>
                  <a:gd name="csX0" fmla="*/ 0 w 6610071"/>
                  <a:gd name="csY0" fmla="*/ 0 h 557415"/>
                  <a:gd name="csX1" fmla="*/ 550839 w 6610071"/>
                  <a:gd name="csY1" fmla="*/ 0 h 557415"/>
                  <a:gd name="csX2" fmla="*/ 1101679 w 6610071"/>
                  <a:gd name="csY2" fmla="*/ 0 h 557415"/>
                  <a:gd name="csX3" fmla="*/ 1586417 w 6610071"/>
                  <a:gd name="csY3" fmla="*/ 0 h 557415"/>
                  <a:gd name="csX4" fmla="*/ 2203357 w 6610071"/>
                  <a:gd name="csY4" fmla="*/ 0 h 557415"/>
                  <a:gd name="csX5" fmla="*/ 2688096 w 6610071"/>
                  <a:gd name="csY5" fmla="*/ 0 h 557415"/>
                  <a:gd name="csX6" fmla="*/ 3238935 w 6610071"/>
                  <a:gd name="csY6" fmla="*/ 0 h 557415"/>
                  <a:gd name="csX7" fmla="*/ 3855875 w 6610071"/>
                  <a:gd name="csY7" fmla="*/ 0 h 557415"/>
                  <a:gd name="csX8" fmla="*/ 4472815 w 6610071"/>
                  <a:gd name="csY8" fmla="*/ 0 h 557415"/>
                  <a:gd name="csX9" fmla="*/ 4891453 w 6610071"/>
                  <a:gd name="csY9" fmla="*/ 0 h 557415"/>
                  <a:gd name="csX10" fmla="*/ 5310090 w 6610071"/>
                  <a:gd name="csY10" fmla="*/ 0 h 557415"/>
                  <a:gd name="csX11" fmla="*/ 5794829 w 6610071"/>
                  <a:gd name="csY11" fmla="*/ 0 h 557415"/>
                  <a:gd name="csX12" fmla="*/ 6610071 w 6610071"/>
                  <a:gd name="csY12" fmla="*/ 0 h 557415"/>
                  <a:gd name="csX13" fmla="*/ 6610071 w 6610071"/>
                  <a:gd name="csY13" fmla="*/ 557415 h 557415"/>
                  <a:gd name="csX14" fmla="*/ 5927030 w 6610071"/>
                  <a:gd name="csY14" fmla="*/ 557415 h 557415"/>
                  <a:gd name="csX15" fmla="*/ 5442292 w 6610071"/>
                  <a:gd name="csY15" fmla="*/ 557415 h 557415"/>
                  <a:gd name="csX16" fmla="*/ 4957553 w 6610071"/>
                  <a:gd name="csY16" fmla="*/ 557415 h 557415"/>
                  <a:gd name="csX17" fmla="*/ 4274513 w 6610071"/>
                  <a:gd name="csY17" fmla="*/ 557415 h 557415"/>
                  <a:gd name="csX18" fmla="*/ 3723673 w 6610071"/>
                  <a:gd name="csY18" fmla="*/ 557415 h 557415"/>
                  <a:gd name="csX19" fmla="*/ 3172834 w 6610071"/>
                  <a:gd name="csY19" fmla="*/ 557415 h 557415"/>
                  <a:gd name="csX20" fmla="*/ 2621995 w 6610071"/>
                  <a:gd name="csY20" fmla="*/ 557415 h 557415"/>
                  <a:gd name="csX21" fmla="*/ 2269458 w 6610071"/>
                  <a:gd name="csY21" fmla="*/ 557415 h 557415"/>
                  <a:gd name="csX22" fmla="*/ 1718618 w 6610071"/>
                  <a:gd name="csY22" fmla="*/ 557415 h 557415"/>
                  <a:gd name="csX23" fmla="*/ 1101678 w 6610071"/>
                  <a:gd name="csY23" fmla="*/ 557415 h 557415"/>
                  <a:gd name="csX24" fmla="*/ 550839 w 6610071"/>
                  <a:gd name="csY24" fmla="*/ 557415 h 557415"/>
                  <a:gd name="csX25" fmla="*/ 0 w 6610071"/>
                  <a:gd name="csY25" fmla="*/ 557415 h 557415"/>
                  <a:gd name="csX26" fmla="*/ 0 w 6610071"/>
                  <a:gd name="csY26" fmla="*/ 0 h 5574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</a:cxnLst>
                <a:rect l="l" t="t" r="r" b="b"/>
                <a:pathLst>
                  <a:path w="6610071" h="557415" extrusionOk="0">
                    <a:moveTo>
                      <a:pt x="0" y="0"/>
                    </a:moveTo>
                    <a:cubicBezTo>
                      <a:pt x="205591" y="-30041"/>
                      <a:pt x="374060" y="11574"/>
                      <a:pt x="550839" y="0"/>
                    </a:cubicBezTo>
                    <a:cubicBezTo>
                      <a:pt x="727618" y="-11574"/>
                      <a:pt x="987448" y="4052"/>
                      <a:pt x="1101679" y="0"/>
                    </a:cubicBezTo>
                    <a:cubicBezTo>
                      <a:pt x="1215910" y="-4052"/>
                      <a:pt x="1450732" y="17421"/>
                      <a:pt x="1586417" y="0"/>
                    </a:cubicBezTo>
                    <a:cubicBezTo>
                      <a:pt x="1722102" y="-17421"/>
                      <a:pt x="2016503" y="4096"/>
                      <a:pt x="2203357" y="0"/>
                    </a:cubicBezTo>
                    <a:cubicBezTo>
                      <a:pt x="2390211" y="-4096"/>
                      <a:pt x="2585321" y="40303"/>
                      <a:pt x="2688096" y="0"/>
                    </a:cubicBezTo>
                    <a:cubicBezTo>
                      <a:pt x="2790871" y="-40303"/>
                      <a:pt x="3107339" y="49594"/>
                      <a:pt x="3238935" y="0"/>
                    </a:cubicBezTo>
                    <a:cubicBezTo>
                      <a:pt x="3370531" y="-49594"/>
                      <a:pt x="3580083" y="160"/>
                      <a:pt x="3855875" y="0"/>
                    </a:cubicBezTo>
                    <a:cubicBezTo>
                      <a:pt x="4131667" y="-160"/>
                      <a:pt x="4296263" y="60463"/>
                      <a:pt x="4472815" y="0"/>
                    </a:cubicBezTo>
                    <a:cubicBezTo>
                      <a:pt x="4649367" y="-60463"/>
                      <a:pt x="4740499" y="10527"/>
                      <a:pt x="4891453" y="0"/>
                    </a:cubicBezTo>
                    <a:cubicBezTo>
                      <a:pt x="5042407" y="-10527"/>
                      <a:pt x="5219319" y="7471"/>
                      <a:pt x="5310090" y="0"/>
                    </a:cubicBezTo>
                    <a:cubicBezTo>
                      <a:pt x="5400861" y="-7471"/>
                      <a:pt x="5644267" y="28147"/>
                      <a:pt x="5794829" y="0"/>
                    </a:cubicBezTo>
                    <a:cubicBezTo>
                      <a:pt x="5945391" y="-28147"/>
                      <a:pt x="6327613" y="92054"/>
                      <a:pt x="6610071" y="0"/>
                    </a:cubicBezTo>
                    <a:cubicBezTo>
                      <a:pt x="6663233" y="258072"/>
                      <a:pt x="6584778" y="360766"/>
                      <a:pt x="6610071" y="557415"/>
                    </a:cubicBezTo>
                    <a:cubicBezTo>
                      <a:pt x="6421374" y="595951"/>
                      <a:pt x="6132250" y="519899"/>
                      <a:pt x="5927030" y="557415"/>
                    </a:cubicBezTo>
                    <a:cubicBezTo>
                      <a:pt x="5721810" y="594931"/>
                      <a:pt x="5630603" y="515516"/>
                      <a:pt x="5442292" y="557415"/>
                    </a:cubicBezTo>
                    <a:cubicBezTo>
                      <a:pt x="5253981" y="599314"/>
                      <a:pt x="5084181" y="511065"/>
                      <a:pt x="4957553" y="557415"/>
                    </a:cubicBezTo>
                    <a:cubicBezTo>
                      <a:pt x="4830925" y="603765"/>
                      <a:pt x="4554220" y="508421"/>
                      <a:pt x="4274513" y="557415"/>
                    </a:cubicBezTo>
                    <a:cubicBezTo>
                      <a:pt x="3994806" y="606409"/>
                      <a:pt x="3873592" y="545050"/>
                      <a:pt x="3723673" y="557415"/>
                    </a:cubicBezTo>
                    <a:cubicBezTo>
                      <a:pt x="3573754" y="569780"/>
                      <a:pt x="3430285" y="517416"/>
                      <a:pt x="3172834" y="557415"/>
                    </a:cubicBezTo>
                    <a:cubicBezTo>
                      <a:pt x="2915383" y="597414"/>
                      <a:pt x="2869880" y="509878"/>
                      <a:pt x="2621995" y="557415"/>
                    </a:cubicBezTo>
                    <a:cubicBezTo>
                      <a:pt x="2374110" y="604952"/>
                      <a:pt x="2341011" y="531341"/>
                      <a:pt x="2269458" y="557415"/>
                    </a:cubicBezTo>
                    <a:cubicBezTo>
                      <a:pt x="2197905" y="583489"/>
                      <a:pt x="1965579" y="530436"/>
                      <a:pt x="1718618" y="557415"/>
                    </a:cubicBezTo>
                    <a:cubicBezTo>
                      <a:pt x="1471657" y="584394"/>
                      <a:pt x="1243309" y="534484"/>
                      <a:pt x="1101678" y="557415"/>
                    </a:cubicBezTo>
                    <a:cubicBezTo>
                      <a:pt x="960047" y="580346"/>
                      <a:pt x="787959" y="517033"/>
                      <a:pt x="550839" y="557415"/>
                    </a:cubicBezTo>
                    <a:cubicBezTo>
                      <a:pt x="313719" y="597797"/>
                      <a:pt x="197096" y="518150"/>
                      <a:pt x="0" y="557415"/>
                    </a:cubicBezTo>
                    <a:cubicBezTo>
                      <a:pt x="-60460" y="373432"/>
                      <a:pt x="13011" y="148243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/>
                  <a:t>La derivada de la </a:t>
                </a:r>
                <a:r>
                  <a:rPr lang="es-ES" sz="1400" b="1" dirty="0" err="1"/>
                  <a:t>funció</a:t>
                </a:r>
                <a:r>
                  <a:rPr lang="es-ES" sz="1400" b="1" dirty="0"/>
                  <a:t> exponencial</a:t>
                </a:r>
                <a:r>
                  <a:rPr lang="es-ES" sz="1400" dirty="0"/>
                  <a:t>,</a:t>
                </a:r>
                <a:r>
                  <a:rPr lang="es-ES" sz="14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a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i="1" dirty="0"/>
                  <a:t>, 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a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s-ES" sz="1400" i="1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ln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</a:t>
                </a:r>
                <a:r>
                  <a:rPr lang="es-ES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</p:txBody>
          </p:sp>
        </mc:Choice>
        <mc:Fallback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87FD9DB6-EC25-61E7-2FE1-E75FA7E9E0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480" y="4765030"/>
                <a:ext cx="6610071" cy="5574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custGeom>
                        <a:avLst/>
                        <a:gdLst>
                          <a:gd name="csX0" fmla="*/ 0 w 6610071"/>
                          <a:gd name="csY0" fmla="*/ 0 h 557415"/>
                          <a:gd name="csX1" fmla="*/ 550839 w 6610071"/>
                          <a:gd name="csY1" fmla="*/ 0 h 557415"/>
                          <a:gd name="csX2" fmla="*/ 1101679 w 6610071"/>
                          <a:gd name="csY2" fmla="*/ 0 h 557415"/>
                          <a:gd name="csX3" fmla="*/ 1586417 w 6610071"/>
                          <a:gd name="csY3" fmla="*/ 0 h 557415"/>
                          <a:gd name="csX4" fmla="*/ 2203357 w 6610071"/>
                          <a:gd name="csY4" fmla="*/ 0 h 557415"/>
                          <a:gd name="csX5" fmla="*/ 2688096 w 6610071"/>
                          <a:gd name="csY5" fmla="*/ 0 h 557415"/>
                          <a:gd name="csX6" fmla="*/ 3238935 w 6610071"/>
                          <a:gd name="csY6" fmla="*/ 0 h 557415"/>
                          <a:gd name="csX7" fmla="*/ 3855875 w 6610071"/>
                          <a:gd name="csY7" fmla="*/ 0 h 557415"/>
                          <a:gd name="csX8" fmla="*/ 4472815 w 6610071"/>
                          <a:gd name="csY8" fmla="*/ 0 h 557415"/>
                          <a:gd name="csX9" fmla="*/ 4891453 w 6610071"/>
                          <a:gd name="csY9" fmla="*/ 0 h 557415"/>
                          <a:gd name="csX10" fmla="*/ 5310090 w 6610071"/>
                          <a:gd name="csY10" fmla="*/ 0 h 557415"/>
                          <a:gd name="csX11" fmla="*/ 5794829 w 6610071"/>
                          <a:gd name="csY11" fmla="*/ 0 h 557415"/>
                          <a:gd name="csX12" fmla="*/ 6610071 w 6610071"/>
                          <a:gd name="csY12" fmla="*/ 0 h 557415"/>
                          <a:gd name="csX13" fmla="*/ 6610071 w 6610071"/>
                          <a:gd name="csY13" fmla="*/ 557415 h 557415"/>
                          <a:gd name="csX14" fmla="*/ 5927030 w 6610071"/>
                          <a:gd name="csY14" fmla="*/ 557415 h 557415"/>
                          <a:gd name="csX15" fmla="*/ 5442292 w 6610071"/>
                          <a:gd name="csY15" fmla="*/ 557415 h 557415"/>
                          <a:gd name="csX16" fmla="*/ 4957553 w 6610071"/>
                          <a:gd name="csY16" fmla="*/ 557415 h 557415"/>
                          <a:gd name="csX17" fmla="*/ 4274513 w 6610071"/>
                          <a:gd name="csY17" fmla="*/ 557415 h 557415"/>
                          <a:gd name="csX18" fmla="*/ 3723673 w 6610071"/>
                          <a:gd name="csY18" fmla="*/ 557415 h 557415"/>
                          <a:gd name="csX19" fmla="*/ 3172834 w 6610071"/>
                          <a:gd name="csY19" fmla="*/ 557415 h 557415"/>
                          <a:gd name="csX20" fmla="*/ 2621995 w 6610071"/>
                          <a:gd name="csY20" fmla="*/ 557415 h 557415"/>
                          <a:gd name="csX21" fmla="*/ 2269458 w 6610071"/>
                          <a:gd name="csY21" fmla="*/ 557415 h 557415"/>
                          <a:gd name="csX22" fmla="*/ 1718618 w 6610071"/>
                          <a:gd name="csY22" fmla="*/ 557415 h 557415"/>
                          <a:gd name="csX23" fmla="*/ 1101678 w 6610071"/>
                          <a:gd name="csY23" fmla="*/ 557415 h 557415"/>
                          <a:gd name="csX24" fmla="*/ 550839 w 6610071"/>
                          <a:gd name="csY24" fmla="*/ 557415 h 557415"/>
                          <a:gd name="csX25" fmla="*/ 0 w 6610071"/>
                          <a:gd name="csY25" fmla="*/ 557415 h 557415"/>
                          <a:gd name="csX26" fmla="*/ 0 w 6610071"/>
                          <a:gd name="csY26" fmla="*/ 0 h 5574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</a:cxnLst>
                        <a:rect l="l" t="t" r="r" b="b"/>
                        <a:pathLst>
                          <a:path w="6610071" h="557415" extrusionOk="0">
                            <a:moveTo>
                              <a:pt x="0" y="0"/>
                            </a:moveTo>
                            <a:cubicBezTo>
                              <a:pt x="205591" y="-30041"/>
                              <a:pt x="374060" y="11574"/>
                              <a:pt x="550839" y="0"/>
                            </a:cubicBezTo>
                            <a:cubicBezTo>
                              <a:pt x="727618" y="-11574"/>
                              <a:pt x="987448" y="4052"/>
                              <a:pt x="1101679" y="0"/>
                            </a:cubicBezTo>
                            <a:cubicBezTo>
                              <a:pt x="1215910" y="-4052"/>
                              <a:pt x="1450732" y="17421"/>
                              <a:pt x="1586417" y="0"/>
                            </a:cubicBezTo>
                            <a:cubicBezTo>
                              <a:pt x="1722102" y="-17421"/>
                              <a:pt x="2016503" y="4096"/>
                              <a:pt x="2203357" y="0"/>
                            </a:cubicBezTo>
                            <a:cubicBezTo>
                              <a:pt x="2390211" y="-4096"/>
                              <a:pt x="2585321" y="40303"/>
                              <a:pt x="2688096" y="0"/>
                            </a:cubicBezTo>
                            <a:cubicBezTo>
                              <a:pt x="2790871" y="-40303"/>
                              <a:pt x="3107339" y="49594"/>
                              <a:pt x="3238935" y="0"/>
                            </a:cubicBezTo>
                            <a:cubicBezTo>
                              <a:pt x="3370531" y="-49594"/>
                              <a:pt x="3580083" y="160"/>
                              <a:pt x="3855875" y="0"/>
                            </a:cubicBezTo>
                            <a:cubicBezTo>
                              <a:pt x="4131667" y="-160"/>
                              <a:pt x="4296263" y="60463"/>
                              <a:pt x="4472815" y="0"/>
                            </a:cubicBezTo>
                            <a:cubicBezTo>
                              <a:pt x="4649367" y="-60463"/>
                              <a:pt x="4740499" y="10527"/>
                              <a:pt x="4891453" y="0"/>
                            </a:cubicBezTo>
                            <a:cubicBezTo>
                              <a:pt x="5042407" y="-10527"/>
                              <a:pt x="5219319" y="7471"/>
                              <a:pt x="5310090" y="0"/>
                            </a:cubicBezTo>
                            <a:cubicBezTo>
                              <a:pt x="5400861" y="-7471"/>
                              <a:pt x="5644267" y="28147"/>
                              <a:pt x="5794829" y="0"/>
                            </a:cubicBezTo>
                            <a:cubicBezTo>
                              <a:pt x="5945391" y="-28147"/>
                              <a:pt x="6327613" y="92054"/>
                              <a:pt x="6610071" y="0"/>
                            </a:cubicBezTo>
                            <a:cubicBezTo>
                              <a:pt x="6663233" y="258072"/>
                              <a:pt x="6584778" y="360766"/>
                              <a:pt x="6610071" y="557415"/>
                            </a:cubicBezTo>
                            <a:cubicBezTo>
                              <a:pt x="6421374" y="595951"/>
                              <a:pt x="6132250" y="519899"/>
                              <a:pt x="5927030" y="557415"/>
                            </a:cubicBezTo>
                            <a:cubicBezTo>
                              <a:pt x="5721810" y="594931"/>
                              <a:pt x="5630603" y="515516"/>
                              <a:pt x="5442292" y="557415"/>
                            </a:cubicBezTo>
                            <a:cubicBezTo>
                              <a:pt x="5253981" y="599314"/>
                              <a:pt x="5084181" y="511065"/>
                              <a:pt x="4957553" y="557415"/>
                            </a:cubicBezTo>
                            <a:cubicBezTo>
                              <a:pt x="4830925" y="603765"/>
                              <a:pt x="4554220" y="508421"/>
                              <a:pt x="4274513" y="557415"/>
                            </a:cubicBezTo>
                            <a:cubicBezTo>
                              <a:pt x="3994806" y="606409"/>
                              <a:pt x="3873592" y="545050"/>
                              <a:pt x="3723673" y="557415"/>
                            </a:cubicBezTo>
                            <a:cubicBezTo>
                              <a:pt x="3573754" y="569780"/>
                              <a:pt x="3430285" y="517416"/>
                              <a:pt x="3172834" y="557415"/>
                            </a:cubicBezTo>
                            <a:cubicBezTo>
                              <a:pt x="2915383" y="597414"/>
                              <a:pt x="2869880" y="509878"/>
                              <a:pt x="2621995" y="557415"/>
                            </a:cubicBezTo>
                            <a:cubicBezTo>
                              <a:pt x="2374110" y="604952"/>
                              <a:pt x="2341011" y="531341"/>
                              <a:pt x="2269458" y="557415"/>
                            </a:cubicBezTo>
                            <a:cubicBezTo>
                              <a:pt x="2197905" y="583489"/>
                              <a:pt x="1965579" y="530436"/>
                              <a:pt x="1718618" y="557415"/>
                            </a:cubicBezTo>
                            <a:cubicBezTo>
                              <a:pt x="1471657" y="584394"/>
                              <a:pt x="1243309" y="534484"/>
                              <a:pt x="1101678" y="557415"/>
                            </a:cubicBezTo>
                            <a:cubicBezTo>
                              <a:pt x="960047" y="580346"/>
                              <a:pt x="787959" y="517033"/>
                              <a:pt x="550839" y="557415"/>
                            </a:cubicBezTo>
                            <a:cubicBezTo>
                              <a:pt x="313719" y="597797"/>
                              <a:pt x="197096" y="518150"/>
                              <a:pt x="0" y="557415"/>
                            </a:cubicBezTo>
                            <a:cubicBezTo>
                              <a:pt x="-60460" y="373432"/>
                              <a:pt x="13011" y="14824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7876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  <p:bldP spid="10" grpId="0" animBg="1"/>
      <p:bldP spid="15" grpId="0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3654</TotalTime>
  <Words>2412</Words>
  <Application>Microsoft Office PowerPoint</Application>
  <PresentationFormat>Panorámica</PresentationFormat>
  <Paragraphs>137</Paragraphs>
  <Slides>20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8" baseType="lpstr">
      <vt:lpstr>Aptos</vt:lpstr>
      <vt:lpstr>Arial</vt:lpstr>
      <vt:lpstr>Cambria Math</vt:lpstr>
      <vt:lpstr>Proxima Nova Extrabold</vt:lpstr>
      <vt:lpstr>Proxima Nova Medium</vt:lpstr>
      <vt:lpstr>Proxima Nova Semibold</vt:lpstr>
      <vt:lpstr>Wingdings</vt:lpstr>
      <vt:lpstr>Tema de Office</vt:lpstr>
      <vt:lpstr>Derivades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ÁLVARO GIMÉNEZ IBÁÑEZ</cp:lastModifiedBy>
  <cp:revision>24</cp:revision>
  <dcterms:created xsi:type="dcterms:W3CDTF">2025-07-04T09:40:43Z</dcterms:created>
  <dcterms:modified xsi:type="dcterms:W3CDTF">2026-03-09T11:57:13Z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