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1.xml" ContentType="application/vnd.openxmlformats-officedocument.presentationml.notesSlid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2.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59" r:id="rId3"/>
    <p:sldId id="258" r:id="rId4"/>
    <p:sldId id="279" r:id="rId5"/>
    <p:sldId id="280" r:id="rId6"/>
    <p:sldId id="257" r:id="rId7"/>
    <p:sldId id="267" r:id="rId8"/>
    <p:sldId id="281" r:id="rId9"/>
    <p:sldId id="282" r:id="rId10"/>
    <p:sldId id="283" r:id="rId11"/>
    <p:sldId id="284" r:id="rId12"/>
    <p:sldId id="285" r:id="rId13"/>
    <p:sldId id="286" r:id="rId14"/>
    <p:sldId id="287" r:id="rId15"/>
    <p:sldId id="288" r:id="rId16"/>
    <p:sldId id="289" r:id="rId17"/>
    <p:sldId id="290" r:id="rId18"/>
    <p:sldId id="268" r:id="rId19"/>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1A23"/>
    <a:srgbClr val="FFFFFF"/>
    <a:srgbClr val="FF99FF"/>
    <a:srgbClr val="06235B"/>
    <a:srgbClr val="E63C44"/>
    <a:srgbClr val="00CCFF"/>
    <a:srgbClr val="E5E5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6857A7-0D97-4748-A33A-19986D798E8B}" v="6" dt="2026-02-20T07:12:59.5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10" autoAdjust="0"/>
  </p:normalViewPr>
  <p:slideViewPr>
    <p:cSldViewPr snapToGrid="0" showGuides="1">
      <p:cViewPr varScale="1">
        <p:scale>
          <a:sx n="59" d="100"/>
          <a:sy n="59" d="100"/>
        </p:scale>
        <p:origin x="400" y="52"/>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54" d="100"/>
          <a:sy n="54" d="100"/>
        </p:scale>
        <p:origin x="256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ciaGallardo, Francisco" userId="b4b7da68-c0d7-4ad6-a033-1814dbf46d12" providerId="ADAL" clId="{CB26DE98-57F3-4D70-837B-F3DF6C2EFC9F}"/>
    <pc:docChg chg="custSel addSld delSld modSld">
      <pc:chgData name="GarciaGallardo, Francisco" userId="b4b7da68-c0d7-4ad6-a033-1814dbf46d12" providerId="ADAL" clId="{CB26DE98-57F3-4D70-837B-F3DF6C2EFC9F}" dt="2026-02-20T07:13:03.374" v="10" actId="47"/>
      <pc:docMkLst>
        <pc:docMk/>
      </pc:docMkLst>
      <pc:sldChg chg="addSp delSp modSp mod delAnim modAnim">
        <pc:chgData name="GarciaGallardo, Francisco" userId="b4b7da68-c0d7-4ad6-a033-1814dbf46d12" providerId="ADAL" clId="{CB26DE98-57F3-4D70-837B-F3DF6C2EFC9F}" dt="2026-02-20T07:12:59.595" v="9" actId="20577"/>
        <pc:sldMkLst>
          <pc:docMk/>
          <pc:sldMk cId="713274897" sldId="256"/>
        </pc:sldMkLst>
        <pc:spChg chg="del">
          <ac:chgData name="GarciaGallardo, Francisco" userId="b4b7da68-c0d7-4ad6-a033-1814dbf46d12" providerId="ADAL" clId="{CB26DE98-57F3-4D70-837B-F3DF6C2EFC9F}" dt="2026-02-20T06:44:11.023" v="1" actId="478"/>
          <ac:spMkLst>
            <pc:docMk/>
            <pc:sldMk cId="713274897" sldId="256"/>
            <ac:spMk id="2" creationId="{FE2152F9-5885-FCBC-575A-2350D8A7A8B4}"/>
          </ac:spMkLst>
        </pc:spChg>
        <pc:spChg chg="del">
          <ac:chgData name="GarciaGallardo, Francisco" userId="b4b7da68-c0d7-4ad6-a033-1814dbf46d12" providerId="ADAL" clId="{CB26DE98-57F3-4D70-837B-F3DF6C2EFC9F}" dt="2026-02-20T06:44:11.023" v="1" actId="478"/>
          <ac:spMkLst>
            <pc:docMk/>
            <pc:sldMk cId="713274897" sldId="256"/>
            <ac:spMk id="3" creationId="{811125AC-FA3D-EAA4-914E-78779748625B}"/>
          </ac:spMkLst>
        </pc:spChg>
        <pc:spChg chg="add del mod">
          <ac:chgData name="GarciaGallardo, Francisco" userId="b4b7da68-c0d7-4ad6-a033-1814dbf46d12" providerId="ADAL" clId="{CB26DE98-57F3-4D70-837B-F3DF6C2EFC9F}" dt="2026-02-20T06:44:14.374" v="2" actId="478"/>
          <ac:spMkLst>
            <pc:docMk/>
            <pc:sldMk cId="713274897" sldId="256"/>
            <ac:spMk id="5" creationId="{B9CFECB5-DB89-FA67-6877-976109148CF0}"/>
          </ac:spMkLst>
        </pc:spChg>
        <pc:spChg chg="del">
          <ac:chgData name="GarciaGallardo, Francisco" userId="b4b7da68-c0d7-4ad6-a033-1814dbf46d12" providerId="ADAL" clId="{CB26DE98-57F3-4D70-837B-F3DF6C2EFC9F}" dt="2026-02-20T06:44:11.023" v="1" actId="478"/>
          <ac:spMkLst>
            <pc:docMk/>
            <pc:sldMk cId="713274897" sldId="256"/>
            <ac:spMk id="7" creationId="{CE066DB7-3625-F6AE-3001-7939FB8F8ED2}"/>
          </ac:spMkLst>
        </pc:spChg>
        <pc:spChg chg="add del mod">
          <ac:chgData name="GarciaGallardo, Francisco" userId="b4b7da68-c0d7-4ad6-a033-1814dbf46d12" providerId="ADAL" clId="{CB26DE98-57F3-4D70-837B-F3DF6C2EFC9F}" dt="2026-02-20T06:44:14.374" v="2" actId="478"/>
          <ac:spMkLst>
            <pc:docMk/>
            <pc:sldMk cId="713274897" sldId="256"/>
            <ac:spMk id="8" creationId="{433E811E-4DB2-4055-CB94-ECB8504E314F}"/>
          </ac:spMkLst>
        </pc:spChg>
        <pc:spChg chg="add mod">
          <ac:chgData name="GarciaGallardo, Francisco" userId="b4b7da68-c0d7-4ad6-a033-1814dbf46d12" providerId="ADAL" clId="{CB26DE98-57F3-4D70-837B-F3DF6C2EFC9F}" dt="2026-02-20T07:12:52.478" v="6"/>
          <ac:spMkLst>
            <pc:docMk/>
            <pc:sldMk cId="713274897" sldId="256"/>
            <ac:spMk id="9" creationId="{7091AB7E-E27A-86B1-0806-1073A8C8763E}"/>
          </ac:spMkLst>
        </pc:spChg>
        <pc:spChg chg="add mod">
          <ac:chgData name="GarciaGallardo, Francisco" userId="b4b7da68-c0d7-4ad6-a033-1814dbf46d12" providerId="ADAL" clId="{CB26DE98-57F3-4D70-837B-F3DF6C2EFC9F}" dt="2026-02-20T07:12:42.984" v="5" actId="14100"/>
          <ac:spMkLst>
            <pc:docMk/>
            <pc:sldMk cId="713274897" sldId="256"/>
            <ac:spMk id="10" creationId="{192F2847-BEA4-69CF-F67C-815CB05D8B62}"/>
          </ac:spMkLst>
        </pc:spChg>
        <pc:spChg chg="add mod">
          <ac:chgData name="GarciaGallardo, Francisco" userId="b4b7da68-c0d7-4ad6-a033-1814dbf46d12" providerId="ADAL" clId="{CB26DE98-57F3-4D70-837B-F3DF6C2EFC9F}" dt="2026-02-20T07:12:59.595" v="9" actId="20577"/>
          <ac:spMkLst>
            <pc:docMk/>
            <pc:sldMk cId="713274897" sldId="256"/>
            <ac:spMk id="11" creationId="{D3FA0E53-50F8-0A0A-B5F1-6ECB9196A63E}"/>
          </ac:spMkLst>
        </pc:spChg>
      </pc:sldChg>
      <pc:sldChg chg="add del">
        <pc:chgData name="GarciaGallardo, Francisco" userId="b4b7da68-c0d7-4ad6-a033-1814dbf46d12" providerId="ADAL" clId="{CB26DE98-57F3-4D70-837B-F3DF6C2EFC9F}" dt="2026-02-20T07:13:03.374" v="10" actId="47"/>
        <pc:sldMkLst>
          <pc:docMk/>
          <pc:sldMk cId="4071081669" sldId="291"/>
        </pc:sldMkLst>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tags" Target="../tags/tag11.xml"/><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A293A2C5-6936-3081-AA0B-E11629ED0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a:extLst>
              <a:ext uri="{FF2B5EF4-FFF2-40B4-BE49-F238E27FC236}">
                <a16:creationId xmlns:a16="http://schemas.microsoft.com/office/drawing/2014/main" id="{E49434B8-3092-083E-B798-13164495341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2E988E-2331-4B84-803A-E48C2F4BC14D}" type="datetimeFigureOut">
              <a:rPr lang="en-US" smtClean="0"/>
              <a:t>3/9/2026</a:t>
            </a:fld>
            <a:endParaRPr lang="en-US"/>
          </a:p>
        </p:txBody>
      </p:sp>
      <p:sp>
        <p:nvSpPr>
          <p:cNvPr id="4" name="Marcador de pie de página 3">
            <a:extLst>
              <a:ext uri="{FF2B5EF4-FFF2-40B4-BE49-F238E27FC236}">
                <a16:creationId xmlns:a16="http://schemas.microsoft.com/office/drawing/2014/main" id="{AA4B54BB-DE15-1158-BBFE-9A037D2BAE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Marcador de número de diapositiva 4">
            <a:extLst>
              <a:ext uri="{FF2B5EF4-FFF2-40B4-BE49-F238E27FC236}">
                <a16:creationId xmlns:a16="http://schemas.microsoft.com/office/drawing/2014/main" id="{80BAD46B-6EDF-0C29-3159-DC6D2563375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0437E5-2FAD-4F80-8941-4CB137FD552F}" type="slidenum">
              <a:rPr lang="en-US" smtClean="0"/>
              <a:t>‹Nº›</a:t>
            </a:fld>
            <a:endParaRPr lang="en-US"/>
          </a:p>
        </p:txBody>
      </p:sp>
    </p:spTree>
    <p:custDataLst>
      <p:tags r:id="rId2"/>
    </p:custDataLst>
    <p:extLst>
      <p:ext uri="{BB962C8B-B14F-4D97-AF65-F5344CB8AC3E}">
        <p14:creationId xmlns:p14="http://schemas.microsoft.com/office/powerpoint/2010/main" val="209424726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7F67A1-22F2-45AB-924C-7BED75AB63FA}" type="datetimeFigureOut">
              <a:rPr lang="es-ES" smtClean="0"/>
              <a:t>09/03/2026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FE96EC-7D3A-45A7-9E74-3B164BCD1E89}" type="slidenum">
              <a:rPr lang="es-ES" smtClean="0"/>
              <a:t>‹Nº›</a:t>
            </a:fld>
            <a:endParaRPr lang="es-ES"/>
          </a:p>
        </p:txBody>
      </p:sp>
    </p:spTree>
    <p:extLst>
      <p:ext uri="{BB962C8B-B14F-4D97-AF65-F5344CB8AC3E}">
        <p14:creationId xmlns:p14="http://schemas.microsoft.com/office/powerpoint/2010/main" val="1995561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a:t>Membrana plasmática</a:t>
            </a:r>
          </a:p>
          <a:p>
            <a:r>
              <a:rPr lang="es-ES" dirty="0"/>
              <a:t>Es una estructura que rodea a la célula separándola química y físicamente del medio</a:t>
            </a:r>
          </a:p>
          <a:p>
            <a:r>
              <a:rPr lang="es-ES" dirty="0"/>
              <a:t>extracelular.</a:t>
            </a:r>
          </a:p>
        </p:txBody>
      </p:sp>
      <p:sp>
        <p:nvSpPr>
          <p:cNvPr id="4" name="Marcador de número de diapositiva 3"/>
          <p:cNvSpPr>
            <a:spLocks noGrp="1"/>
          </p:cNvSpPr>
          <p:nvPr>
            <p:ph type="sldNum" sz="quarter" idx="5"/>
          </p:nvPr>
        </p:nvSpPr>
        <p:spPr/>
        <p:txBody>
          <a:bodyPr/>
          <a:lstStyle/>
          <a:p>
            <a:fld id="{31FE96EC-7D3A-45A7-9E74-3B164BCD1E89}" type="slidenum">
              <a:rPr lang="es-ES" smtClean="0"/>
              <a:t>7</a:t>
            </a:fld>
            <a:endParaRPr lang="es-ES"/>
          </a:p>
        </p:txBody>
      </p:sp>
    </p:spTree>
    <p:extLst>
      <p:ext uri="{BB962C8B-B14F-4D97-AF65-F5344CB8AC3E}">
        <p14:creationId xmlns:p14="http://schemas.microsoft.com/office/powerpoint/2010/main" val="4141216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FE44B-1CAC-C336-06E3-BE9D5EADAF0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7CA8617-9F95-99DA-86CA-BCC5EB1DC525}"/>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59BCBBA-B293-F404-61F3-07DC160CEEE7}"/>
              </a:ext>
            </a:extLst>
          </p:cNvPr>
          <p:cNvSpPr>
            <a:spLocks noGrp="1"/>
          </p:cNvSpPr>
          <p:nvPr>
            <p:ph type="body" idx="1"/>
          </p:nvPr>
        </p:nvSpPr>
        <p:spPr/>
        <p:txBody>
          <a:bodyPr/>
          <a:lstStyle/>
          <a:p>
            <a:r>
              <a:rPr lang="es-ES" dirty="0"/>
              <a:t>Membrana plasmática</a:t>
            </a:r>
          </a:p>
          <a:p>
            <a:r>
              <a:rPr lang="es-ES" dirty="0"/>
              <a:t>Es una estructura que rodea a la célula separándola química y físicamente del medio</a:t>
            </a:r>
          </a:p>
          <a:p>
            <a:r>
              <a:rPr lang="es-ES" dirty="0"/>
              <a:t>extracelular.</a:t>
            </a:r>
          </a:p>
        </p:txBody>
      </p:sp>
      <p:sp>
        <p:nvSpPr>
          <p:cNvPr id="4" name="Marcador de número de diapositiva 3">
            <a:extLst>
              <a:ext uri="{FF2B5EF4-FFF2-40B4-BE49-F238E27FC236}">
                <a16:creationId xmlns:a16="http://schemas.microsoft.com/office/drawing/2014/main" id="{AA58B649-FACF-2CA0-D5E4-F4E4D3CDCE91}"/>
              </a:ext>
            </a:extLst>
          </p:cNvPr>
          <p:cNvSpPr>
            <a:spLocks noGrp="1"/>
          </p:cNvSpPr>
          <p:nvPr>
            <p:ph type="sldNum" sz="quarter" idx="5"/>
          </p:nvPr>
        </p:nvSpPr>
        <p:spPr/>
        <p:txBody>
          <a:bodyPr/>
          <a:lstStyle/>
          <a:p>
            <a:fld id="{31FE96EC-7D3A-45A7-9E74-3B164BCD1E89}" type="slidenum">
              <a:rPr lang="es-ES" smtClean="0"/>
              <a:t>13</a:t>
            </a:fld>
            <a:endParaRPr lang="es-ES"/>
          </a:p>
        </p:txBody>
      </p:sp>
    </p:spTree>
    <p:extLst>
      <p:ext uri="{BB962C8B-B14F-4D97-AF65-F5344CB8AC3E}">
        <p14:creationId xmlns:p14="http://schemas.microsoft.com/office/powerpoint/2010/main" val="174490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508A0-24C8-9668-D492-C9EBF0DF115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7ED4AA2-8B1D-22A5-37F5-58E7BA3A61BA}"/>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4BB4142-8183-DF98-54FC-644B7A88E7E2}"/>
              </a:ext>
            </a:extLst>
          </p:cNvPr>
          <p:cNvSpPr>
            <a:spLocks noGrp="1"/>
          </p:cNvSpPr>
          <p:nvPr>
            <p:ph type="body" idx="1"/>
          </p:nvPr>
        </p:nvSpPr>
        <p:spPr/>
        <p:txBody>
          <a:bodyPr/>
          <a:lstStyle/>
          <a:p>
            <a:r>
              <a:rPr lang="es-ES" dirty="0"/>
              <a:t>Membrana plasmática</a:t>
            </a:r>
          </a:p>
          <a:p>
            <a:r>
              <a:rPr lang="es-ES" dirty="0"/>
              <a:t>Es una estructura que rodea a la célula separándola química y físicamente del medio</a:t>
            </a:r>
          </a:p>
          <a:p>
            <a:r>
              <a:rPr lang="es-ES" dirty="0"/>
              <a:t>extracelular.</a:t>
            </a:r>
          </a:p>
        </p:txBody>
      </p:sp>
      <p:sp>
        <p:nvSpPr>
          <p:cNvPr id="4" name="Marcador de número de diapositiva 3">
            <a:extLst>
              <a:ext uri="{FF2B5EF4-FFF2-40B4-BE49-F238E27FC236}">
                <a16:creationId xmlns:a16="http://schemas.microsoft.com/office/drawing/2014/main" id="{D5E61F87-4D63-2013-778F-9306E0228ADA}"/>
              </a:ext>
            </a:extLst>
          </p:cNvPr>
          <p:cNvSpPr>
            <a:spLocks noGrp="1"/>
          </p:cNvSpPr>
          <p:nvPr>
            <p:ph type="sldNum" sz="quarter" idx="5"/>
          </p:nvPr>
        </p:nvSpPr>
        <p:spPr/>
        <p:txBody>
          <a:bodyPr/>
          <a:lstStyle/>
          <a:p>
            <a:fld id="{31FE96EC-7D3A-45A7-9E74-3B164BCD1E89}" type="slidenum">
              <a:rPr lang="es-ES" smtClean="0"/>
              <a:t>17</a:t>
            </a:fld>
            <a:endParaRPr lang="es-ES"/>
          </a:p>
        </p:txBody>
      </p:sp>
    </p:spTree>
    <p:extLst>
      <p:ext uri="{BB962C8B-B14F-4D97-AF65-F5344CB8AC3E}">
        <p14:creationId xmlns:p14="http://schemas.microsoft.com/office/powerpoint/2010/main" val="42280388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Imagen 7" descr="Imagen que contiene Patrón de fondo&#10;&#10;El contenido generado por IA puede ser incorrecto.">
            <a:extLst>
              <a:ext uri="{FF2B5EF4-FFF2-40B4-BE49-F238E27FC236}">
                <a16:creationId xmlns:a16="http://schemas.microsoft.com/office/drawing/2014/main" id="{563B7FB3-C63C-EAC8-75C7-2F61B71A80A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46" y="0"/>
            <a:ext cx="12180854" cy="6858000"/>
          </a:xfrm>
          <a:prstGeom prst="rect">
            <a:avLst/>
          </a:prstGeom>
        </p:spPr>
      </p:pic>
      <p:sp>
        <p:nvSpPr>
          <p:cNvPr id="9" name="Rectángulo 8">
            <a:extLst>
              <a:ext uri="{FF2B5EF4-FFF2-40B4-BE49-F238E27FC236}">
                <a16:creationId xmlns:a16="http://schemas.microsoft.com/office/drawing/2014/main" id="{B7A53FAE-E43D-97F3-DA65-AE31E801C858}"/>
              </a:ext>
            </a:extLst>
          </p:cNvPr>
          <p:cNvSpPr/>
          <p:nvPr userDrawn="1"/>
        </p:nvSpPr>
        <p:spPr>
          <a:xfrm>
            <a:off x="1325573" y="1509681"/>
            <a:ext cx="9291286" cy="4111731"/>
          </a:xfrm>
          <a:prstGeom prst="rect">
            <a:avLst/>
          </a:prstGeom>
          <a:solidFill>
            <a:srgbClr val="06235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06235B"/>
              </a:solidFill>
            </a:endParaRPr>
          </a:p>
        </p:txBody>
      </p:sp>
      <p:pic>
        <p:nvPicPr>
          <p:cNvPr id="11" name="Imagen 10" descr="Forma, Rectángulo&#10;&#10;El contenido generado por IA puede ser incorrecto.">
            <a:extLst>
              <a:ext uri="{FF2B5EF4-FFF2-40B4-BE49-F238E27FC236}">
                <a16:creationId xmlns:a16="http://schemas.microsoft.com/office/drawing/2014/main" id="{5F85FD57-78EF-6E7E-6DE5-C1FA40D432B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1146" y="0"/>
            <a:ext cx="12192000" cy="6856286"/>
          </a:xfrm>
          <a:prstGeom prst="rect">
            <a:avLst/>
          </a:prstGeom>
        </p:spPr>
      </p:pic>
      <p:sp>
        <p:nvSpPr>
          <p:cNvPr id="2" name="Título 1">
            <a:extLst>
              <a:ext uri="{FF2B5EF4-FFF2-40B4-BE49-F238E27FC236}">
                <a16:creationId xmlns:a16="http://schemas.microsoft.com/office/drawing/2014/main" id="{5EC5B517-AD46-3807-20A4-47F509FB2C84}"/>
              </a:ext>
            </a:extLst>
          </p:cNvPr>
          <p:cNvSpPr>
            <a:spLocks noGrp="1"/>
          </p:cNvSpPr>
          <p:nvPr>
            <p:ph type="ctrTitle" hasCustomPrompt="1"/>
          </p:nvPr>
        </p:nvSpPr>
        <p:spPr>
          <a:xfrm>
            <a:off x="1524000" y="2365449"/>
            <a:ext cx="9144000" cy="1144513"/>
          </a:xfrm>
          <a:prstGeom prst="rect">
            <a:avLst/>
          </a:prstGeom>
        </p:spPr>
        <p:txBody>
          <a:bodyPr anchor="b"/>
          <a:lstStyle>
            <a:lvl1pPr algn="ctr">
              <a:defRPr sz="6000">
                <a:solidFill>
                  <a:schemeClr val="bg1"/>
                </a:solidFill>
              </a:defRPr>
            </a:lvl1pPr>
          </a:lstStyle>
          <a:p>
            <a:r>
              <a:rPr lang="es-ES" dirty="0"/>
              <a:t>Título presentación</a:t>
            </a:r>
            <a:endParaRPr lang="en-US" dirty="0"/>
          </a:p>
        </p:txBody>
      </p:sp>
      <p:sp>
        <p:nvSpPr>
          <p:cNvPr id="3" name="Subtítulo 2">
            <a:extLst>
              <a:ext uri="{FF2B5EF4-FFF2-40B4-BE49-F238E27FC236}">
                <a16:creationId xmlns:a16="http://schemas.microsoft.com/office/drawing/2014/main" id="{72CC94DC-DCA9-2C24-020C-05AF809E7044}"/>
              </a:ext>
            </a:extLst>
          </p:cNvPr>
          <p:cNvSpPr>
            <a:spLocks noGrp="1"/>
          </p:cNvSpPr>
          <p:nvPr>
            <p:ph type="subTitle" idx="1" hasCustomPrompt="1"/>
          </p:nvPr>
        </p:nvSpPr>
        <p:spPr>
          <a:xfrm>
            <a:off x="1524000" y="3602038"/>
            <a:ext cx="9144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Subtítulo presentación</a:t>
            </a:r>
            <a:endParaRPr lang="en-US" dirty="0"/>
          </a:p>
        </p:txBody>
      </p:sp>
    </p:spTree>
    <p:custDataLst>
      <p:tags r:id="rId1"/>
    </p:custDataLst>
    <p:extLst>
      <p:ext uri="{BB962C8B-B14F-4D97-AF65-F5344CB8AC3E}">
        <p14:creationId xmlns:p14="http://schemas.microsoft.com/office/powerpoint/2010/main" val="1711709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952426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pic>
        <p:nvPicPr>
          <p:cNvPr id="8" name="Imagen 7" descr="Imagen que contiene exterior, elefante, naranja, decorado&#10;&#10;El contenido generado por IA puede ser incorrecto.">
            <a:extLst>
              <a:ext uri="{FF2B5EF4-FFF2-40B4-BE49-F238E27FC236}">
                <a16:creationId xmlns:a16="http://schemas.microsoft.com/office/drawing/2014/main" id="{FA5A2B00-3E59-2A51-34BA-CEBE7525C3E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573" y="0"/>
            <a:ext cx="12180854" cy="6858000"/>
          </a:xfrm>
          <a:prstGeom prst="rect">
            <a:avLst/>
          </a:prstGeom>
        </p:spPr>
      </p:pic>
      <p:sp>
        <p:nvSpPr>
          <p:cNvPr id="9" name="Rectángulo 8">
            <a:extLst>
              <a:ext uri="{FF2B5EF4-FFF2-40B4-BE49-F238E27FC236}">
                <a16:creationId xmlns:a16="http://schemas.microsoft.com/office/drawing/2014/main" id="{00319A74-6065-E425-E9E3-8001AAFF02A7}"/>
              </a:ext>
            </a:extLst>
          </p:cNvPr>
          <p:cNvSpPr/>
          <p:nvPr userDrawn="1"/>
        </p:nvSpPr>
        <p:spPr>
          <a:xfrm>
            <a:off x="1337847" y="1503544"/>
            <a:ext cx="9248327" cy="4148553"/>
          </a:xfrm>
          <a:prstGeom prst="rect">
            <a:avLst/>
          </a:prstGeom>
          <a:solidFill>
            <a:srgbClr val="E21A2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Imagen 10" descr="Imagen que contiene Forma&#10;&#10;El contenido generado por IA puede ser incorrecto.">
            <a:extLst>
              <a:ext uri="{FF2B5EF4-FFF2-40B4-BE49-F238E27FC236}">
                <a16:creationId xmlns:a16="http://schemas.microsoft.com/office/drawing/2014/main" id="{2BB17398-C344-74BB-F01D-94B4A8F6C63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369" y="0"/>
            <a:ext cx="12189631" cy="6858000"/>
          </a:xfrm>
          <a:prstGeom prst="rect">
            <a:avLst/>
          </a:prstGeom>
        </p:spPr>
      </p:pic>
      <p:sp>
        <p:nvSpPr>
          <p:cNvPr id="15" name="Marcador de texto 2">
            <a:extLst>
              <a:ext uri="{FF2B5EF4-FFF2-40B4-BE49-F238E27FC236}">
                <a16:creationId xmlns:a16="http://schemas.microsoft.com/office/drawing/2014/main" id="{1296DF91-C238-A023-8FBB-A532D1A38851}"/>
              </a:ext>
            </a:extLst>
          </p:cNvPr>
          <p:cNvSpPr>
            <a:spLocks noGrp="1"/>
          </p:cNvSpPr>
          <p:nvPr>
            <p:ph type="body" idx="10"/>
          </p:nvPr>
        </p:nvSpPr>
        <p:spPr>
          <a:xfrm>
            <a:off x="3715085" y="2971800"/>
            <a:ext cx="5422191" cy="1457229"/>
          </a:xfrm>
          <a:prstGeom prst="rect">
            <a:avLst/>
          </a:prstGeom>
        </p:spPr>
        <p:txBody>
          <a:bodyPr/>
          <a:lstStyle>
            <a:lvl1pPr marL="0" indent="0">
              <a:buNone/>
              <a:defRPr sz="2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dirty="0"/>
              <a:t>Haga clic para modificar los estilos de texto del patrón</a:t>
            </a:r>
          </a:p>
        </p:txBody>
      </p:sp>
    </p:spTree>
    <p:custDataLst>
      <p:tags r:id="rId1"/>
    </p:custDataLst>
    <p:extLst>
      <p:ext uri="{BB962C8B-B14F-4D97-AF65-F5344CB8AC3E}">
        <p14:creationId xmlns:p14="http://schemas.microsoft.com/office/powerpoint/2010/main" val="363784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pic>
        <p:nvPicPr>
          <p:cNvPr id="10" name="Imagen 9" descr="Imagen que contiene interior, naranja, con baldosas, foto&#10;&#10;El contenido generado por IA puede ser incorrecto.">
            <a:extLst>
              <a:ext uri="{FF2B5EF4-FFF2-40B4-BE49-F238E27FC236}">
                <a16:creationId xmlns:a16="http://schemas.microsoft.com/office/drawing/2014/main" id="{D19B03F3-EF47-1D0D-DF4A-F15ABFBCCB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759" y="0"/>
            <a:ext cx="12132216" cy="6858000"/>
          </a:xfrm>
          <a:prstGeom prst="rect">
            <a:avLst/>
          </a:prstGeom>
        </p:spPr>
      </p:pic>
      <p:sp>
        <p:nvSpPr>
          <p:cNvPr id="13" name="Rectángulo 12">
            <a:extLst>
              <a:ext uri="{FF2B5EF4-FFF2-40B4-BE49-F238E27FC236}">
                <a16:creationId xmlns:a16="http://schemas.microsoft.com/office/drawing/2014/main" id="{3D2D86A1-A603-907D-4A89-95DD8B45F556}"/>
              </a:ext>
            </a:extLst>
          </p:cNvPr>
          <p:cNvSpPr/>
          <p:nvPr userDrawn="1"/>
        </p:nvSpPr>
        <p:spPr>
          <a:xfrm>
            <a:off x="1355371" y="1509681"/>
            <a:ext cx="8283388" cy="4142416"/>
          </a:xfrm>
          <a:prstGeom prst="rect">
            <a:avLst/>
          </a:prstGeom>
          <a:solidFill>
            <a:srgbClr val="E5E5E5">
              <a:alpha val="8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E5E5E5"/>
              </a:solidFill>
            </a:endParaRPr>
          </a:p>
        </p:txBody>
      </p:sp>
      <p:pic>
        <p:nvPicPr>
          <p:cNvPr id="12" name="Imagen 11" descr="Forma, Rectángulo&#10;&#10;El contenido generado por IA puede ser incorrecto.">
            <a:extLst>
              <a:ext uri="{FF2B5EF4-FFF2-40B4-BE49-F238E27FC236}">
                <a16:creationId xmlns:a16="http://schemas.microsoft.com/office/drawing/2014/main" id="{7E229C65-510A-980C-4903-5A572DADFB6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380" y="270025"/>
            <a:ext cx="12189631" cy="6858000"/>
          </a:xfrm>
          <a:prstGeom prst="rect">
            <a:avLst/>
          </a:prstGeom>
        </p:spPr>
      </p:pic>
      <p:sp>
        <p:nvSpPr>
          <p:cNvPr id="8" name="Marcador de contenido 2">
            <a:extLst>
              <a:ext uri="{FF2B5EF4-FFF2-40B4-BE49-F238E27FC236}">
                <a16:creationId xmlns:a16="http://schemas.microsoft.com/office/drawing/2014/main" id="{196A0411-CC45-B654-FBEA-C6B249E86252}"/>
              </a:ext>
            </a:extLst>
          </p:cNvPr>
          <p:cNvSpPr>
            <a:spLocks noGrp="1"/>
          </p:cNvSpPr>
          <p:nvPr>
            <p:ph idx="1" hasCustomPrompt="1"/>
          </p:nvPr>
        </p:nvSpPr>
        <p:spPr>
          <a:xfrm>
            <a:off x="1613641" y="2034291"/>
            <a:ext cx="7617765" cy="3093196"/>
          </a:xfrm>
          <a:prstGeom prst="rect">
            <a:avLst/>
          </a:prstGeom>
        </p:spPr>
        <p:txBody>
          <a:bodyPr/>
          <a:lstStyle>
            <a:lvl1pPr marL="0" indent="0">
              <a:spcAft>
                <a:spcPts val="600"/>
              </a:spcAft>
              <a:buNone/>
              <a:defRPr>
                <a:solidFill>
                  <a:schemeClr val="tx1"/>
                </a:solidFill>
                <a:latin typeface="Proxima Nova Medium" panose="02000506030000020004" pitchFamily="50" charset="0"/>
              </a:defRPr>
            </a:lvl1pPr>
            <a:lvl2pPr marL="685800" indent="-228600">
              <a:lnSpc>
                <a:spcPct val="100000"/>
              </a:lnSpc>
              <a:buFont typeface="Wingdings" panose="05000000000000000000" pitchFamily="2" charset="2"/>
              <a:buChar char=""/>
              <a:defRPr>
                <a:solidFill>
                  <a:schemeClr val="tx1"/>
                </a:solidFill>
              </a:defRPr>
            </a:lvl2pPr>
            <a:lvl3pPr>
              <a:lnSpc>
                <a:spcPct val="100000"/>
              </a:lnSpc>
              <a:defRPr>
                <a:solidFill>
                  <a:schemeClr val="tx1"/>
                </a:solidFill>
              </a:defRPr>
            </a:lvl3pPr>
            <a:lvl4pPr>
              <a:lnSpc>
                <a:spcPct val="100000"/>
              </a:lnSpc>
              <a:defRPr>
                <a:solidFill>
                  <a:schemeClr val="tx1"/>
                </a:solidFill>
              </a:defRPr>
            </a:lvl4pPr>
            <a:lvl5pPr>
              <a:lnSpc>
                <a:spcPct val="100000"/>
              </a:lnSpc>
              <a:defRPr>
                <a:solidFill>
                  <a:schemeClr val="tx1"/>
                </a:solidFill>
              </a:defRPr>
            </a:lvl5pPr>
          </a:lstStyle>
          <a:p>
            <a:pPr lvl="0"/>
            <a:r>
              <a:rPr lang="es-ES" dirty="0"/>
              <a:t>Texto</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custDataLst>
      <p:tags r:id="rId1"/>
    </p:custDataLst>
    <p:extLst>
      <p:ext uri="{BB962C8B-B14F-4D97-AF65-F5344CB8AC3E}">
        <p14:creationId xmlns:p14="http://schemas.microsoft.com/office/powerpoint/2010/main" val="3568724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Encabezado de sección">
    <p:spTree>
      <p:nvGrpSpPr>
        <p:cNvPr id="1" name=""/>
        <p:cNvGrpSpPr/>
        <p:nvPr/>
      </p:nvGrpSpPr>
      <p:grpSpPr>
        <a:xfrm>
          <a:off x="0" y="0"/>
          <a:ext cx="0" cy="0"/>
          <a:chOff x="0" y="0"/>
          <a:chExt cx="0" cy="0"/>
        </a:xfrm>
      </p:grpSpPr>
      <p:pic>
        <p:nvPicPr>
          <p:cNvPr id="10" name="Imagen 9" descr="Imagen que contiene interior, naranja, con baldosas, foto&#10;&#10;El contenido generado por IA puede ser incorrecto.">
            <a:extLst>
              <a:ext uri="{FF2B5EF4-FFF2-40B4-BE49-F238E27FC236}">
                <a16:creationId xmlns:a16="http://schemas.microsoft.com/office/drawing/2014/main" id="{D19B03F3-EF47-1D0D-DF4A-F15ABFBCCB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684" y="0"/>
            <a:ext cx="12132216" cy="6858000"/>
          </a:xfrm>
          <a:prstGeom prst="rect">
            <a:avLst/>
          </a:prstGeom>
        </p:spPr>
      </p:pic>
      <p:sp>
        <p:nvSpPr>
          <p:cNvPr id="13" name="Rectángulo 12">
            <a:extLst>
              <a:ext uri="{FF2B5EF4-FFF2-40B4-BE49-F238E27FC236}">
                <a16:creationId xmlns:a16="http://schemas.microsoft.com/office/drawing/2014/main" id="{3D2D86A1-A603-907D-4A89-95DD8B45F556}"/>
              </a:ext>
            </a:extLst>
          </p:cNvPr>
          <p:cNvSpPr/>
          <p:nvPr userDrawn="1"/>
        </p:nvSpPr>
        <p:spPr>
          <a:xfrm>
            <a:off x="1586746" y="1509681"/>
            <a:ext cx="9036430" cy="4142416"/>
          </a:xfrm>
          <a:prstGeom prst="rect">
            <a:avLst/>
          </a:prstGeom>
          <a:solidFill>
            <a:srgbClr val="E5E5E5">
              <a:alpha val="8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E5E5E5"/>
              </a:solidFill>
            </a:endParaRPr>
          </a:p>
        </p:txBody>
      </p:sp>
      <p:pic>
        <p:nvPicPr>
          <p:cNvPr id="12" name="Imagen 11">
            <a:extLst>
              <a:ext uri="{FF2B5EF4-FFF2-40B4-BE49-F238E27FC236}">
                <a16:creationId xmlns:a16="http://schemas.microsoft.com/office/drawing/2014/main" id="{7E229C65-510A-980C-4903-5A572DADFB6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1335" y="261058"/>
            <a:ext cx="12189630" cy="6858000"/>
          </a:xfrm>
          <a:prstGeom prst="rect">
            <a:avLst/>
          </a:prstGeom>
        </p:spPr>
      </p:pic>
    </p:spTree>
    <p:custDataLst>
      <p:tags r:id="rId1"/>
    </p:custDataLst>
    <p:extLst>
      <p:ext uri="{BB962C8B-B14F-4D97-AF65-F5344CB8AC3E}">
        <p14:creationId xmlns:p14="http://schemas.microsoft.com/office/powerpoint/2010/main" val="641884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Encabezado de sección">
    <p:spTree>
      <p:nvGrpSpPr>
        <p:cNvPr id="1" name=""/>
        <p:cNvGrpSpPr/>
        <p:nvPr/>
      </p:nvGrpSpPr>
      <p:grpSpPr>
        <a:xfrm>
          <a:off x="0" y="0"/>
          <a:ext cx="0" cy="0"/>
          <a:chOff x="0" y="0"/>
          <a:chExt cx="0" cy="0"/>
        </a:xfrm>
      </p:grpSpPr>
      <p:pic>
        <p:nvPicPr>
          <p:cNvPr id="10" name="Imagen 9" descr="Imagen que contiene interior, naranja, con baldosas, foto&#10;&#10;El contenido generado por IA puede ser incorrecto.">
            <a:extLst>
              <a:ext uri="{FF2B5EF4-FFF2-40B4-BE49-F238E27FC236}">
                <a16:creationId xmlns:a16="http://schemas.microsoft.com/office/drawing/2014/main" id="{D19B03F3-EF47-1D0D-DF4A-F15ABFBCCB5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684" y="0"/>
            <a:ext cx="12132216" cy="6858000"/>
          </a:xfrm>
          <a:prstGeom prst="rect">
            <a:avLst/>
          </a:prstGeom>
        </p:spPr>
      </p:pic>
      <p:sp>
        <p:nvSpPr>
          <p:cNvPr id="13" name="Rectángulo 12">
            <a:extLst>
              <a:ext uri="{FF2B5EF4-FFF2-40B4-BE49-F238E27FC236}">
                <a16:creationId xmlns:a16="http://schemas.microsoft.com/office/drawing/2014/main" id="{3D2D86A1-A603-907D-4A89-95DD8B45F556}"/>
              </a:ext>
            </a:extLst>
          </p:cNvPr>
          <p:cNvSpPr>
            <a:spLocks noGrp="1" noRot="1" noMove="1" noResize="1" noEditPoints="1" noAdjustHandles="1" noChangeArrowheads="1" noChangeShapeType="1"/>
          </p:cNvSpPr>
          <p:nvPr userDrawn="1"/>
        </p:nvSpPr>
        <p:spPr>
          <a:xfrm>
            <a:off x="9565342" y="439271"/>
            <a:ext cx="2079812" cy="6221505"/>
          </a:xfrm>
          <a:prstGeom prst="rect">
            <a:avLst/>
          </a:prstGeom>
          <a:solidFill>
            <a:srgbClr val="E21A23">
              <a:alpha val="8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E5E5E5"/>
              </a:solidFill>
            </a:endParaRPr>
          </a:p>
        </p:txBody>
      </p:sp>
      <p:sp>
        <p:nvSpPr>
          <p:cNvPr id="2" name="Rectángulo 1">
            <a:extLst>
              <a:ext uri="{FF2B5EF4-FFF2-40B4-BE49-F238E27FC236}">
                <a16:creationId xmlns:a16="http://schemas.microsoft.com/office/drawing/2014/main" id="{AD231DC6-4A4F-5AB1-49C4-2B94588F1018}"/>
              </a:ext>
            </a:extLst>
          </p:cNvPr>
          <p:cNvSpPr>
            <a:spLocks noGrp="1" noRot="1" noMove="1" noResize="1" noEditPoints="1" noAdjustHandles="1" noChangeArrowheads="1" noChangeShapeType="1"/>
          </p:cNvSpPr>
          <p:nvPr userDrawn="1"/>
        </p:nvSpPr>
        <p:spPr>
          <a:xfrm>
            <a:off x="1308848" y="439271"/>
            <a:ext cx="8256494" cy="6221505"/>
          </a:xfrm>
          <a:prstGeom prst="rect">
            <a:avLst/>
          </a:prstGeom>
          <a:solidFill>
            <a:schemeClr val="bg1">
              <a:alpha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n>
                <a:noFill/>
              </a:ln>
              <a:solidFill>
                <a:srgbClr val="E5E5E5"/>
              </a:solidFill>
            </a:endParaRPr>
          </a:p>
        </p:txBody>
      </p:sp>
    </p:spTree>
    <p:custDataLst>
      <p:tags r:id="rId1"/>
    </p:custDataLst>
    <p:extLst>
      <p:ext uri="{BB962C8B-B14F-4D97-AF65-F5344CB8AC3E}">
        <p14:creationId xmlns:p14="http://schemas.microsoft.com/office/powerpoint/2010/main" val="976529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fill="hold"/>
                                        <p:tgtEl>
                                          <p:spTgt spid="13"/>
                                        </p:tgtEl>
                                        <p:attrNameLst>
                                          <p:attrName>ppt_x</p:attrName>
                                        </p:attrNameLst>
                                      </p:cBhvr>
                                      <p:tavLst>
                                        <p:tav tm="0">
                                          <p:val>
                                            <p:strVal val="#ppt_x"/>
                                          </p:val>
                                        </p:tav>
                                        <p:tav tm="100000">
                                          <p:val>
                                            <p:strVal val="#ppt_x"/>
                                          </p:val>
                                        </p:tav>
                                      </p:tavLst>
                                    </p:anim>
                                    <p:anim calcmode="lin" valueType="num">
                                      <p:cBhvr additive="base">
                                        <p:cTn id="8" dur="10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Encabezado de sección">
    <p:spTree>
      <p:nvGrpSpPr>
        <p:cNvPr id="1" name=""/>
        <p:cNvGrpSpPr/>
        <p:nvPr/>
      </p:nvGrpSpPr>
      <p:grpSpPr>
        <a:xfrm>
          <a:off x="0" y="0"/>
          <a:ext cx="0" cy="0"/>
          <a:chOff x="0" y="0"/>
          <a:chExt cx="0" cy="0"/>
        </a:xfrm>
      </p:grpSpPr>
      <p:sp>
        <p:nvSpPr>
          <p:cNvPr id="13" name="Rectángulo 12">
            <a:extLst>
              <a:ext uri="{FF2B5EF4-FFF2-40B4-BE49-F238E27FC236}">
                <a16:creationId xmlns:a16="http://schemas.microsoft.com/office/drawing/2014/main" id="{3D2D86A1-A603-907D-4A89-95DD8B45F556}"/>
              </a:ext>
            </a:extLst>
          </p:cNvPr>
          <p:cNvSpPr/>
          <p:nvPr userDrawn="1"/>
        </p:nvSpPr>
        <p:spPr>
          <a:xfrm>
            <a:off x="0" y="1508159"/>
            <a:ext cx="12192000" cy="5349839"/>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E5E5E5"/>
              </a:solidFill>
            </a:endParaRPr>
          </a:p>
        </p:txBody>
      </p:sp>
      <p:sp>
        <p:nvSpPr>
          <p:cNvPr id="2" name="Rectángulo 1">
            <a:extLst>
              <a:ext uri="{FF2B5EF4-FFF2-40B4-BE49-F238E27FC236}">
                <a16:creationId xmlns:a16="http://schemas.microsoft.com/office/drawing/2014/main" id="{3A23A1C0-64A7-5B58-AEE9-1C8E06BE2FFF}"/>
              </a:ext>
            </a:extLst>
          </p:cNvPr>
          <p:cNvSpPr/>
          <p:nvPr userDrawn="1"/>
        </p:nvSpPr>
        <p:spPr>
          <a:xfrm>
            <a:off x="0" y="2366256"/>
            <a:ext cx="4151044" cy="3633644"/>
          </a:xfrm>
          <a:prstGeom prst="rect">
            <a:avLst/>
          </a:prstGeom>
          <a:solidFill>
            <a:srgbClr val="E21A2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solidFill>
                <a:srgbClr val="E5E5E5"/>
              </a:solidFill>
            </a:endParaRPr>
          </a:p>
        </p:txBody>
      </p:sp>
      <p:pic>
        <p:nvPicPr>
          <p:cNvPr id="4" name="Imagen 3">
            <a:extLst>
              <a:ext uri="{FF2B5EF4-FFF2-40B4-BE49-F238E27FC236}">
                <a16:creationId xmlns:a16="http://schemas.microsoft.com/office/drawing/2014/main" id="{3D9986E0-C4BE-54A3-A699-D95CCA86F69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320478" y="473619"/>
            <a:ext cx="1037583" cy="1034540"/>
          </a:xfrm>
          <a:prstGeom prst="rect">
            <a:avLst/>
          </a:prstGeom>
        </p:spPr>
      </p:pic>
    </p:spTree>
    <p:custDataLst>
      <p:tags r:id="rId1"/>
    </p:custDataLst>
    <p:extLst>
      <p:ext uri="{BB962C8B-B14F-4D97-AF65-F5344CB8AC3E}">
        <p14:creationId xmlns:p14="http://schemas.microsoft.com/office/powerpoint/2010/main" val="1813106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pic>
        <p:nvPicPr>
          <p:cNvPr id="8" name="Imagen 7">
            <a:extLst>
              <a:ext uri="{FF2B5EF4-FFF2-40B4-BE49-F238E27FC236}">
                <a16:creationId xmlns:a16="http://schemas.microsoft.com/office/drawing/2014/main" id="{FA5A2B00-3E59-2A51-34BA-CEBE7525C3E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73" y="0"/>
            <a:ext cx="12180853" cy="6858000"/>
          </a:xfrm>
          <a:prstGeom prst="rect">
            <a:avLst/>
          </a:prstGeom>
        </p:spPr>
      </p:pic>
      <p:sp>
        <p:nvSpPr>
          <p:cNvPr id="9" name="Rectángulo 8">
            <a:extLst>
              <a:ext uri="{FF2B5EF4-FFF2-40B4-BE49-F238E27FC236}">
                <a16:creationId xmlns:a16="http://schemas.microsoft.com/office/drawing/2014/main" id="{00319A74-6065-E425-E9E3-8001AAFF02A7}"/>
              </a:ext>
            </a:extLst>
          </p:cNvPr>
          <p:cNvSpPr/>
          <p:nvPr userDrawn="1"/>
        </p:nvSpPr>
        <p:spPr>
          <a:xfrm>
            <a:off x="1318260" y="1485900"/>
            <a:ext cx="9290545" cy="4131443"/>
          </a:xfrm>
          <a:prstGeom prst="rect">
            <a:avLst/>
          </a:prstGeom>
          <a:solidFill>
            <a:srgbClr val="E21A2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n 2">
            <a:extLst>
              <a:ext uri="{FF2B5EF4-FFF2-40B4-BE49-F238E27FC236}">
                <a16:creationId xmlns:a16="http://schemas.microsoft.com/office/drawing/2014/main" id="{7AF58900-6A6C-D5FB-FBC1-5302F7FF6DD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5070" y="19050"/>
            <a:ext cx="12189630" cy="6858000"/>
          </a:xfrm>
          <a:prstGeom prst="rect">
            <a:avLst/>
          </a:prstGeom>
        </p:spPr>
      </p:pic>
      <p:sp>
        <p:nvSpPr>
          <p:cNvPr id="15" name="Marcador de texto 2">
            <a:extLst>
              <a:ext uri="{FF2B5EF4-FFF2-40B4-BE49-F238E27FC236}">
                <a16:creationId xmlns:a16="http://schemas.microsoft.com/office/drawing/2014/main" id="{1296DF91-C238-A023-8FBB-A532D1A38851}"/>
              </a:ext>
            </a:extLst>
          </p:cNvPr>
          <p:cNvSpPr>
            <a:spLocks noGrp="1"/>
          </p:cNvSpPr>
          <p:nvPr>
            <p:ph type="body" idx="10"/>
          </p:nvPr>
        </p:nvSpPr>
        <p:spPr>
          <a:xfrm>
            <a:off x="2736748" y="3441025"/>
            <a:ext cx="5919733" cy="1457229"/>
          </a:xfrm>
          <a:prstGeom prst="rect">
            <a:avLst/>
          </a:prstGeom>
        </p:spPr>
        <p:txBody>
          <a:bodyPr/>
          <a:lstStyle>
            <a:lvl1pPr marL="0" indent="0">
              <a:buNone/>
              <a:defRPr sz="2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dirty="0"/>
              <a:t>Haga clic para modificar los estilos de texto del patrón</a:t>
            </a:r>
          </a:p>
        </p:txBody>
      </p:sp>
    </p:spTree>
    <p:custDataLst>
      <p:tags r:id="rId1"/>
    </p:custDataLst>
    <p:extLst>
      <p:ext uri="{BB962C8B-B14F-4D97-AF65-F5344CB8AC3E}">
        <p14:creationId xmlns:p14="http://schemas.microsoft.com/office/powerpoint/2010/main" val="369843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ustDataLst>
      <p:tags r:id="rId10"/>
    </p:custDataLst>
    <p:extLst>
      <p:ext uri="{BB962C8B-B14F-4D97-AF65-F5344CB8AC3E}">
        <p14:creationId xmlns:p14="http://schemas.microsoft.com/office/powerpoint/2010/main" val="56537465"/>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51" r:id="rId4"/>
    <p:sldLayoutId id="2147483663" r:id="rId5"/>
    <p:sldLayoutId id="2147483664" r:id="rId6"/>
    <p:sldLayoutId id="2147483661" r:id="rId7"/>
    <p:sldLayoutId id="2147483662" r:id="rId8"/>
  </p:sldLayoutIdLst>
  <p:txStyles>
    <p:titleStyle>
      <a:lvl1pPr algn="l" defTabSz="914400" rtl="0" eaLnBrk="1" latinLnBrk="0" hangingPunct="1">
        <a:lnSpc>
          <a:spcPct val="90000"/>
        </a:lnSpc>
        <a:spcBef>
          <a:spcPct val="0"/>
        </a:spcBef>
        <a:buNone/>
        <a:defRPr sz="4400" kern="1200">
          <a:solidFill>
            <a:schemeClr val="tx1"/>
          </a:solidFill>
          <a:latin typeface="Proxima Nova Extrabold" panose="02000506030000020004"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slideLayout" Target="../slideLayouts/slideLayout4.xml"/><Relationship Id="rId1" Type="http://schemas.openxmlformats.org/officeDocument/2006/relationships/tags" Target="../tags/tag21.xml"/><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6.xml"/><Relationship Id="rId1" Type="http://schemas.openxmlformats.org/officeDocument/2006/relationships/tags" Target="../tags/tag2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12.svg"/></Relationships>
</file>

<file path=ppt/slides/_rels/slide12.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slideLayout" Target="../slideLayouts/slideLayout3.xml"/><Relationship Id="rId1" Type="http://schemas.openxmlformats.org/officeDocument/2006/relationships/tags" Target="../tags/tag23.xml"/><Relationship Id="rId6" Type="http://schemas.openxmlformats.org/officeDocument/2006/relationships/image" Target="../media/image32.png"/><Relationship Id="rId11" Type="http://schemas.openxmlformats.org/officeDocument/2006/relationships/image" Target="../media/image37.png"/><Relationship Id="rId5" Type="http://schemas.openxmlformats.org/officeDocument/2006/relationships/image" Target="../media/image31.png"/><Relationship Id="rId10" Type="http://schemas.openxmlformats.org/officeDocument/2006/relationships/image" Target="../media/image36.png"/><Relationship Id="rId4" Type="http://schemas.openxmlformats.org/officeDocument/2006/relationships/image" Target="../media/image30.png"/><Relationship Id="rId9" Type="http://schemas.openxmlformats.org/officeDocument/2006/relationships/image" Target="../media/image3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24.xml"/><Relationship Id="rId4" Type="http://schemas.openxmlformats.org/officeDocument/2006/relationships/image" Target="../media/image38.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5.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6.xml"/><Relationship Id="rId1" Type="http://schemas.openxmlformats.org/officeDocument/2006/relationships/tags" Target="../tags/tag26.xml"/><Relationship Id="rId5" Type="http://schemas.openxmlformats.org/officeDocument/2006/relationships/image" Target="../media/image39.png"/><Relationship Id="rId4" Type="http://schemas.openxmlformats.org/officeDocument/2006/relationships/image" Target="../media/image12.svg"/></Relationships>
</file>

<file path=ppt/slides/_rels/slide16.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slideLayout" Target="../slideLayouts/slideLayout3.xml"/><Relationship Id="rId1" Type="http://schemas.openxmlformats.org/officeDocument/2006/relationships/tags" Target="../tags/tag27.xml"/><Relationship Id="rId4" Type="http://schemas.openxmlformats.org/officeDocument/2006/relationships/image" Target="../media/image41.sv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28.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18.xml.rels><?xml version="1.0" encoding="UTF-8" standalone="yes"?>
<Relationships xmlns="http://schemas.openxmlformats.org/package/2006/relationships"><Relationship Id="rId3" Type="http://schemas.openxmlformats.org/officeDocument/2006/relationships/image" Target="../media/image45.jpeg"/><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slideLayout" Target="../slideLayouts/slideLayout6.xml"/><Relationship Id="rId1" Type="http://schemas.openxmlformats.org/officeDocument/2006/relationships/tags" Target="../tags/tag15.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slideLayout" Target="../slideLayouts/slideLayout4.xml"/><Relationship Id="rId1" Type="http://schemas.openxmlformats.org/officeDocument/2006/relationships/tags" Target="../tags/tag16.xml"/><Relationship Id="rId5" Type="http://schemas.openxmlformats.org/officeDocument/2006/relationships/image" Target="../media/image18.sv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slideLayout" Target="../slideLayouts/slideLayout3.xml"/><Relationship Id="rId1" Type="http://schemas.openxmlformats.org/officeDocument/2006/relationships/tags" Target="../tags/tag17.xml"/><Relationship Id="rId4" Type="http://schemas.openxmlformats.org/officeDocument/2006/relationships/image" Target="../media/image20.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8.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1.png"/><Relationship Id="rId7" Type="http://schemas.openxmlformats.org/officeDocument/2006/relationships/image" Target="../media/image23.png"/><Relationship Id="rId2" Type="http://schemas.openxmlformats.org/officeDocument/2006/relationships/slideLayout" Target="../slideLayouts/slideLayout6.xml"/><Relationship Id="rId1" Type="http://schemas.openxmlformats.org/officeDocument/2006/relationships/tags" Target="../tags/tag19.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1">
            <a:extLst>
              <a:ext uri="{FF2B5EF4-FFF2-40B4-BE49-F238E27FC236}">
                <a16:creationId xmlns:a16="http://schemas.microsoft.com/office/drawing/2014/main" id="{7091AB7E-E27A-86B1-0806-1073A8C8763E}"/>
              </a:ext>
            </a:extLst>
          </p:cNvPr>
          <p:cNvSpPr>
            <a:spLocks noGrp="1"/>
          </p:cNvSpPr>
          <p:nvPr>
            <p:ph type="ctrTitle"/>
          </p:nvPr>
        </p:nvSpPr>
        <p:spPr>
          <a:xfrm>
            <a:off x="1524000" y="2284487"/>
            <a:ext cx="9144000" cy="1144513"/>
          </a:xfrm>
        </p:spPr>
        <p:txBody>
          <a:bodyPr/>
          <a:lstStyle/>
          <a:p>
            <a:pPr algn="l"/>
            <a:r>
              <a:rPr lang="ca-ES-valencia" dirty="0"/>
              <a:t>Matemáticas financieras</a:t>
            </a:r>
            <a:endParaRPr lang="en-US" dirty="0"/>
          </a:p>
        </p:txBody>
      </p:sp>
      <p:sp>
        <p:nvSpPr>
          <p:cNvPr id="10" name="Subtítulo 2">
            <a:extLst>
              <a:ext uri="{FF2B5EF4-FFF2-40B4-BE49-F238E27FC236}">
                <a16:creationId xmlns:a16="http://schemas.microsoft.com/office/drawing/2014/main" id="{192F2847-BEA4-69CF-F67C-815CB05D8B62}"/>
              </a:ext>
            </a:extLst>
          </p:cNvPr>
          <p:cNvSpPr>
            <a:spLocks noGrp="1"/>
          </p:cNvSpPr>
          <p:nvPr>
            <p:ph type="subTitle" idx="1"/>
          </p:nvPr>
        </p:nvSpPr>
        <p:spPr>
          <a:xfrm>
            <a:off x="1524000" y="4340150"/>
            <a:ext cx="8909785" cy="1655762"/>
          </a:xfrm>
        </p:spPr>
        <p:txBody>
          <a:bodyPr/>
          <a:lstStyle/>
          <a:p>
            <a:pPr algn="l"/>
            <a:r>
              <a:rPr lang="en-US" sz="3000" dirty="0" err="1">
                <a:latin typeface="Proxima Nova Semibold" panose="02000506030000020004" pitchFamily="50" charset="0"/>
              </a:rPr>
              <a:t>Matemáticas</a:t>
            </a:r>
            <a:r>
              <a:rPr lang="en-US" sz="3000" dirty="0">
                <a:latin typeface="Proxima Nova Semibold" panose="02000506030000020004" pitchFamily="50" charset="0"/>
              </a:rPr>
              <a:t> </a:t>
            </a:r>
            <a:r>
              <a:rPr lang="en-US" sz="3000" dirty="0" err="1">
                <a:latin typeface="Proxima Nova Semibold" panose="02000506030000020004" pitchFamily="50" charset="0"/>
              </a:rPr>
              <a:t>aplicadas</a:t>
            </a:r>
            <a:r>
              <a:rPr lang="en-US" sz="3000" dirty="0">
                <a:latin typeface="Proxima Nova Semibold" panose="02000506030000020004" pitchFamily="50" charset="0"/>
              </a:rPr>
              <a:t> a las </a:t>
            </a:r>
            <a:r>
              <a:rPr lang="en-US" sz="3000" dirty="0" err="1">
                <a:latin typeface="Proxima Nova Semibold" panose="02000506030000020004" pitchFamily="50" charset="0"/>
              </a:rPr>
              <a:t>ciencias</a:t>
            </a:r>
            <a:r>
              <a:rPr lang="en-US" sz="3000" dirty="0">
                <a:latin typeface="Proxima Nova Semibold" panose="02000506030000020004" pitchFamily="50" charset="0"/>
              </a:rPr>
              <a:t> </a:t>
            </a:r>
            <a:r>
              <a:rPr lang="en-US" sz="3000" dirty="0" err="1">
                <a:latin typeface="Proxima Nova Semibold" panose="02000506030000020004" pitchFamily="50" charset="0"/>
              </a:rPr>
              <a:t>sociales</a:t>
            </a:r>
            <a:br>
              <a:rPr lang="en-US" sz="3000" dirty="0">
                <a:latin typeface="Proxima Nova Semibold" panose="02000506030000020004" pitchFamily="50" charset="0"/>
              </a:rPr>
            </a:br>
            <a:r>
              <a:rPr lang="en-US" sz="3000" dirty="0">
                <a:latin typeface="Proxima Nova Semibold" panose="02000506030000020004" pitchFamily="50" charset="0"/>
              </a:rPr>
              <a:t>1º </a:t>
            </a:r>
            <a:r>
              <a:rPr lang="en-US" sz="3000" dirty="0" err="1">
                <a:latin typeface="Proxima Nova Semibold" panose="02000506030000020004" pitchFamily="50" charset="0"/>
              </a:rPr>
              <a:t>Bachillerato</a:t>
            </a:r>
            <a:endParaRPr lang="en-US" sz="3000" dirty="0">
              <a:latin typeface="Proxima Nova Semibold" panose="02000506030000020004" pitchFamily="50" charset="0"/>
            </a:endParaRPr>
          </a:p>
        </p:txBody>
      </p:sp>
      <p:sp>
        <p:nvSpPr>
          <p:cNvPr id="11" name="Subtítulo 2">
            <a:extLst>
              <a:ext uri="{FF2B5EF4-FFF2-40B4-BE49-F238E27FC236}">
                <a16:creationId xmlns:a16="http://schemas.microsoft.com/office/drawing/2014/main" id="{D3FA0E53-50F8-0A0A-B5F1-6ECB9196A63E}"/>
              </a:ext>
            </a:extLst>
          </p:cNvPr>
          <p:cNvSpPr txBox="1">
            <a:spLocks/>
          </p:cNvSpPr>
          <p:nvPr/>
        </p:nvSpPr>
        <p:spPr>
          <a:xfrm>
            <a:off x="1524000" y="2019311"/>
            <a:ext cx="2457451" cy="530352"/>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3000" dirty="0">
                <a:latin typeface="Proxima Nova Semibold" panose="02000506030000020004" pitchFamily="50" charset="0"/>
              </a:rPr>
              <a:t>Unidad 2</a:t>
            </a:r>
          </a:p>
        </p:txBody>
      </p:sp>
    </p:spTree>
    <p:custDataLst>
      <p:tags r:id="rId1"/>
    </p:custDataLst>
    <p:extLst>
      <p:ext uri="{BB962C8B-B14F-4D97-AF65-F5344CB8AC3E}">
        <p14:creationId xmlns:p14="http://schemas.microsoft.com/office/powerpoint/2010/main" val="713274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xEl>
                                              <p:pRg st="0" end="0"/>
                                            </p:txEl>
                                          </p:spTgt>
                                        </p:tgtEl>
                                        <p:attrNameLst>
                                          <p:attrName>style.visibility</p:attrName>
                                        </p:attrNameLst>
                                      </p:cBhvr>
                                      <p:to>
                                        <p:strVal val="visible"/>
                                      </p:to>
                                    </p:set>
                                    <p:animEffect transition="in" filter="fade">
                                      <p:cBhvr>
                                        <p:cTn id="10" dur="500"/>
                                        <p:tgtEl>
                                          <p:spTgt spid="11">
                                            <p:txEl>
                                              <p:pRg st="0" end="0"/>
                                            </p:txEl>
                                          </p:spTgt>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10">
                                            <p:txEl>
                                              <p:pRg st="0" end="0"/>
                                            </p:txEl>
                                          </p:spTgt>
                                        </p:tgtEl>
                                        <p:attrNameLst>
                                          <p:attrName>style.visibility</p:attrName>
                                        </p:attrNameLst>
                                      </p:cBhvr>
                                      <p:to>
                                        <p:strVal val="visible"/>
                                      </p:to>
                                    </p:set>
                                    <p:animEffect transition="in" filter="fade">
                                      <p:cBhvr>
                                        <p:cTn id="14"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build="p"/>
      <p:bldP spid="1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B8332-5B95-4984-D54B-C01A3A71FEC4}"/>
            </a:ext>
          </a:extLst>
        </p:cNvPr>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BB83CE36-7479-C31B-861D-E2AA22A41AA5}"/>
              </a:ext>
            </a:extLst>
          </p:cNvPr>
          <p:cNvSpPr>
            <a:spLocks noGrp="1"/>
          </p:cNvSpPr>
          <p:nvPr>
            <p:ph idx="1"/>
          </p:nvPr>
        </p:nvSpPr>
        <p:spPr>
          <a:xfrm>
            <a:off x="1594592" y="1760096"/>
            <a:ext cx="1453408" cy="3337808"/>
          </a:xfrm>
        </p:spPr>
        <p:txBody>
          <a:bodyPr/>
          <a:lstStyle/>
          <a:p>
            <a:r>
              <a:rPr lang="es-ES" sz="1400" dirty="0">
                <a:latin typeface="+mn-lt"/>
              </a:rPr>
              <a:t>La </a:t>
            </a:r>
            <a:r>
              <a:rPr lang="es-ES" sz="1400" b="1" dirty="0">
                <a:solidFill>
                  <a:srgbClr val="E21A23"/>
                </a:solidFill>
                <a:latin typeface="+mn-lt"/>
              </a:rPr>
              <a:t>capitalización</a:t>
            </a:r>
            <a:r>
              <a:rPr lang="es-ES" sz="1400" dirty="0">
                <a:latin typeface="+mn-lt"/>
              </a:rPr>
              <a:t> es el proceso de proyectar un capital inicial a un periodo de tiempo posterior, según un tipo de interés, mientras que </a:t>
            </a:r>
            <a:r>
              <a:rPr lang="es-ES" sz="1400" b="1" dirty="0">
                <a:solidFill>
                  <a:srgbClr val="E21A23"/>
                </a:solidFill>
                <a:latin typeface="+mn-lt"/>
              </a:rPr>
              <a:t>capitalizar</a:t>
            </a:r>
            <a:r>
              <a:rPr lang="es-ES" sz="1400" dirty="0">
                <a:latin typeface="+mn-lt"/>
              </a:rPr>
              <a:t> consiste en añadir al capital inicial los intereses generados por este.</a:t>
            </a:r>
            <a:endParaRPr lang="es-ES" sz="1400" b="1" dirty="0">
              <a:solidFill>
                <a:schemeClr val="bg1"/>
              </a:solidFill>
              <a:latin typeface="+mn-lt"/>
            </a:endParaRPr>
          </a:p>
        </p:txBody>
      </p:sp>
      <p:sp>
        <p:nvSpPr>
          <p:cNvPr id="2" name="Marcador de contenido 4">
            <a:extLst>
              <a:ext uri="{FF2B5EF4-FFF2-40B4-BE49-F238E27FC236}">
                <a16:creationId xmlns:a16="http://schemas.microsoft.com/office/drawing/2014/main" id="{0D83CF75-1190-6301-C494-EBF0C3EFDB3A}"/>
              </a:ext>
            </a:extLst>
          </p:cNvPr>
          <p:cNvSpPr txBox="1">
            <a:spLocks/>
          </p:cNvSpPr>
          <p:nvPr/>
        </p:nvSpPr>
        <p:spPr>
          <a:xfrm>
            <a:off x="3709139" y="1760096"/>
            <a:ext cx="5596785" cy="571500"/>
          </a:xfrm>
          <a:prstGeom prst="rect">
            <a:avLst/>
          </a:prstGeom>
        </p:spPr>
        <p:txBody>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600" kern="1200">
                <a:solidFill>
                  <a:schemeClr val="tx1"/>
                </a:solidFill>
                <a:latin typeface="Proxima Nova Medium" panose="02000506030000020004" pitchFamily="50" charset="0"/>
                <a:ea typeface="+mn-ea"/>
                <a:cs typeface="+mn-cs"/>
              </a:defRPr>
            </a:lvl1pPr>
            <a:lvl2pPr marL="685800" indent="-228600" algn="l" defTabSz="914400" rtl="0" eaLnBrk="1" latinLnBrk="0" hangingPunct="1">
              <a:lnSpc>
                <a:spcPct val="100000"/>
              </a:lnSpc>
              <a:spcBef>
                <a:spcPts val="500"/>
              </a:spcBef>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1200" dirty="0">
                <a:latin typeface="+mn-lt"/>
              </a:rPr>
              <a:t>La </a:t>
            </a:r>
            <a:r>
              <a:rPr lang="es-ES" sz="1200" b="1" dirty="0">
                <a:solidFill>
                  <a:srgbClr val="E21A23"/>
                </a:solidFill>
                <a:latin typeface="+mn-lt"/>
              </a:rPr>
              <a:t>simple</a:t>
            </a:r>
            <a:r>
              <a:rPr lang="es-ES" sz="1200" dirty="0">
                <a:latin typeface="+mn-lt"/>
              </a:rPr>
              <a:t> se basa en la determinación de los rendimientos futuros de un capital inicial. Los intereses I que genera un capital inicial C, a un tipo de interés simple anual del </a:t>
            </a:r>
            <a:r>
              <a:rPr lang="es-ES" sz="1200" i="1" dirty="0">
                <a:latin typeface="+mn-lt"/>
              </a:rPr>
              <a:t>r</a:t>
            </a:r>
            <a:r>
              <a:rPr lang="es-ES" sz="1200" dirty="0">
                <a:latin typeface="+mn-lt"/>
              </a:rPr>
              <a:t> %, durante un periodo de</a:t>
            </a:r>
            <a:r>
              <a:rPr lang="es-ES" sz="1200" i="1" dirty="0">
                <a:latin typeface="+mn-lt"/>
              </a:rPr>
              <a:t> t </a:t>
            </a:r>
            <a:r>
              <a:rPr lang="es-ES" sz="1200" dirty="0">
                <a:latin typeface="+mn-lt"/>
              </a:rPr>
              <a:t>años, vienen dados por:</a:t>
            </a:r>
            <a:endParaRPr lang="es-ES" sz="1200" b="1" dirty="0">
              <a:solidFill>
                <a:schemeClr val="bg1"/>
              </a:solidFill>
              <a:latin typeface="+mn-lt"/>
            </a:endParaRPr>
          </a:p>
        </p:txBody>
      </p:sp>
      <p:sp>
        <p:nvSpPr>
          <p:cNvPr id="4" name="Marcador de contenido 4">
            <a:extLst>
              <a:ext uri="{FF2B5EF4-FFF2-40B4-BE49-F238E27FC236}">
                <a16:creationId xmlns:a16="http://schemas.microsoft.com/office/drawing/2014/main" id="{2E8E6E58-BB22-E7BF-03B5-7E422019F12D}"/>
              </a:ext>
            </a:extLst>
          </p:cNvPr>
          <p:cNvSpPr txBox="1">
            <a:spLocks/>
          </p:cNvSpPr>
          <p:nvPr/>
        </p:nvSpPr>
        <p:spPr>
          <a:xfrm>
            <a:off x="3709139" y="3550877"/>
            <a:ext cx="5596785" cy="571499"/>
          </a:xfrm>
          <a:prstGeom prst="rect">
            <a:avLst/>
          </a:prstGeom>
        </p:spPr>
        <p:txBody>
          <a:bodyPr/>
          <a:lstStyle>
            <a:lvl1pPr marL="0" indent="0" algn="l" defTabSz="914400" rtl="0" eaLnBrk="1" latinLnBrk="0" hangingPunct="1">
              <a:lnSpc>
                <a:spcPct val="90000"/>
              </a:lnSpc>
              <a:spcBef>
                <a:spcPts val="1000"/>
              </a:spcBef>
              <a:spcAft>
                <a:spcPts val="600"/>
              </a:spcAft>
              <a:buFont typeface="Arial" panose="020B0604020202020204" pitchFamily="34" charset="0"/>
              <a:buNone/>
              <a:defRPr sz="2600" kern="1200">
                <a:solidFill>
                  <a:schemeClr val="tx1"/>
                </a:solidFill>
                <a:latin typeface="Proxima Nova Medium" panose="02000506030000020004" pitchFamily="50" charset="0"/>
                <a:ea typeface="+mn-ea"/>
                <a:cs typeface="+mn-cs"/>
              </a:defRPr>
            </a:lvl1pPr>
            <a:lvl2pPr marL="685800" indent="-228600" algn="l" defTabSz="914400" rtl="0" eaLnBrk="1" latinLnBrk="0" hangingPunct="1">
              <a:lnSpc>
                <a:spcPct val="100000"/>
              </a:lnSpc>
              <a:spcBef>
                <a:spcPts val="500"/>
              </a:spcBef>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1200" dirty="0">
                <a:latin typeface="+mn-lt"/>
              </a:rPr>
              <a:t>En la </a:t>
            </a:r>
            <a:r>
              <a:rPr lang="es-ES" sz="1200" b="1" dirty="0">
                <a:solidFill>
                  <a:srgbClr val="E21A23"/>
                </a:solidFill>
                <a:latin typeface="+mn-lt"/>
              </a:rPr>
              <a:t>compuesta</a:t>
            </a:r>
            <a:r>
              <a:rPr lang="es-ES" sz="1200" dirty="0">
                <a:latin typeface="+mn-lt"/>
              </a:rPr>
              <a:t> los intereses devengados por el capital inicial se van sumando a dicho importe, generando nuevos intereses. El capital final o valor futuro C</a:t>
            </a:r>
            <a:r>
              <a:rPr lang="ca-ES-valencia" sz="1200" baseline="-25000" dirty="0">
                <a:latin typeface="+mn-lt"/>
              </a:rPr>
              <a:t>f</a:t>
            </a:r>
            <a:r>
              <a:rPr lang="es-ES" sz="1200" dirty="0">
                <a:latin typeface="+mn-lt"/>
              </a:rPr>
              <a:t> que se obtiene en una operación financiera con un capital inicial C</a:t>
            </a:r>
            <a:r>
              <a:rPr lang="ca-ES-valencia" sz="1200" baseline="-25000" dirty="0">
                <a:latin typeface="+mn-lt"/>
              </a:rPr>
              <a:t>0</a:t>
            </a:r>
            <a:r>
              <a:rPr lang="es-ES" sz="1200" dirty="0">
                <a:latin typeface="+mn-lt"/>
              </a:rPr>
              <a:t>, a un tipo de interés compuesto anual </a:t>
            </a:r>
            <a:r>
              <a:rPr lang="es-ES" sz="1200" i="1" dirty="0">
                <a:latin typeface="+mn-lt"/>
              </a:rPr>
              <a:t>i</a:t>
            </a:r>
            <a:r>
              <a:rPr lang="es-ES" sz="1200" dirty="0">
                <a:latin typeface="+mn-lt"/>
              </a:rPr>
              <a:t> y durante un periodo de tiempo de </a:t>
            </a:r>
            <a:r>
              <a:rPr lang="es-ES" sz="1200" i="1" dirty="0">
                <a:latin typeface="+mn-lt"/>
              </a:rPr>
              <a:t>t</a:t>
            </a:r>
            <a:r>
              <a:rPr lang="es-ES" sz="1200" dirty="0">
                <a:latin typeface="+mn-lt"/>
              </a:rPr>
              <a:t> años, es:</a:t>
            </a:r>
            <a:endParaRPr lang="es-ES" sz="1200" b="1" dirty="0">
              <a:solidFill>
                <a:schemeClr val="bg1"/>
              </a:solidFill>
              <a:latin typeface="+mn-lt"/>
            </a:endParaRPr>
          </a:p>
        </p:txBody>
      </p:sp>
      <mc:AlternateContent xmlns:mc="http://schemas.openxmlformats.org/markup-compatibility/2006">
        <mc:Choice xmlns:a14="http://schemas.microsoft.com/office/drawing/2010/main" Requires="a14">
          <p:sp>
            <p:nvSpPr>
              <p:cNvPr id="6" name="CuadroTexto 5">
                <a:extLst>
                  <a:ext uri="{FF2B5EF4-FFF2-40B4-BE49-F238E27FC236}">
                    <a16:creationId xmlns:a16="http://schemas.microsoft.com/office/drawing/2014/main" id="{C8B2D680-5236-0830-A5A3-6F980C09EAB8}"/>
                  </a:ext>
                </a:extLst>
              </p:cNvPr>
              <p:cNvSpPr txBox="1"/>
              <p:nvPr/>
            </p:nvSpPr>
            <p:spPr>
              <a:xfrm>
                <a:off x="4939298" y="2480981"/>
                <a:ext cx="2692574" cy="826143"/>
              </a:xfrm>
              <a:custGeom>
                <a:avLst/>
                <a:gdLst>
                  <a:gd name="csX0" fmla="*/ 0 w 2692574"/>
                  <a:gd name="csY0" fmla="*/ 0 h 826143"/>
                  <a:gd name="csX1" fmla="*/ 484663 w 2692574"/>
                  <a:gd name="csY1" fmla="*/ 0 h 826143"/>
                  <a:gd name="csX2" fmla="*/ 1077030 w 2692574"/>
                  <a:gd name="csY2" fmla="*/ 0 h 826143"/>
                  <a:gd name="csX3" fmla="*/ 1669396 w 2692574"/>
                  <a:gd name="csY3" fmla="*/ 0 h 826143"/>
                  <a:gd name="csX4" fmla="*/ 2207911 w 2692574"/>
                  <a:gd name="csY4" fmla="*/ 0 h 826143"/>
                  <a:gd name="csX5" fmla="*/ 2692574 w 2692574"/>
                  <a:gd name="csY5" fmla="*/ 0 h 826143"/>
                  <a:gd name="csX6" fmla="*/ 2692574 w 2692574"/>
                  <a:gd name="csY6" fmla="*/ 421333 h 826143"/>
                  <a:gd name="csX7" fmla="*/ 2692574 w 2692574"/>
                  <a:gd name="csY7" fmla="*/ 826143 h 826143"/>
                  <a:gd name="csX8" fmla="*/ 2207911 w 2692574"/>
                  <a:gd name="csY8" fmla="*/ 826143 h 826143"/>
                  <a:gd name="csX9" fmla="*/ 1750173 w 2692574"/>
                  <a:gd name="csY9" fmla="*/ 826143 h 826143"/>
                  <a:gd name="csX10" fmla="*/ 1157807 w 2692574"/>
                  <a:gd name="csY10" fmla="*/ 826143 h 826143"/>
                  <a:gd name="csX11" fmla="*/ 619292 w 2692574"/>
                  <a:gd name="csY11" fmla="*/ 826143 h 826143"/>
                  <a:gd name="csX12" fmla="*/ 0 w 2692574"/>
                  <a:gd name="csY12" fmla="*/ 826143 h 826143"/>
                  <a:gd name="csX13" fmla="*/ 0 w 2692574"/>
                  <a:gd name="csY13" fmla="*/ 421333 h 826143"/>
                  <a:gd name="csX14" fmla="*/ 0 w 2692574"/>
                  <a:gd name="csY14" fmla="*/ 0 h 8261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692574" h="826143" extrusionOk="0">
                    <a:moveTo>
                      <a:pt x="0" y="0"/>
                    </a:moveTo>
                    <a:cubicBezTo>
                      <a:pt x="169363" y="-16075"/>
                      <a:pt x="306164" y="48918"/>
                      <a:pt x="484663" y="0"/>
                    </a:cubicBezTo>
                    <a:cubicBezTo>
                      <a:pt x="663162" y="-48918"/>
                      <a:pt x="835365" y="49112"/>
                      <a:pt x="1077030" y="0"/>
                    </a:cubicBezTo>
                    <a:cubicBezTo>
                      <a:pt x="1318695" y="-49112"/>
                      <a:pt x="1452777" y="27011"/>
                      <a:pt x="1669396" y="0"/>
                    </a:cubicBezTo>
                    <a:cubicBezTo>
                      <a:pt x="1886015" y="-27011"/>
                      <a:pt x="2073567" y="7814"/>
                      <a:pt x="2207911" y="0"/>
                    </a:cubicBezTo>
                    <a:cubicBezTo>
                      <a:pt x="2342255" y="-7814"/>
                      <a:pt x="2580994" y="18830"/>
                      <a:pt x="2692574" y="0"/>
                    </a:cubicBezTo>
                    <a:cubicBezTo>
                      <a:pt x="2696770" y="146927"/>
                      <a:pt x="2653841" y="332838"/>
                      <a:pt x="2692574" y="421333"/>
                    </a:cubicBezTo>
                    <a:cubicBezTo>
                      <a:pt x="2731307" y="509828"/>
                      <a:pt x="2656351" y="682709"/>
                      <a:pt x="2692574" y="826143"/>
                    </a:cubicBezTo>
                    <a:cubicBezTo>
                      <a:pt x="2498306" y="883803"/>
                      <a:pt x="2434799" y="780451"/>
                      <a:pt x="2207911" y="826143"/>
                    </a:cubicBezTo>
                    <a:cubicBezTo>
                      <a:pt x="1981023" y="871835"/>
                      <a:pt x="1847921" y="819521"/>
                      <a:pt x="1750173" y="826143"/>
                    </a:cubicBezTo>
                    <a:cubicBezTo>
                      <a:pt x="1652425" y="832765"/>
                      <a:pt x="1348734" y="799855"/>
                      <a:pt x="1157807" y="826143"/>
                    </a:cubicBezTo>
                    <a:cubicBezTo>
                      <a:pt x="966880" y="852431"/>
                      <a:pt x="777965" y="814382"/>
                      <a:pt x="619292" y="826143"/>
                    </a:cubicBezTo>
                    <a:cubicBezTo>
                      <a:pt x="460620" y="837904"/>
                      <a:pt x="261645" y="772753"/>
                      <a:pt x="0" y="826143"/>
                    </a:cubicBezTo>
                    <a:cubicBezTo>
                      <a:pt x="-34878" y="665162"/>
                      <a:pt x="37756" y="536917"/>
                      <a:pt x="0" y="421333"/>
                    </a:cubicBezTo>
                    <a:cubicBezTo>
                      <a:pt x="-37756" y="305749"/>
                      <a:pt x="29678" y="204257"/>
                      <a:pt x="0" y="0"/>
                    </a:cubicBezTo>
                    <a:close/>
                  </a:path>
                </a:pathLst>
              </a:custGeom>
              <a:noFill/>
              <a:ln w="38100">
                <a:solidFill>
                  <a:srgbClr val="E21A23"/>
                </a:solidFill>
                <a:prstDash val="sysDot"/>
                <a:bevel/>
                <a:extLst>
                  <a:ext uri="{C807C97D-BFC1-408E-A445-0C87EB9F89A2}">
                    <ask:lineSketchStyleProps xmlns:ask="http://schemas.microsoft.com/office/drawing/2018/sketchyshapes" sd="1649591123">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r>
                        <a:rPr lang="es-ES" sz="1600" smtClean="0">
                          <a:solidFill>
                            <a:srgbClr val="E21A23"/>
                          </a:solidFill>
                          <a:latin typeface="Cambria Math" panose="02040503050406030204" pitchFamily="18" charset="0"/>
                        </a:rPr>
                        <m:t>𝐼</m:t>
                      </m:r>
                      <m:r>
                        <a:rPr lang="es-ES" sz="1600" smtClean="0">
                          <a:solidFill>
                            <a:srgbClr val="E21A23"/>
                          </a:solidFill>
                          <a:latin typeface="Cambria Math" panose="02040503050406030204" pitchFamily="18" charset="0"/>
                        </a:rPr>
                        <m:t>=</m:t>
                      </m:r>
                      <m:r>
                        <a:rPr lang="es-ES" sz="1600" smtClean="0">
                          <a:solidFill>
                            <a:srgbClr val="E21A23"/>
                          </a:solidFill>
                          <a:latin typeface="Cambria Math" panose="02040503050406030204" pitchFamily="18" charset="0"/>
                        </a:rPr>
                        <m:t>𝐶</m:t>
                      </m:r>
                      <m:r>
                        <a:rPr lang="es-ES" sz="1600" smtClean="0">
                          <a:solidFill>
                            <a:srgbClr val="E21A23"/>
                          </a:solidFill>
                          <a:latin typeface="Cambria Math" panose="02040503050406030204" pitchFamily="18" charset="0"/>
                        </a:rPr>
                        <m:t>⋅</m:t>
                      </m:r>
                      <m:f>
                        <m:fPr>
                          <m:ctrlPr>
                            <a:rPr lang="es-ES" sz="1600" i="1">
                              <a:solidFill>
                                <a:srgbClr val="E21A23"/>
                              </a:solidFill>
                              <a:latin typeface="Cambria Math" panose="02040503050406030204" pitchFamily="18" charset="0"/>
                            </a:rPr>
                          </m:ctrlPr>
                        </m:fPr>
                        <m:num>
                          <m:r>
                            <a:rPr lang="es-ES" sz="1600">
                              <a:solidFill>
                                <a:srgbClr val="E21A23"/>
                              </a:solidFill>
                              <a:latin typeface="Cambria Math" panose="02040503050406030204" pitchFamily="18" charset="0"/>
                            </a:rPr>
                            <m:t>𝑟</m:t>
                          </m:r>
                        </m:num>
                        <m:den>
                          <m:r>
                            <a:rPr lang="es-ES" sz="1600">
                              <a:solidFill>
                                <a:srgbClr val="E21A23"/>
                              </a:solidFill>
                              <a:latin typeface="Cambria Math" panose="02040503050406030204" pitchFamily="18" charset="0"/>
                            </a:rPr>
                            <m:t>100</m:t>
                          </m:r>
                        </m:den>
                      </m:f>
                      <m:r>
                        <a:rPr lang="es-ES" sz="1600">
                          <a:solidFill>
                            <a:srgbClr val="E21A23"/>
                          </a:solidFill>
                          <a:latin typeface="Cambria Math" panose="02040503050406030204" pitchFamily="18" charset="0"/>
                        </a:rPr>
                        <m:t>⋅</m:t>
                      </m:r>
                      <m:r>
                        <a:rPr lang="es-ES" sz="1600">
                          <a:solidFill>
                            <a:srgbClr val="E21A23"/>
                          </a:solidFill>
                          <a:latin typeface="Cambria Math" panose="02040503050406030204" pitchFamily="18" charset="0"/>
                        </a:rPr>
                        <m:t>𝑡</m:t>
                      </m:r>
                      <m:r>
                        <a:rPr lang="es-ES" sz="1600">
                          <a:solidFill>
                            <a:srgbClr val="E21A23"/>
                          </a:solidFill>
                          <a:latin typeface="Cambria Math" panose="02040503050406030204" pitchFamily="18" charset="0"/>
                        </a:rPr>
                        <m:t>=</m:t>
                      </m:r>
                      <m:f>
                        <m:fPr>
                          <m:ctrlPr>
                            <a:rPr lang="es-ES" sz="1600" i="1">
                              <a:solidFill>
                                <a:srgbClr val="E21A23"/>
                              </a:solidFill>
                              <a:latin typeface="Cambria Math" panose="02040503050406030204" pitchFamily="18" charset="0"/>
                            </a:rPr>
                          </m:ctrlPr>
                        </m:fPr>
                        <m:num>
                          <m:r>
                            <a:rPr lang="es-ES" sz="1600">
                              <a:solidFill>
                                <a:srgbClr val="E21A23"/>
                              </a:solidFill>
                              <a:latin typeface="Cambria Math" panose="02040503050406030204" pitchFamily="18" charset="0"/>
                            </a:rPr>
                            <m:t>𝐶</m:t>
                          </m:r>
                          <m:r>
                            <a:rPr lang="es-ES" sz="1600">
                              <a:solidFill>
                                <a:srgbClr val="E21A23"/>
                              </a:solidFill>
                              <a:latin typeface="Cambria Math" panose="02040503050406030204" pitchFamily="18" charset="0"/>
                            </a:rPr>
                            <m:t>⋅</m:t>
                          </m:r>
                          <m:r>
                            <a:rPr lang="es-ES" sz="1600">
                              <a:solidFill>
                                <a:srgbClr val="E21A23"/>
                              </a:solidFill>
                              <a:latin typeface="Cambria Math" panose="02040503050406030204" pitchFamily="18" charset="0"/>
                            </a:rPr>
                            <m:t>𝑟</m:t>
                          </m:r>
                          <m:r>
                            <a:rPr lang="es-ES" sz="1600">
                              <a:solidFill>
                                <a:srgbClr val="E21A23"/>
                              </a:solidFill>
                              <a:latin typeface="Cambria Math" panose="02040503050406030204" pitchFamily="18" charset="0"/>
                            </a:rPr>
                            <m:t>⋅</m:t>
                          </m:r>
                          <m:r>
                            <a:rPr lang="es-ES" sz="1600">
                              <a:solidFill>
                                <a:srgbClr val="E21A23"/>
                              </a:solidFill>
                              <a:latin typeface="Cambria Math" panose="02040503050406030204" pitchFamily="18" charset="0"/>
                            </a:rPr>
                            <m:t>𝑡</m:t>
                          </m:r>
                        </m:num>
                        <m:den>
                          <m:r>
                            <a:rPr lang="es-ES" sz="1600">
                              <a:solidFill>
                                <a:srgbClr val="E21A23"/>
                              </a:solidFill>
                              <a:latin typeface="Cambria Math" panose="02040503050406030204" pitchFamily="18" charset="0"/>
                            </a:rPr>
                            <m:t>100</m:t>
                          </m:r>
                        </m:den>
                      </m:f>
                    </m:oMath>
                  </m:oMathPara>
                </a14:m>
                <a:endParaRPr lang="es-ES" sz="1600" dirty="0">
                  <a:solidFill>
                    <a:srgbClr val="E21A23"/>
                  </a:solidFill>
                </a:endParaRPr>
              </a:p>
            </p:txBody>
          </p:sp>
        </mc:Choice>
        <mc:Fallback>
          <p:sp>
            <p:nvSpPr>
              <p:cNvPr id="6" name="CuadroTexto 5">
                <a:extLst>
                  <a:ext uri="{FF2B5EF4-FFF2-40B4-BE49-F238E27FC236}">
                    <a16:creationId xmlns:a16="http://schemas.microsoft.com/office/drawing/2014/main" id="{C8B2D680-5236-0830-A5A3-6F980C09EAB8}"/>
                  </a:ext>
                </a:extLst>
              </p:cNvPr>
              <p:cNvSpPr txBox="1">
                <a:spLocks noRot="1" noChangeAspect="1" noMove="1" noResize="1" noEditPoints="1" noAdjustHandles="1" noChangeArrowheads="1" noChangeShapeType="1" noTextEdit="1"/>
              </p:cNvSpPr>
              <p:nvPr/>
            </p:nvSpPr>
            <p:spPr>
              <a:xfrm>
                <a:off x="4939298" y="2480981"/>
                <a:ext cx="2692574" cy="826143"/>
              </a:xfrm>
              <a:prstGeom prst="rect">
                <a:avLst/>
              </a:prstGeom>
              <a:blipFill>
                <a:blip r:embed="rId3"/>
                <a:stretch>
                  <a:fillRect/>
                </a:stretch>
              </a:blipFill>
              <a:ln w="38100">
                <a:solidFill>
                  <a:srgbClr val="E21A23"/>
                </a:solidFill>
                <a:prstDash val="sysDot"/>
                <a:bevel/>
                <a:extLst>
                  <a:ext uri="{C807C97D-BFC1-408E-A445-0C87EB9F89A2}">
                    <ask:lineSketchStyleProps xmlns:ask="http://schemas.microsoft.com/office/drawing/2018/sketchyshapes" sd="1649591123">
                      <a:custGeom>
                        <a:avLst/>
                        <a:gdLst>
                          <a:gd name="csX0" fmla="*/ 0 w 2692574"/>
                          <a:gd name="csY0" fmla="*/ 0 h 826143"/>
                          <a:gd name="csX1" fmla="*/ 484663 w 2692574"/>
                          <a:gd name="csY1" fmla="*/ 0 h 826143"/>
                          <a:gd name="csX2" fmla="*/ 1077030 w 2692574"/>
                          <a:gd name="csY2" fmla="*/ 0 h 826143"/>
                          <a:gd name="csX3" fmla="*/ 1669396 w 2692574"/>
                          <a:gd name="csY3" fmla="*/ 0 h 826143"/>
                          <a:gd name="csX4" fmla="*/ 2207911 w 2692574"/>
                          <a:gd name="csY4" fmla="*/ 0 h 826143"/>
                          <a:gd name="csX5" fmla="*/ 2692574 w 2692574"/>
                          <a:gd name="csY5" fmla="*/ 0 h 826143"/>
                          <a:gd name="csX6" fmla="*/ 2692574 w 2692574"/>
                          <a:gd name="csY6" fmla="*/ 421333 h 826143"/>
                          <a:gd name="csX7" fmla="*/ 2692574 w 2692574"/>
                          <a:gd name="csY7" fmla="*/ 826143 h 826143"/>
                          <a:gd name="csX8" fmla="*/ 2207911 w 2692574"/>
                          <a:gd name="csY8" fmla="*/ 826143 h 826143"/>
                          <a:gd name="csX9" fmla="*/ 1750173 w 2692574"/>
                          <a:gd name="csY9" fmla="*/ 826143 h 826143"/>
                          <a:gd name="csX10" fmla="*/ 1157807 w 2692574"/>
                          <a:gd name="csY10" fmla="*/ 826143 h 826143"/>
                          <a:gd name="csX11" fmla="*/ 619292 w 2692574"/>
                          <a:gd name="csY11" fmla="*/ 826143 h 826143"/>
                          <a:gd name="csX12" fmla="*/ 0 w 2692574"/>
                          <a:gd name="csY12" fmla="*/ 826143 h 826143"/>
                          <a:gd name="csX13" fmla="*/ 0 w 2692574"/>
                          <a:gd name="csY13" fmla="*/ 421333 h 826143"/>
                          <a:gd name="csX14" fmla="*/ 0 w 2692574"/>
                          <a:gd name="csY14" fmla="*/ 0 h 826143"/>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692574" h="826143" extrusionOk="0">
                            <a:moveTo>
                              <a:pt x="0" y="0"/>
                            </a:moveTo>
                            <a:cubicBezTo>
                              <a:pt x="169363" y="-16075"/>
                              <a:pt x="306164" y="48918"/>
                              <a:pt x="484663" y="0"/>
                            </a:cubicBezTo>
                            <a:cubicBezTo>
                              <a:pt x="663162" y="-48918"/>
                              <a:pt x="835365" y="49112"/>
                              <a:pt x="1077030" y="0"/>
                            </a:cubicBezTo>
                            <a:cubicBezTo>
                              <a:pt x="1318695" y="-49112"/>
                              <a:pt x="1452777" y="27011"/>
                              <a:pt x="1669396" y="0"/>
                            </a:cubicBezTo>
                            <a:cubicBezTo>
                              <a:pt x="1886015" y="-27011"/>
                              <a:pt x="2073567" y="7814"/>
                              <a:pt x="2207911" y="0"/>
                            </a:cubicBezTo>
                            <a:cubicBezTo>
                              <a:pt x="2342255" y="-7814"/>
                              <a:pt x="2580994" y="18830"/>
                              <a:pt x="2692574" y="0"/>
                            </a:cubicBezTo>
                            <a:cubicBezTo>
                              <a:pt x="2696770" y="146927"/>
                              <a:pt x="2653841" y="332838"/>
                              <a:pt x="2692574" y="421333"/>
                            </a:cubicBezTo>
                            <a:cubicBezTo>
                              <a:pt x="2731307" y="509828"/>
                              <a:pt x="2656351" y="682709"/>
                              <a:pt x="2692574" y="826143"/>
                            </a:cubicBezTo>
                            <a:cubicBezTo>
                              <a:pt x="2498306" y="883803"/>
                              <a:pt x="2434799" y="780451"/>
                              <a:pt x="2207911" y="826143"/>
                            </a:cubicBezTo>
                            <a:cubicBezTo>
                              <a:pt x="1981023" y="871835"/>
                              <a:pt x="1847921" y="819521"/>
                              <a:pt x="1750173" y="826143"/>
                            </a:cubicBezTo>
                            <a:cubicBezTo>
                              <a:pt x="1652425" y="832765"/>
                              <a:pt x="1348734" y="799855"/>
                              <a:pt x="1157807" y="826143"/>
                            </a:cubicBezTo>
                            <a:cubicBezTo>
                              <a:pt x="966880" y="852431"/>
                              <a:pt x="777965" y="814382"/>
                              <a:pt x="619292" y="826143"/>
                            </a:cubicBezTo>
                            <a:cubicBezTo>
                              <a:pt x="460620" y="837904"/>
                              <a:pt x="261645" y="772753"/>
                              <a:pt x="0" y="826143"/>
                            </a:cubicBezTo>
                            <a:cubicBezTo>
                              <a:pt x="-34878" y="665162"/>
                              <a:pt x="37756" y="536917"/>
                              <a:pt x="0" y="421333"/>
                            </a:cubicBezTo>
                            <a:cubicBezTo>
                              <a:pt x="-37756" y="305749"/>
                              <a:pt x="29678" y="204257"/>
                              <a:pt x="0" y="0"/>
                            </a:cubicBezTo>
                            <a:close/>
                          </a:path>
                        </a:pathLst>
                      </a:custGeom>
                      <ask:type>
                        <ask:lineSketchScribble/>
                      </ask:type>
                    </ask:lineSketchStyleProps>
                  </a:ext>
                </a:extLst>
              </a:ln>
              <a:effectLst/>
            </p:spPr>
            <p:txBody>
              <a:bodyPr/>
              <a:lstStyle/>
              <a:p>
                <a:r>
                  <a:rPr lang="ca-ES-valencia">
                    <a:noFill/>
                  </a:rPr>
                  <a:t> </a:t>
                </a:r>
              </a:p>
            </p:txBody>
          </p:sp>
        </mc:Fallback>
      </mc:AlternateContent>
      <mc:AlternateContent xmlns:mc="http://schemas.openxmlformats.org/markup-compatibility/2006">
        <mc:Choice xmlns:a14="http://schemas.microsoft.com/office/drawing/2010/main" Requires="a14">
          <p:sp>
            <p:nvSpPr>
              <p:cNvPr id="7" name="CuadroTexto 6">
                <a:extLst>
                  <a:ext uri="{FF2B5EF4-FFF2-40B4-BE49-F238E27FC236}">
                    <a16:creationId xmlns:a16="http://schemas.microsoft.com/office/drawing/2014/main" id="{A3818F90-85DE-3EE3-8467-BB24581188DF}"/>
                  </a:ext>
                </a:extLst>
              </p:cNvPr>
              <p:cNvSpPr txBox="1"/>
              <p:nvPr/>
            </p:nvSpPr>
            <p:spPr>
              <a:xfrm>
                <a:off x="5288502" y="4629150"/>
                <a:ext cx="2236248" cy="609737"/>
              </a:xfrm>
              <a:custGeom>
                <a:avLst/>
                <a:gdLst>
                  <a:gd name="csX0" fmla="*/ 0 w 2236248"/>
                  <a:gd name="csY0" fmla="*/ 0 h 609737"/>
                  <a:gd name="csX1" fmla="*/ 603787 w 2236248"/>
                  <a:gd name="csY1" fmla="*/ 0 h 609737"/>
                  <a:gd name="csX2" fmla="*/ 1140486 w 2236248"/>
                  <a:gd name="csY2" fmla="*/ 0 h 609737"/>
                  <a:gd name="csX3" fmla="*/ 1632461 w 2236248"/>
                  <a:gd name="csY3" fmla="*/ 0 h 609737"/>
                  <a:gd name="csX4" fmla="*/ 2236248 w 2236248"/>
                  <a:gd name="csY4" fmla="*/ 0 h 609737"/>
                  <a:gd name="csX5" fmla="*/ 2236248 w 2236248"/>
                  <a:gd name="csY5" fmla="*/ 298771 h 609737"/>
                  <a:gd name="csX6" fmla="*/ 2236248 w 2236248"/>
                  <a:gd name="csY6" fmla="*/ 609737 h 609737"/>
                  <a:gd name="csX7" fmla="*/ 1721911 w 2236248"/>
                  <a:gd name="csY7" fmla="*/ 609737 h 609737"/>
                  <a:gd name="csX8" fmla="*/ 1118124 w 2236248"/>
                  <a:gd name="csY8" fmla="*/ 609737 h 609737"/>
                  <a:gd name="csX9" fmla="*/ 603787 w 2236248"/>
                  <a:gd name="csY9" fmla="*/ 609737 h 609737"/>
                  <a:gd name="csX10" fmla="*/ 0 w 2236248"/>
                  <a:gd name="csY10" fmla="*/ 609737 h 609737"/>
                  <a:gd name="csX11" fmla="*/ 0 w 2236248"/>
                  <a:gd name="csY11" fmla="*/ 310966 h 609737"/>
                  <a:gd name="csX12" fmla="*/ 0 w 2236248"/>
                  <a:gd name="csY12" fmla="*/ 0 h 60973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2236248" h="609737" extrusionOk="0">
                    <a:moveTo>
                      <a:pt x="0" y="0"/>
                    </a:moveTo>
                    <a:cubicBezTo>
                      <a:pt x="281785" y="-10083"/>
                      <a:pt x="459048" y="6939"/>
                      <a:pt x="603787" y="0"/>
                    </a:cubicBezTo>
                    <a:cubicBezTo>
                      <a:pt x="748526" y="-6939"/>
                      <a:pt x="908313" y="35789"/>
                      <a:pt x="1140486" y="0"/>
                    </a:cubicBezTo>
                    <a:cubicBezTo>
                      <a:pt x="1372659" y="-35789"/>
                      <a:pt x="1434089" y="56819"/>
                      <a:pt x="1632461" y="0"/>
                    </a:cubicBezTo>
                    <a:cubicBezTo>
                      <a:pt x="1830834" y="-56819"/>
                      <a:pt x="1945961" y="35187"/>
                      <a:pt x="2236248" y="0"/>
                    </a:cubicBezTo>
                    <a:cubicBezTo>
                      <a:pt x="2240280" y="131047"/>
                      <a:pt x="2229371" y="177128"/>
                      <a:pt x="2236248" y="298771"/>
                    </a:cubicBezTo>
                    <a:cubicBezTo>
                      <a:pt x="2243125" y="420414"/>
                      <a:pt x="2225500" y="503548"/>
                      <a:pt x="2236248" y="609737"/>
                    </a:cubicBezTo>
                    <a:cubicBezTo>
                      <a:pt x="2122945" y="668971"/>
                      <a:pt x="1894031" y="591898"/>
                      <a:pt x="1721911" y="609737"/>
                    </a:cubicBezTo>
                    <a:cubicBezTo>
                      <a:pt x="1549791" y="627576"/>
                      <a:pt x="1268702" y="543456"/>
                      <a:pt x="1118124" y="609737"/>
                    </a:cubicBezTo>
                    <a:cubicBezTo>
                      <a:pt x="967546" y="676018"/>
                      <a:pt x="722463" y="549708"/>
                      <a:pt x="603787" y="609737"/>
                    </a:cubicBezTo>
                    <a:cubicBezTo>
                      <a:pt x="485111" y="669766"/>
                      <a:pt x="121792" y="587574"/>
                      <a:pt x="0" y="609737"/>
                    </a:cubicBezTo>
                    <a:cubicBezTo>
                      <a:pt x="-4799" y="465851"/>
                      <a:pt x="12940" y="408248"/>
                      <a:pt x="0" y="310966"/>
                    </a:cubicBezTo>
                    <a:cubicBezTo>
                      <a:pt x="-12940" y="213684"/>
                      <a:pt x="18195" y="128243"/>
                      <a:pt x="0" y="0"/>
                    </a:cubicBezTo>
                    <a:close/>
                  </a:path>
                </a:pathLst>
              </a:custGeom>
              <a:noFill/>
              <a:ln w="38100">
                <a:solidFill>
                  <a:srgbClr val="E21A23"/>
                </a:solidFill>
                <a:prstDash val="sysDot"/>
                <a:bevel/>
                <a:extLst>
                  <a:ext uri="{C807C97D-BFC1-408E-A445-0C87EB9F89A2}">
                    <ask:lineSketchStyleProps xmlns:ask="http://schemas.microsoft.com/office/drawing/2018/sketchyshapes" sd="741010621">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16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sSub>
                        <m:sSubPr>
                          <m:ctrlPr>
                            <a:rPr lang="es-ES" i="1" smtClean="0">
                              <a:solidFill>
                                <a:srgbClr val="E21A23"/>
                              </a:solidFill>
                              <a:latin typeface="Cambria Math" panose="02040503050406030204" pitchFamily="18" charset="0"/>
                            </a:rPr>
                          </m:ctrlPr>
                        </m:sSubPr>
                        <m:e>
                          <m:r>
                            <a:rPr lang="es-ES">
                              <a:solidFill>
                                <a:srgbClr val="E21A23"/>
                              </a:solidFill>
                              <a:latin typeface="Cambria Math" panose="02040503050406030204" pitchFamily="18" charset="0"/>
                            </a:rPr>
                            <m:t>𝐶</m:t>
                          </m:r>
                        </m:e>
                        <m:sub>
                          <m:r>
                            <a:rPr lang="es-ES">
                              <a:solidFill>
                                <a:srgbClr val="E21A23"/>
                              </a:solidFill>
                              <a:latin typeface="Cambria Math" panose="02040503050406030204" pitchFamily="18" charset="0"/>
                            </a:rPr>
                            <m:t>𝐹</m:t>
                          </m:r>
                        </m:sub>
                      </m:sSub>
                      <m:r>
                        <a:rPr lang="es-ES">
                          <a:solidFill>
                            <a:srgbClr val="E21A23"/>
                          </a:solidFill>
                          <a:latin typeface="Cambria Math" panose="02040503050406030204" pitchFamily="18" charset="0"/>
                        </a:rPr>
                        <m:t>=</m:t>
                      </m:r>
                      <m:sSub>
                        <m:sSubPr>
                          <m:ctrlPr>
                            <a:rPr lang="es-ES" i="1">
                              <a:solidFill>
                                <a:srgbClr val="E21A23"/>
                              </a:solidFill>
                              <a:latin typeface="Cambria Math" panose="02040503050406030204" pitchFamily="18" charset="0"/>
                            </a:rPr>
                          </m:ctrlPr>
                        </m:sSubPr>
                        <m:e>
                          <m:r>
                            <a:rPr lang="es-ES">
                              <a:solidFill>
                                <a:srgbClr val="E21A23"/>
                              </a:solidFill>
                              <a:latin typeface="Cambria Math" panose="02040503050406030204" pitchFamily="18" charset="0"/>
                            </a:rPr>
                            <m:t>𝐶</m:t>
                          </m:r>
                        </m:e>
                        <m:sub>
                          <m:r>
                            <a:rPr lang="es-ES">
                              <a:solidFill>
                                <a:srgbClr val="E21A23"/>
                              </a:solidFill>
                              <a:latin typeface="Cambria Math" panose="02040503050406030204" pitchFamily="18" charset="0"/>
                            </a:rPr>
                            <m:t>0</m:t>
                          </m:r>
                        </m:sub>
                      </m:sSub>
                      <m:sSup>
                        <m:sSupPr>
                          <m:ctrlPr>
                            <a:rPr lang="es-ES" i="1">
                              <a:solidFill>
                                <a:srgbClr val="E21A23"/>
                              </a:solidFill>
                              <a:latin typeface="Cambria Math" panose="02040503050406030204" pitchFamily="18" charset="0"/>
                            </a:rPr>
                          </m:ctrlPr>
                        </m:sSupPr>
                        <m:e>
                          <m:d>
                            <m:dPr>
                              <m:ctrlPr>
                                <a:rPr lang="es-ES" i="1">
                                  <a:solidFill>
                                    <a:srgbClr val="E21A23"/>
                                  </a:solidFill>
                                  <a:latin typeface="Cambria Math" panose="02040503050406030204" pitchFamily="18" charset="0"/>
                                </a:rPr>
                              </m:ctrlPr>
                            </m:dPr>
                            <m:e>
                              <m:r>
                                <a:rPr lang="es-ES">
                                  <a:solidFill>
                                    <a:srgbClr val="E21A23"/>
                                  </a:solidFill>
                                  <a:latin typeface="Cambria Math" panose="02040503050406030204" pitchFamily="18" charset="0"/>
                                </a:rPr>
                                <m:t>1+</m:t>
                              </m:r>
                              <m:r>
                                <a:rPr lang="es-ES">
                                  <a:solidFill>
                                    <a:srgbClr val="E21A23"/>
                                  </a:solidFill>
                                  <a:latin typeface="Cambria Math" panose="02040503050406030204" pitchFamily="18" charset="0"/>
                                </a:rPr>
                                <m:t>𝑖</m:t>
                              </m:r>
                            </m:e>
                          </m:d>
                        </m:e>
                        <m:sup>
                          <m:r>
                            <a:rPr lang="es-ES">
                              <a:solidFill>
                                <a:srgbClr val="E21A23"/>
                              </a:solidFill>
                              <a:latin typeface="Cambria Math" panose="02040503050406030204" pitchFamily="18" charset="0"/>
                            </a:rPr>
                            <m:t>𝑡</m:t>
                          </m:r>
                        </m:sup>
                      </m:sSup>
                    </m:oMath>
                  </m:oMathPara>
                </a14:m>
                <a:endParaRPr lang="es-ES" dirty="0">
                  <a:solidFill>
                    <a:srgbClr val="E21A23"/>
                  </a:solidFill>
                </a:endParaRPr>
              </a:p>
            </p:txBody>
          </p:sp>
        </mc:Choice>
        <mc:Fallback>
          <p:sp>
            <p:nvSpPr>
              <p:cNvPr id="7" name="CuadroTexto 6">
                <a:extLst>
                  <a:ext uri="{FF2B5EF4-FFF2-40B4-BE49-F238E27FC236}">
                    <a16:creationId xmlns:a16="http://schemas.microsoft.com/office/drawing/2014/main" id="{A3818F90-85DE-3EE3-8467-BB24581188DF}"/>
                  </a:ext>
                </a:extLst>
              </p:cNvPr>
              <p:cNvSpPr txBox="1">
                <a:spLocks noRot="1" noChangeAspect="1" noMove="1" noResize="1" noEditPoints="1" noAdjustHandles="1" noChangeArrowheads="1" noChangeShapeType="1" noTextEdit="1"/>
              </p:cNvSpPr>
              <p:nvPr/>
            </p:nvSpPr>
            <p:spPr>
              <a:xfrm>
                <a:off x="5288502" y="4629150"/>
                <a:ext cx="2236248" cy="609737"/>
              </a:xfrm>
              <a:prstGeom prst="rect">
                <a:avLst/>
              </a:prstGeom>
              <a:blipFill>
                <a:blip r:embed="rId4"/>
                <a:stretch>
                  <a:fillRect/>
                </a:stretch>
              </a:blipFill>
              <a:ln w="38100">
                <a:solidFill>
                  <a:srgbClr val="E21A23"/>
                </a:solidFill>
                <a:prstDash val="sysDot"/>
                <a:bevel/>
                <a:extLst>
                  <a:ext uri="{C807C97D-BFC1-408E-A445-0C87EB9F89A2}">
                    <ask:lineSketchStyleProps xmlns:ask="http://schemas.microsoft.com/office/drawing/2018/sketchyshapes" sd="741010621">
                      <a:custGeom>
                        <a:avLst/>
                        <a:gdLst>
                          <a:gd name="csX0" fmla="*/ 0 w 2236248"/>
                          <a:gd name="csY0" fmla="*/ 0 h 609737"/>
                          <a:gd name="csX1" fmla="*/ 603787 w 2236248"/>
                          <a:gd name="csY1" fmla="*/ 0 h 609737"/>
                          <a:gd name="csX2" fmla="*/ 1140486 w 2236248"/>
                          <a:gd name="csY2" fmla="*/ 0 h 609737"/>
                          <a:gd name="csX3" fmla="*/ 1632461 w 2236248"/>
                          <a:gd name="csY3" fmla="*/ 0 h 609737"/>
                          <a:gd name="csX4" fmla="*/ 2236248 w 2236248"/>
                          <a:gd name="csY4" fmla="*/ 0 h 609737"/>
                          <a:gd name="csX5" fmla="*/ 2236248 w 2236248"/>
                          <a:gd name="csY5" fmla="*/ 298771 h 609737"/>
                          <a:gd name="csX6" fmla="*/ 2236248 w 2236248"/>
                          <a:gd name="csY6" fmla="*/ 609737 h 609737"/>
                          <a:gd name="csX7" fmla="*/ 1721911 w 2236248"/>
                          <a:gd name="csY7" fmla="*/ 609737 h 609737"/>
                          <a:gd name="csX8" fmla="*/ 1118124 w 2236248"/>
                          <a:gd name="csY8" fmla="*/ 609737 h 609737"/>
                          <a:gd name="csX9" fmla="*/ 603787 w 2236248"/>
                          <a:gd name="csY9" fmla="*/ 609737 h 609737"/>
                          <a:gd name="csX10" fmla="*/ 0 w 2236248"/>
                          <a:gd name="csY10" fmla="*/ 609737 h 609737"/>
                          <a:gd name="csX11" fmla="*/ 0 w 2236248"/>
                          <a:gd name="csY11" fmla="*/ 310966 h 609737"/>
                          <a:gd name="csX12" fmla="*/ 0 w 2236248"/>
                          <a:gd name="csY12" fmla="*/ 0 h 60973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2236248" h="609737" extrusionOk="0">
                            <a:moveTo>
                              <a:pt x="0" y="0"/>
                            </a:moveTo>
                            <a:cubicBezTo>
                              <a:pt x="281785" y="-10083"/>
                              <a:pt x="459048" y="6939"/>
                              <a:pt x="603787" y="0"/>
                            </a:cubicBezTo>
                            <a:cubicBezTo>
                              <a:pt x="748526" y="-6939"/>
                              <a:pt x="908313" y="35789"/>
                              <a:pt x="1140486" y="0"/>
                            </a:cubicBezTo>
                            <a:cubicBezTo>
                              <a:pt x="1372659" y="-35789"/>
                              <a:pt x="1434089" y="56819"/>
                              <a:pt x="1632461" y="0"/>
                            </a:cubicBezTo>
                            <a:cubicBezTo>
                              <a:pt x="1830834" y="-56819"/>
                              <a:pt x="1945961" y="35187"/>
                              <a:pt x="2236248" y="0"/>
                            </a:cubicBezTo>
                            <a:cubicBezTo>
                              <a:pt x="2240280" y="131047"/>
                              <a:pt x="2229371" y="177128"/>
                              <a:pt x="2236248" y="298771"/>
                            </a:cubicBezTo>
                            <a:cubicBezTo>
                              <a:pt x="2243125" y="420414"/>
                              <a:pt x="2225500" y="503548"/>
                              <a:pt x="2236248" y="609737"/>
                            </a:cubicBezTo>
                            <a:cubicBezTo>
                              <a:pt x="2122945" y="668971"/>
                              <a:pt x="1894031" y="591898"/>
                              <a:pt x="1721911" y="609737"/>
                            </a:cubicBezTo>
                            <a:cubicBezTo>
                              <a:pt x="1549791" y="627576"/>
                              <a:pt x="1268702" y="543456"/>
                              <a:pt x="1118124" y="609737"/>
                            </a:cubicBezTo>
                            <a:cubicBezTo>
                              <a:pt x="967546" y="676018"/>
                              <a:pt x="722463" y="549708"/>
                              <a:pt x="603787" y="609737"/>
                            </a:cubicBezTo>
                            <a:cubicBezTo>
                              <a:pt x="485111" y="669766"/>
                              <a:pt x="121792" y="587574"/>
                              <a:pt x="0" y="609737"/>
                            </a:cubicBezTo>
                            <a:cubicBezTo>
                              <a:pt x="-4799" y="465851"/>
                              <a:pt x="12940" y="408248"/>
                              <a:pt x="0" y="310966"/>
                            </a:cubicBezTo>
                            <a:cubicBezTo>
                              <a:pt x="-12940" y="213684"/>
                              <a:pt x="18195" y="128243"/>
                              <a:pt x="0" y="0"/>
                            </a:cubicBezTo>
                            <a:close/>
                          </a:path>
                        </a:pathLst>
                      </a:custGeom>
                      <ask:type>
                        <ask:lineSketchScribble/>
                      </ask:type>
                    </ask:lineSketchStyleProps>
                  </a:ext>
                </a:extLst>
              </a:ln>
              <a:effectLst/>
            </p:spPr>
            <p:txBody>
              <a:bodyPr/>
              <a:lstStyle/>
              <a:p>
                <a:r>
                  <a:rPr lang="ca-ES-valencia">
                    <a:noFill/>
                  </a:rPr>
                  <a:t> </a:t>
                </a:r>
              </a:p>
            </p:txBody>
          </p:sp>
        </mc:Fallback>
      </mc:AlternateContent>
    </p:spTree>
    <p:custDataLst>
      <p:tags r:id="rId1"/>
    </p:custDataLst>
    <p:extLst>
      <p:ext uri="{BB962C8B-B14F-4D97-AF65-F5344CB8AC3E}">
        <p14:creationId xmlns:p14="http://schemas.microsoft.com/office/powerpoint/2010/main" val="890512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fade">
                                      <p:cBhvr>
                                        <p:cTn id="11" dur="500"/>
                                        <p:tgtEl>
                                          <p:spTgt spid="2">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500"/>
                                        <p:tgtEl>
                                          <p:spTgt spid="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2" grpId="0" build="p"/>
      <p:bldP spid="4" grpId="0" build="p"/>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8635A-04E9-BF3D-CA66-C83C6CAE92F5}"/>
            </a:ext>
          </a:extLst>
        </p:cNvPr>
        <p:cNvGrpSpPr/>
        <p:nvPr/>
      </p:nvGrpSpPr>
      <p:grpSpPr>
        <a:xfrm>
          <a:off x="0" y="0"/>
          <a:ext cx="0" cy="0"/>
          <a:chOff x="0" y="0"/>
          <a:chExt cx="0" cy="0"/>
        </a:xfrm>
      </p:grpSpPr>
      <p:grpSp>
        <p:nvGrpSpPr>
          <p:cNvPr id="16" name="Grupo 15">
            <a:extLst>
              <a:ext uri="{FF2B5EF4-FFF2-40B4-BE49-F238E27FC236}">
                <a16:creationId xmlns:a16="http://schemas.microsoft.com/office/drawing/2014/main" id="{9B077809-A5F0-10AA-41DD-DAE9B3A46409}"/>
              </a:ext>
            </a:extLst>
          </p:cNvPr>
          <p:cNvGrpSpPr/>
          <p:nvPr/>
        </p:nvGrpSpPr>
        <p:grpSpPr>
          <a:xfrm>
            <a:off x="9795213" y="1122037"/>
            <a:ext cx="1602130" cy="4870394"/>
            <a:chOff x="9424752" y="860426"/>
            <a:chExt cx="1602130" cy="4870394"/>
          </a:xfrm>
        </p:grpSpPr>
        <p:sp>
          <p:nvSpPr>
            <p:cNvPr id="22" name="CuadroTexto 21">
              <a:extLst>
                <a:ext uri="{FF2B5EF4-FFF2-40B4-BE49-F238E27FC236}">
                  <a16:creationId xmlns:a16="http://schemas.microsoft.com/office/drawing/2014/main" id="{4E19CE04-0D2C-92A7-3065-5F2246A9F48A}"/>
                </a:ext>
              </a:extLst>
            </p:cNvPr>
            <p:cNvSpPr txBox="1"/>
            <p:nvPr/>
          </p:nvSpPr>
          <p:spPr>
            <a:xfrm>
              <a:off x="9424752" y="1975946"/>
              <a:ext cx="1602130" cy="3754874"/>
            </a:xfrm>
            <a:prstGeom prst="rect">
              <a:avLst/>
            </a:prstGeom>
            <a:noFill/>
          </p:spPr>
          <p:txBody>
            <a:bodyPr wrap="square" rtlCol="0">
              <a:spAutoFit/>
            </a:bodyPr>
            <a:lstStyle/>
            <a:p>
              <a:r>
                <a:rPr lang="es-ES" sz="1400" dirty="0"/>
                <a:t>En la capitalización compuesta la generación</a:t>
              </a:r>
            </a:p>
            <a:p>
              <a:r>
                <a:rPr lang="es-ES" sz="1400" dirty="0"/>
                <a:t>de intereses crece de manera exponencial, es decir, la relación entre el capital final y</a:t>
              </a:r>
            </a:p>
            <a:p>
              <a:r>
                <a:rPr lang="es-ES" sz="1400" dirty="0"/>
                <a:t>la duración del plazo se puede representar gráficamente mediante una función exponencial.</a:t>
              </a:r>
              <a:endParaRPr lang="es-ES" sz="1050" dirty="0">
                <a:solidFill>
                  <a:schemeClr val="bg1"/>
                </a:solidFill>
              </a:endParaRPr>
            </a:p>
          </p:txBody>
        </p:sp>
        <p:pic>
          <p:nvPicPr>
            <p:cNvPr id="27" name="Gráfico 26" descr="Bombilla y lápiz contorno">
              <a:extLst>
                <a:ext uri="{FF2B5EF4-FFF2-40B4-BE49-F238E27FC236}">
                  <a16:creationId xmlns:a16="http://schemas.microsoft.com/office/drawing/2014/main" id="{7BA4C5BB-52AD-B71D-2C05-6BEB9CF4AA5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424752" y="860426"/>
              <a:ext cx="914400" cy="914400"/>
            </a:xfrm>
            <a:prstGeom prst="rect">
              <a:avLst/>
            </a:prstGeom>
          </p:spPr>
        </p:pic>
      </p:grpSp>
      <p:pic>
        <p:nvPicPr>
          <p:cNvPr id="9" name="Imagen 8" descr="Diagrama&#10;&#10;El contenido generado por IA puede ser incorrecto.">
            <a:extLst>
              <a:ext uri="{FF2B5EF4-FFF2-40B4-BE49-F238E27FC236}">
                <a16:creationId xmlns:a16="http://schemas.microsoft.com/office/drawing/2014/main" id="{E4969113-1508-97D8-7760-61B6DB7FD290}"/>
              </a:ext>
            </a:extLst>
          </p:cNvPr>
          <p:cNvPicPr>
            <a:picLocks noChangeAspect="1"/>
          </p:cNvPicPr>
          <p:nvPr/>
        </p:nvPicPr>
        <p:blipFill>
          <a:blip r:embed="rId5"/>
          <a:srcRect t="12626"/>
          <a:stretch>
            <a:fillRect/>
          </a:stretch>
        </p:blipFill>
        <p:spPr>
          <a:xfrm>
            <a:off x="1117608" y="2659741"/>
            <a:ext cx="3381520" cy="2460851"/>
          </a:xfrm>
          <a:prstGeom prst="rect">
            <a:avLst/>
          </a:prstGeom>
        </p:spPr>
      </p:pic>
      <p:pic>
        <p:nvPicPr>
          <p:cNvPr id="12" name="Imagen 11" descr="Diagrama&#10;&#10;El contenido generado por IA puede ser incorrecto.">
            <a:extLst>
              <a:ext uri="{FF2B5EF4-FFF2-40B4-BE49-F238E27FC236}">
                <a16:creationId xmlns:a16="http://schemas.microsoft.com/office/drawing/2014/main" id="{8C71D754-04E8-E91B-8E48-AB6FD9A1A6D9}"/>
              </a:ext>
            </a:extLst>
          </p:cNvPr>
          <p:cNvPicPr>
            <a:picLocks noChangeAspect="1"/>
          </p:cNvPicPr>
          <p:nvPr/>
        </p:nvPicPr>
        <p:blipFill>
          <a:blip r:embed="rId6"/>
          <a:srcRect t="18895" r="7573"/>
          <a:stretch>
            <a:fillRect/>
          </a:stretch>
        </p:blipFill>
        <p:spPr>
          <a:xfrm>
            <a:off x="5036511" y="2744869"/>
            <a:ext cx="4018119" cy="2460850"/>
          </a:xfrm>
          <a:prstGeom prst="rect">
            <a:avLst/>
          </a:prstGeom>
        </p:spPr>
      </p:pic>
      <p:sp>
        <p:nvSpPr>
          <p:cNvPr id="2" name="Rectángulo: esquinas redondeadas 1">
            <a:extLst>
              <a:ext uri="{FF2B5EF4-FFF2-40B4-BE49-F238E27FC236}">
                <a16:creationId xmlns:a16="http://schemas.microsoft.com/office/drawing/2014/main" id="{D7286F71-A69F-CE0F-C0C4-167409F70F81}"/>
              </a:ext>
            </a:extLst>
          </p:cNvPr>
          <p:cNvSpPr/>
          <p:nvPr/>
        </p:nvSpPr>
        <p:spPr>
          <a:xfrm>
            <a:off x="1482387" y="1795475"/>
            <a:ext cx="2482227" cy="414868"/>
          </a:xfrm>
          <a:prstGeom prst="roundRect">
            <a:avLst/>
          </a:prstGeom>
          <a:noFill/>
          <a:ln w="9525">
            <a:solidFill>
              <a:srgbClr val="E21A2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rgbClr val="E21A23"/>
                </a:solidFill>
                <a:latin typeface="Proxima Nova Medium" panose="02000506030000020004"/>
              </a:rPr>
              <a:t>Capitalización simple</a:t>
            </a:r>
          </a:p>
        </p:txBody>
      </p:sp>
      <p:sp>
        <p:nvSpPr>
          <p:cNvPr id="3" name="Rectángulo: esquinas redondeadas 2">
            <a:extLst>
              <a:ext uri="{FF2B5EF4-FFF2-40B4-BE49-F238E27FC236}">
                <a16:creationId xmlns:a16="http://schemas.microsoft.com/office/drawing/2014/main" id="{2CF86740-2A18-DEB9-D7A7-BD7E46300D04}"/>
              </a:ext>
            </a:extLst>
          </p:cNvPr>
          <p:cNvSpPr/>
          <p:nvPr/>
        </p:nvSpPr>
        <p:spPr>
          <a:xfrm>
            <a:off x="6096000" y="1829003"/>
            <a:ext cx="2482227" cy="414868"/>
          </a:xfrm>
          <a:prstGeom prst="roundRect">
            <a:avLst/>
          </a:prstGeom>
          <a:noFill/>
          <a:ln w="9525">
            <a:solidFill>
              <a:srgbClr val="E21A2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rgbClr val="E21A23"/>
                </a:solidFill>
                <a:latin typeface="Proxima Nova Medium" panose="02000506030000020004"/>
              </a:rPr>
              <a:t>Capitalización compuesta</a:t>
            </a:r>
          </a:p>
        </p:txBody>
      </p:sp>
    </p:spTree>
    <p:custDataLst>
      <p:tags r:id="rId1"/>
    </p:custDataLst>
    <p:extLst>
      <p:ext uri="{BB962C8B-B14F-4D97-AF65-F5344CB8AC3E}">
        <p14:creationId xmlns:p14="http://schemas.microsoft.com/office/powerpoint/2010/main" val="4133821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50"/>
                                        <p:tgtEl>
                                          <p:spTgt spid="2"/>
                                        </p:tgtEl>
                                      </p:cBhvr>
                                    </p:animEffect>
                                  </p:childTnLst>
                                </p:cTn>
                              </p:par>
                            </p:childTnLst>
                          </p:cTn>
                        </p:par>
                        <p:par>
                          <p:cTn id="13" fill="hold">
                            <p:stCondLst>
                              <p:cond delay="750"/>
                            </p:stCondLst>
                            <p:childTnLst>
                              <p:par>
                                <p:cTn id="14" presetID="10" presetClass="entr" presetSubtype="0"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childTnLst>
                          </p:cTn>
                        </p:par>
                        <p:par>
                          <p:cTn id="17" fill="hold">
                            <p:stCondLst>
                              <p:cond delay="1250"/>
                            </p:stCondLst>
                            <p:childTnLst>
                              <p:par>
                                <p:cTn id="18" presetID="10" presetClass="entr" presetSubtype="0"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250"/>
                                        <p:tgtEl>
                                          <p:spTgt spid="3"/>
                                        </p:tgtEl>
                                      </p:cBhvr>
                                    </p:animEffect>
                                  </p:childTnLst>
                                </p:cTn>
                              </p:par>
                            </p:childTnLst>
                          </p:cTn>
                        </p:par>
                        <p:par>
                          <p:cTn id="21" fill="hold">
                            <p:stCondLst>
                              <p:cond delay="1500"/>
                            </p:stCondLst>
                            <p:childTnLst>
                              <p:par>
                                <p:cTn id="22" presetID="10" presetClass="entr" presetSubtype="0"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9FD766-90C4-3496-BABB-538F0236C722}"/>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69017455-BA4F-9E90-F60A-1AE0251901B5}"/>
              </a:ext>
            </a:extLst>
          </p:cNvPr>
          <p:cNvSpPr txBox="1"/>
          <p:nvPr/>
        </p:nvSpPr>
        <p:spPr>
          <a:xfrm>
            <a:off x="3465030" y="1781648"/>
            <a:ext cx="2547542" cy="646331"/>
          </a:xfrm>
          <a:prstGeom prst="rect">
            <a:avLst/>
          </a:prstGeom>
          <a:noFill/>
        </p:spPr>
        <p:txBody>
          <a:bodyPr wrap="square" rtlCol="0">
            <a:spAutoFit/>
          </a:bodyPr>
          <a:lstStyle/>
          <a:p>
            <a:r>
              <a:rPr lang="es-ES" sz="1200" dirty="0"/>
              <a:t>Despejando </a:t>
            </a:r>
            <a:r>
              <a:rPr lang="es-ES" sz="1200" i="1" dirty="0"/>
              <a:t>C</a:t>
            </a:r>
            <a:r>
              <a:rPr lang="ca-ES-valencia" sz="1200" baseline="-25000" dirty="0"/>
              <a:t>0</a:t>
            </a:r>
            <a:r>
              <a:rPr lang="es-ES" sz="1200" dirty="0"/>
              <a:t> de la expresión obtenida para el capital futuro, </a:t>
            </a:r>
            <a:r>
              <a:rPr lang="es-ES" sz="1200" i="1" dirty="0"/>
              <a:t>C</a:t>
            </a:r>
            <a:r>
              <a:rPr lang="ca-ES-valencia" sz="1200" baseline="-25000" dirty="0"/>
              <a:t>F</a:t>
            </a:r>
            <a:r>
              <a:rPr lang="es-ES" sz="1200" i="1" dirty="0"/>
              <a:t> </a:t>
            </a:r>
            <a:r>
              <a:rPr lang="es-ES" sz="1200" dirty="0"/>
              <a:t>= </a:t>
            </a:r>
            <a:r>
              <a:rPr lang="es-ES" sz="1200" i="1" dirty="0"/>
              <a:t>C</a:t>
            </a:r>
            <a:r>
              <a:rPr lang="ca-ES-valencia" sz="1200" baseline="-25000" dirty="0"/>
              <a:t>0</a:t>
            </a:r>
            <a:r>
              <a:rPr lang="es-ES" sz="1200" dirty="0"/>
              <a:t> (1 + </a:t>
            </a:r>
            <a:r>
              <a:rPr lang="es-ES" sz="1200" i="1" dirty="0"/>
              <a:t>i</a:t>
            </a:r>
            <a:r>
              <a:rPr lang="es-ES" sz="1200" dirty="0"/>
              <a:t>)</a:t>
            </a:r>
            <a:r>
              <a:rPr lang="ca-ES-valencia" sz="1200" baseline="30000" dirty="0"/>
              <a:t>t</a:t>
            </a:r>
            <a:r>
              <a:rPr lang="es-ES" sz="1200" dirty="0"/>
              <a:t>, resulta:</a:t>
            </a:r>
            <a:endParaRPr lang="en-US" sz="1200" dirty="0">
              <a:solidFill>
                <a:schemeClr val="bg1"/>
              </a:solidFill>
            </a:endParaRPr>
          </a:p>
        </p:txBody>
      </p:sp>
      <p:sp>
        <p:nvSpPr>
          <p:cNvPr id="8" name="Rectángulo: esquinas redondeadas 7">
            <a:extLst>
              <a:ext uri="{FF2B5EF4-FFF2-40B4-BE49-F238E27FC236}">
                <a16:creationId xmlns:a16="http://schemas.microsoft.com/office/drawing/2014/main" id="{51048275-1CB1-C6B2-3257-7B6868F282A7}"/>
              </a:ext>
            </a:extLst>
          </p:cNvPr>
          <p:cNvSpPr/>
          <p:nvPr/>
        </p:nvSpPr>
        <p:spPr>
          <a:xfrm>
            <a:off x="1490254" y="1643150"/>
            <a:ext cx="1468359" cy="754743"/>
          </a:xfrm>
          <a:prstGeom prst="roundRect">
            <a:avLst/>
          </a:prstGeom>
          <a:noFill/>
          <a:ln w="9525">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bg1"/>
                </a:solidFill>
                <a:latin typeface="Proxima Nova Medium" panose="02000506030000020004"/>
              </a:rPr>
              <a:t>Cálculo del capital inicial</a:t>
            </a:r>
          </a:p>
        </p:txBody>
      </p:sp>
      <p:sp>
        <p:nvSpPr>
          <p:cNvPr id="10" name="Rectángulo: esquinas redondeadas 9">
            <a:extLst>
              <a:ext uri="{FF2B5EF4-FFF2-40B4-BE49-F238E27FC236}">
                <a16:creationId xmlns:a16="http://schemas.microsoft.com/office/drawing/2014/main" id="{DE08EAF9-F4F3-B95E-6BC9-26C04782A45E}"/>
              </a:ext>
            </a:extLst>
          </p:cNvPr>
          <p:cNvSpPr/>
          <p:nvPr/>
        </p:nvSpPr>
        <p:spPr>
          <a:xfrm>
            <a:off x="1490255" y="2769726"/>
            <a:ext cx="1468359" cy="754744"/>
          </a:xfrm>
          <a:prstGeom prst="roundRect">
            <a:avLst/>
          </a:prstGeom>
          <a:noFill/>
          <a:ln w="9525">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bg1"/>
                </a:solidFill>
                <a:latin typeface="Proxima Nova Medium" panose="02000506030000020004"/>
              </a:rPr>
              <a:t>Cálculo del tipo de interés</a:t>
            </a:r>
          </a:p>
        </p:txBody>
      </p:sp>
      <p:sp>
        <p:nvSpPr>
          <p:cNvPr id="11" name="Rectángulo: esquinas redondeadas 10">
            <a:extLst>
              <a:ext uri="{FF2B5EF4-FFF2-40B4-BE49-F238E27FC236}">
                <a16:creationId xmlns:a16="http://schemas.microsoft.com/office/drawing/2014/main" id="{7D1E2037-88F8-8111-59AB-5C6B93773731}"/>
              </a:ext>
            </a:extLst>
          </p:cNvPr>
          <p:cNvSpPr/>
          <p:nvPr/>
        </p:nvSpPr>
        <p:spPr>
          <a:xfrm>
            <a:off x="1490253" y="4121492"/>
            <a:ext cx="1468359" cy="754745"/>
          </a:xfrm>
          <a:prstGeom prst="roundRect">
            <a:avLst/>
          </a:prstGeom>
          <a:noFill/>
          <a:ln w="9525">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bg1"/>
                </a:solidFill>
                <a:latin typeface="Proxima Nova Medium" panose="02000506030000020004"/>
              </a:rPr>
              <a:t>Cálculo del tiempo</a:t>
            </a:r>
          </a:p>
        </p:txBody>
      </p:sp>
      <p:sp>
        <p:nvSpPr>
          <p:cNvPr id="13" name="CuadroTexto 12">
            <a:extLst>
              <a:ext uri="{FF2B5EF4-FFF2-40B4-BE49-F238E27FC236}">
                <a16:creationId xmlns:a16="http://schemas.microsoft.com/office/drawing/2014/main" id="{03862460-D103-5B6F-B2B9-B4C628509156}"/>
              </a:ext>
            </a:extLst>
          </p:cNvPr>
          <p:cNvSpPr txBox="1"/>
          <p:nvPr/>
        </p:nvSpPr>
        <p:spPr>
          <a:xfrm>
            <a:off x="7808204" y="1827815"/>
            <a:ext cx="667685" cy="276999"/>
          </a:xfrm>
          <a:prstGeom prst="rect">
            <a:avLst/>
          </a:prstGeom>
          <a:noFill/>
        </p:spPr>
        <p:txBody>
          <a:bodyPr wrap="square" rtlCol="0">
            <a:spAutoFit/>
          </a:bodyPr>
          <a:lstStyle/>
          <a:p>
            <a:r>
              <a:rPr lang="es-ES" sz="1200" dirty="0"/>
              <a:t>o bien,</a:t>
            </a:r>
            <a:endParaRPr lang="en-US" sz="1600" dirty="0"/>
          </a:p>
        </p:txBody>
      </p:sp>
      <p:sp>
        <p:nvSpPr>
          <p:cNvPr id="14" name="CuadroTexto 13">
            <a:extLst>
              <a:ext uri="{FF2B5EF4-FFF2-40B4-BE49-F238E27FC236}">
                <a16:creationId xmlns:a16="http://schemas.microsoft.com/office/drawing/2014/main" id="{E0A84EDA-A1AB-BF09-E4F0-9FF1ECB15ACA}"/>
              </a:ext>
            </a:extLst>
          </p:cNvPr>
          <p:cNvSpPr txBox="1"/>
          <p:nvPr/>
        </p:nvSpPr>
        <p:spPr>
          <a:xfrm>
            <a:off x="3465029" y="2886342"/>
            <a:ext cx="2260856" cy="461665"/>
          </a:xfrm>
          <a:prstGeom prst="rect">
            <a:avLst/>
          </a:prstGeom>
          <a:noFill/>
        </p:spPr>
        <p:txBody>
          <a:bodyPr wrap="square" rtlCol="0">
            <a:spAutoFit/>
          </a:bodyPr>
          <a:lstStyle/>
          <a:p>
            <a:r>
              <a:rPr lang="es-ES" sz="1200" dirty="0"/>
              <a:t>A partir de la fórmula del capital final, despejamos </a:t>
            </a:r>
            <a:r>
              <a:rPr lang="es-ES" sz="1200" i="1" dirty="0"/>
              <a:t>i</a:t>
            </a:r>
            <a:r>
              <a:rPr lang="es-ES" sz="1200" dirty="0"/>
              <a:t>:</a:t>
            </a:r>
            <a:endParaRPr lang="en-US" sz="1600" dirty="0">
              <a:solidFill>
                <a:schemeClr val="bg1"/>
              </a:solidFill>
            </a:endParaRPr>
          </a:p>
        </p:txBody>
      </p:sp>
      <p:sp>
        <p:nvSpPr>
          <p:cNvPr id="15" name="CuadroTexto 14">
            <a:extLst>
              <a:ext uri="{FF2B5EF4-FFF2-40B4-BE49-F238E27FC236}">
                <a16:creationId xmlns:a16="http://schemas.microsoft.com/office/drawing/2014/main" id="{2D67D790-B6C3-A47E-30D2-7D72419B7297}"/>
              </a:ext>
            </a:extLst>
          </p:cNvPr>
          <p:cNvSpPr txBox="1"/>
          <p:nvPr/>
        </p:nvSpPr>
        <p:spPr>
          <a:xfrm>
            <a:off x="3465029" y="3806368"/>
            <a:ext cx="2207107" cy="1384995"/>
          </a:xfrm>
          <a:prstGeom prst="rect">
            <a:avLst/>
          </a:prstGeom>
          <a:noFill/>
        </p:spPr>
        <p:txBody>
          <a:bodyPr wrap="square" rtlCol="0">
            <a:spAutoFit/>
          </a:bodyPr>
          <a:lstStyle/>
          <a:p>
            <a:r>
              <a:rPr lang="es-ES" sz="1200" dirty="0"/>
              <a:t>De la expresión general </a:t>
            </a:r>
            <a:r>
              <a:rPr lang="es-ES" sz="1200" i="1" dirty="0"/>
              <a:t>C</a:t>
            </a:r>
            <a:r>
              <a:rPr lang="ca-ES-valencia" sz="1200" baseline="-25000" dirty="0"/>
              <a:t>F</a:t>
            </a:r>
            <a:r>
              <a:rPr lang="es-ES" sz="1200" i="1" dirty="0"/>
              <a:t> </a:t>
            </a:r>
            <a:r>
              <a:rPr lang="es-ES" sz="1200" dirty="0"/>
              <a:t>= </a:t>
            </a:r>
            <a:r>
              <a:rPr lang="es-ES" sz="1200" i="1" dirty="0"/>
              <a:t>C</a:t>
            </a:r>
            <a:r>
              <a:rPr lang="ca-ES-valencia" sz="1200" baseline="-25000" dirty="0"/>
              <a:t>0</a:t>
            </a:r>
            <a:r>
              <a:rPr lang="es-ES" sz="1200" dirty="0"/>
              <a:t> (1 + </a:t>
            </a:r>
            <a:r>
              <a:rPr lang="es-ES" sz="1200" i="1" dirty="0"/>
              <a:t>i</a:t>
            </a:r>
            <a:r>
              <a:rPr lang="es-ES" sz="1200" dirty="0"/>
              <a:t>)</a:t>
            </a:r>
            <a:r>
              <a:rPr lang="ca-ES-valencia" sz="1200" baseline="30000" dirty="0"/>
              <a:t>t</a:t>
            </a:r>
            <a:r>
              <a:rPr lang="es-ES" sz="1200" dirty="0"/>
              <a:t>, tenemos que despejar </a:t>
            </a:r>
            <a:r>
              <a:rPr lang="es-ES" sz="1200" i="1" dirty="0"/>
              <a:t>t</a:t>
            </a:r>
            <a:r>
              <a:rPr lang="es-ES" sz="1200" dirty="0"/>
              <a:t>. Ahora bien, como t está en el exponente, tomamos logaritmos en ambos miembros y, después, aplicamos propiedades.</a:t>
            </a:r>
            <a:endParaRPr lang="en-US" sz="1600" dirty="0">
              <a:solidFill>
                <a:schemeClr val="bg1"/>
              </a:solidFill>
            </a:endParaRPr>
          </a:p>
        </p:txBody>
      </p:sp>
      <mc:AlternateContent xmlns:mc="http://schemas.openxmlformats.org/markup-compatibility/2006" xmlns:a14="http://schemas.microsoft.com/office/drawing/2010/main">
        <mc:Choice Requires="a14">
          <p:sp>
            <p:nvSpPr>
              <p:cNvPr id="17" name="CuadroTexto 16">
                <a:extLst>
                  <a:ext uri="{FF2B5EF4-FFF2-40B4-BE49-F238E27FC236}">
                    <a16:creationId xmlns:a16="http://schemas.microsoft.com/office/drawing/2014/main" id="{BC773F58-E90C-484A-3AB7-FB400EFBA435}"/>
                  </a:ext>
                </a:extLst>
              </p:cNvPr>
              <p:cNvSpPr txBox="1"/>
              <p:nvPr/>
            </p:nvSpPr>
            <p:spPr>
              <a:xfrm>
                <a:off x="6096000" y="1716237"/>
                <a:ext cx="1628775" cy="52751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ES" sz="1400" i="1" smtClean="0">
                              <a:solidFill>
                                <a:schemeClr val="bg1"/>
                              </a:solidFill>
                              <a:latin typeface="Cambria Math" panose="02040503050406030204" pitchFamily="18" charset="0"/>
                            </a:rPr>
                          </m:ctrlPr>
                        </m:sSubPr>
                        <m:e>
                          <m:r>
                            <a:rPr lang="es-ES" sz="1400" i="1">
                              <a:solidFill>
                                <a:schemeClr val="bg1"/>
                              </a:solidFill>
                              <a:latin typeface="Cambria Math" panose="02040503050406030204" pitchFamily="18" charset="0"/>
                            </a:rPr>
                            <m:t>𝐶</m:t>
                          </m:r>
                        </m:e>
                        <m:sub>
                          <m:r>
                            <a:rPr lang="es-ES" sz="1400" i="1">
                              <a:solidFill>
                                <a:schemeClr val="bg1"/>
                              </a:solidFill>
                              <a:latin typeface="Cambria Math" panose="02040503050406030204" pitchFamily="18" charset="0"/>
                            </a:rPr>
                            <m:t>𝑜</m:t>
                          </m:r>
                        </m:sub>
                      </m:sSub>
                      <m:r>
                        <a:rPr lang="es-ES" sz="1400" i="1">
                          <a:solidFill>
                            <a:schemeClr val="bg1"/>
                          </a:solidFill>
                          <a:latin typeface="Cambria Math" panose="02040503050406030204" pitchFamily="18" charset="0"/>
                        </a:rPr>
                        <m:t>=</m:t>
                      </m:r>
                      <m:f>
                        <m:fPr>
                          <m:ctrlPr>
                            <a:rPr lang="es-ES" sz="1400" i="1">
                              <a:solidFill>
                                <a:schemeClr val="bg1"/>
                              </a:solidFill>
                              <a:latin typeface="Cambria Math" panose="02040503050406030204" pitchFamily="18" charset="0"/>
                            </a:rPr>
                          </m:ctrlPr>
                        </m:fPr>
                        <m:num>
                          <m:sSub>
                            <m:sSubPr>
                              <m:ctrlPr>
                                <a:rPr lang="es-ES" sz="1400" i="1">
                                  <a:solidFill>
                                    <a:schemeClr val="bg1"/>
                                  </a:solidFill>
                                  <a:latin typeface="Cambria Math" panose="02040503050406030204" pitchFamily="18" charset="0"/>
                                </a:rPr>
                              </m:ctrlPr>
                            </m:sSubPr>
                            <m:e>
                              <m:r>
                                <a:rPr lang="es-ES" sz="1400" i="1">
                                  <a:solidFill>
                                    <a:schemeClr val="bg1"/>
                                  </a:solidFill>
                                  <a:latin typeface="Cambria Math" panose="02040503050406030204" pitchFamily="18" charset="0"/>
                                </a:rPr>
                                <m:t>𝐶</m:t>
                              </m:r>
                            </m:e>
                            <m:sub>
                              <m:r>
                                <a:rPr lang="es-ES" sz="1400" i="1">
                                  <a:solidFill>
                                    <a:schemeClr val="bg1"/>
                                  </a:solidFill>
                                  <a:latin typeface="Cambria Math" panose="02040503050406030204" pitchFamily="18" charset="0"/>
                                </a:rPr>
                                <m:t>𝐹</m:t>
                              </m:r>
                            </m:sub>
                          </m:sSub>
                        </m:num>
                        <m:den>
                          <m:sSup>
                            <m:sSupPr>
                              <m:ctrlPr>
                                <a:rPr lang="es-ES" sz="1400" i="1">
                                  <a:solidFill>
                                    <a:schemeClr val="bg1"/>
                                  </a:solidFill>
                                  <a:latin typeface="Cambria Math" panose="02040503050406030204" pitchFamily="18" charset="0"/>
                                </a:rPr>
                              </m:ctrlPr>
                            </m:sSupPr>
                            <m:e>
                              <m:d>
                                <m:dPr>
                                  <m:ctrlPr>
                                    <a:rPr lang="es-ES" sz="1400" i="1">
                                      <a:solidFill>
                                        <a:schemeClr val="bg1"/>
                                      </a:solidFill>
                                      <a:latin typeface="Cambria Math" panose="02040503050406030204" pitchFamily="18" charset="0"/>
                                    </a:rPr>
                                  </m:ctrlPr>
                                </m:dPr>
                                <m:e>
                                  <m:r>
                                    <a:rPr lang="es-ES" sz="1400" i="1">
                                      <a:solidFill>
                                        <a:schemeClr val="bg1"/>
                                      </a:solidFill>
                                      <a:latin typeface="Cambria Math" panose="02040503050406030204" pitchFamily="18" charset="0"/>
                                    </a:rPr>
                                    <m:t>1+</m:t>
                                  </m:r>
                                  <m:r>
                                    <a:rPr lang="es-ES" sz="1400" i="1">
                                      <a:solidFill>
                                        <a:schemeClr val="bg1"/>
                                      </a:solidFill>
                                      <a:latin typeface="Cambria Math" panose="02040503050406030204" pitchFamily="18" charset="0"/>
                                    </a:rPr>
                                    <m:t>𝑖</m:t>
                                  </m:r>
                                </m:e>
                              </m:d>
                            </m:e>
                            <m:sup>
                              <m:r>
                                <a:rPr lang="es-ES" sz="1400" i="1">
                                  <a:solidFill>
                                    <a:schemeClr val="bg1"/>
                                  </a:solidFill>
                                  <a:latin typeface="Cambria Math" panose="02040503050406030204" pitchFamily="18" charset="0"/>
                                </a:rPr>
                                <m:t>𝑡</m:t>
                              </m:r>
                            </m:sup>
                          </m:sSup>
                        </m:den>
                      </m:f>
                    </m:oMath>
                  </m:oMathPara>
                </a14:m>
                <a:endParaRPr lang="es-ES" sz="1400" dirty="0">
                  <a:solidFill>
                    <a:schemeClr val="bg1"/>
                  </a:solidFill>
                </a:endParaRPr>
              </a:p>
            </p:txBody>
          </p:sp>
        </mc:Choice>
        <mc:Fallback xmlns="">
          <p:sp>
            <p:nvSpPr>
              <p:cNvPr id="17" name="CuadroTexto 16">
                <a:extLst>
                  <a:ext uri="{FF2B5EF4-FFF2-40B4-BE49-F238E27FC236}">
                    <a16:creationId xmlns:a16="http://schemas.microsoft.com/office/drawing/2014/main" id="{BC773F58-E90C-484A-3AB7-FB400EFBA435}"/>
                  </a:ext>
                </a:extLst>
              </p:cNvPr>
              <p:cNvSpPr txBox="1">
                <a:spLocks noRot="1" noChangeAspect="1" noMove="1" noResize="1" noEditPoints="1" noAdjustHandles="1" noChangeArrowheads="1" noChangeShapeType="1" noTextEdit="1"/>
              </p:cNvSpPr>
              <p:nvPr/>
            </p:nvSpPr>
            <p:spPr>
              <a:xfrm>
                <a:off x="6096000" y="1716237"/>
                <a:ext cx="1628775" cy="527517"/>
              </a:xfrm>
              <a:prstGeom prst="rect">
                <a:avLst/>
              </a:prstGeom>
              <a:blipFill>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1" name="CuadroTexto 20">
                <a:extLst>
                  <a:ext uri="{FF2B5EF4-FFF2-40B4-BE49-F238E27FC236}">
                    <a16:creationId xmlns:a16="http://schemas.microsoft.com/office/drawing/2014/main" id="{AB6D47FA-C3AF-9A45-4BE5-B9BD6FD0BEAA}"/>
                  </a:ext>
                </a:extLst>
              </p:cNvPr>
              <p:cNvSpPr txBox="1"/>
              <p:nvPr/>
            </p:nvSpPr>
            <p:spPr>
              <a:xfrm>
                <a:off x="8559318" y="1861083"/>
                <a:ext cx="1859340" cy="30777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ES" sz="1400" i="1" smtClean="0">
                              <a:solidFill>
                                <a:schemeClr val="bg1"/>
                              </a:solidFill>
                              <a:latin typeface="Cambria Math" panose="02040503050406030204" pitchFamily="18" charset="0"/>
                            </a:rPr>
                          </m:ctrlPr>
                        </m:sSubPr>
                        <m:e>
                          <m:r>
                            <a:rPr lang="es-ES" sz="1400" i="1">
                              <a:solidFill>
                                <a:schemeClr val="bg1"/>
                              </a:solidFill>
                              <a:latin typeface="Cambria Math" panose="02040503050406030204" pitchFamily="18" charset="0"/>
                            </a:rPr>
                            <m:t>𝐶</m:t>
                          </m:r>
                        </m:e>
                        <m:sub>
                          <m:r>
                            <a:rPr lang="es-ES" sz="1400" i="1">
                              <a:solidFill>
                                <a:schemeClr val="bg1"/>
                              </a:solidFill>
                              <a:latin typeface="Cambria Math" panose="02040503050406030204" pitchFamily="18" charset="0"/>
                            </a:rPr>
                            <m:t>0</m:t>
                          </m:r>
                        </m:sub>
                      </m:sSub>
                      <m:r>
                        <a:rPr lang="es-ES" sz="1400" i="1">
                          <a:solidFill>
                            <a:schemeClr val="bg1"/>
                          </a:solidFill>
                          <a:latin typeface="Cambria Math" panose="02040503050406030204" pitchFamily="18" charset="0"/>
                        </a:rPr>
                        <m:t>=</m:t>
                      </m:r>
                      <m:sSub>
                        <m:sSubPr>
                          <m:ctrlPr>
                            <a:rPr lang="es-ES" sz="1400" i="1">
                              <a:solidFill>
                                <a:schemeClr val="bg1"/>
                              </a:solidFill>
                              <a:latin typeface="Cambria Math" panose="02040503050406030204" pitchFamily="18" charset="0"/>
                            </a:rPr>
                          </m:ctrlPr>
                        </m:sSubPr>
                        <m:e>
                          <m:r>
                            <a:rPr lang="es-ES" sz="1400" i="1">
                              <a:solidFill>
                                <a:schemeClr val="bg1"/>
                              </a:solidFill>
                              <a:latin typeface="Cambria Math" panose="02040503050406030204" pitchFamily="18" charset="0"/>
                            </a:rPr>
                            <m:t>𝐶</m:t>
                          </m:r>
                        </m:e>
                        <m:sub>
                          <m:r>
                            <a:rPr lang="es-ES" sz="1400" i="1">
                              <a:solidFill>
                                <a:schemeClr val="bg1"/>
                              </a:solidFill>
                              <a:latin typeface="Cambria Math" panose="02040503050406030204" pitchFamily="18" charset="0"/>
                            </a:rPr>
                            <m:t>𝐹</m:t>
                          </m:r>
                        </m:sub>
                      </m:sSub>
                      <m:sSup>
                        <m:sSupPr>
                          <m:ctrlPr>
                            <a:rPr lang="es-ES" sz="1400" i="1">
                              <a:solidFill>
                                <a:schemeClr val="bg1"/>
                              </a:solidFill>
                              <a:latin typeface="Cambria Math" panose="02040503050406030204" pitchFamily="18" charset="0"/>
                            </a:rPr>
                          </m:ctrlPr>
                        </m:sSupPr>
                        <m:e>
                          <m:d>
                            <m:dPr>
                              <m:ctrlPr>
                                <a:rPr lang="es-ES" sz="1400" i="1">
                                  <a:solidFill>
                                    <a:schemeClr val="bg1"/>
                                  </a:solidFill>
                                  <a:latin typeface="Cambria Math" panose="02040503050406030204" pitchFamily="18" charset="0"/>
                                </a:rPr>
                              </m:ctrlPr>
                            </m:dPr>
                            <m:e>
                              <m:r>
                                <a:rPr lang="es-ES" sz="1400" i="1">
                                  <a:solidFill>
                                    <a:schemeClr val="bg1"/>
                                  </a:solidFill>
                                  <a:latin typeface="Cambria Math" panose="02040503050406030204" pitchFamily="18" charset="0"/>
                                </a:rPr>
                                <m:t>1+</m:t>
                              </m:r>
                              <m:r>
                                <a:rPr lang="es-ES" sz="1400" i="1">
                                  <a:solidFill>
                                    <a:schemeClr val="bg1"/>
                                  </a:solidFill>
                                  <a:latin typeface="Cambria Math" panose="02040503050406030204" pitchFamily="18" charset="0"/>
                                </a:rPr>
                                <m:t>𝑖</m:t>
                              </m:r>
                            </m:e>
                          </m:d>
                        </m:e>
                        <m:sup>
                          <m:r>
                            <a:rPr lang="es-ES" sz="1400" i="1">
                              <a:solidFill>
                                <a:schemeClr val="bg1"/>
                              </a:solidFill>
                              <a:latin typeface="Cambria Math" panose="02040503050406030204" pitchFamily="18" charset="0"/>
                            </a:rPr>
                            <m:t>−</m:t>
                          </m:r>
                          <m:r>
                            <a:rPr lang="es-ES" sz="1400" i="1">
                              <a:solidFill>
                                <a:schemeClr val="bg1"/>
                              </a:solidFill>
                              <a:latin typeface="Cambria Math" panose="02040503050406030204" pitchFamily="18" charset="0"/>
                            </a:rPr>
                            <m:t>𝑡</m:t>
                          </m:r>
                        </m:sup>
                      </m:sSup>
                    </m:oMath>
                  </m:oMathPara>
                </a14:m>
                <a:endParaRPr lang="es-ES" sz="1400" dirty="0">
                  <a:solidFill>
                    <a:schemeClr val="bg1"/>
                  </a:solidFill>
                </a:endParaRPr>
              </a:p>
            </p:txBody>
          </p:sp>
        </mc:Choice>
        <mc:Fallback xmlns="">
          <p:sp>
            <p:nvSpPr>
              <p:cNvPr id="21" name="CuadroTexto 20">
                <a:extLst>
                  <a:ext uri="{FF2B5EF4-FFF2-40B4-BE49-F238E27FC236}">
                    <a16:creationId xmlns:a16="http://schemas.microsoft.com/office/drawing/2014/main" id="{AB6D47FA-C3AF-9A45-4BE5-B9BD6FD0BEAA}"/>
                  </a:ext>
                </a:extLst>
              </p:cNvPr>
              <p:cNvSpPr txBox="1">
                <a:spLocks noRot="1" noChangeAspect="1" noMove="1" noResize="1" noEditPoints="1" noAdjustHandles="1" noChangeArrowheads="1" noChangeShapeType="1" noTextEdit="1"/>
              </p:cNvSpPr>
              <p:nvPr/>
            </p:nvSpPr>
            <p:spPr>
              <a:xfrm>
                <a:off x="8559318" y="1861083"/>
                <a:ext cx="1859340" cy="307777"/>
              </a:xfrm>
              <a:prstGeom prst="rect">
                <a:avLst/>
              </a:prstGeom>
              <a:blipFill>
                <a:blip r:embed="rId4"/>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1" name="CuadroTexto 30">
                <a:extLst>
                  <a:ext uri="{FF2B5EF4-FFF2-40B4-BE49-F238E27FC236}">
                    <a16:creationId xmlns:a16="http://schemas.microsoft.com/office/drawing/2014/main" id="{EA8D9376-F1D0-44BF-68EB-A06567E08690}"/>
                  </a:ext>
                </a:extLst>
              </p:cNvPr>
              <p:cNvSpPr txBox="1"/>
              <p:nvPr/>
            </p:nvSpPr>
            <p:spPr>
              <a:xfrm>
                <a:off x="5672136" y="2932289"/>
                <a:ext cx="1238251" cy="27699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ES" sz="1200" i="1" smtClean="0">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r>
                        <a:rPr lang="es-ES" sz="1200" i="1">
                          <a:solidFill>
                            <a:schemeClr val="bg1"/>
                          </a:solidFill>
                          <a:latin typeface="Cambria Math" panose="02040503050406030204" pitchFamily="18" charset="0"/>
                        </a:rPr>
                        <m:t>=</m:t>
                      </m:r>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sSup>
                        <m:sSupPr>
                          <m:ctrlPr>
                            <a:rPr lang="es-ES" sz="1200" i="1">
                              <a:solidFill>
                                <a:schemeClr val="bg1"/>
                              </a:solidFill>
                              <a:latin typeface="Cambria Math" panose="02040503050406030204" pitchFamily="18" charset="0"/>
                            </a:rPr>
                          </m:ctrlPr>
                        </m:sSupPr>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sup>
                          <m:r>
                            <a:rPr lang="es-ES" sz="1200" i="1">
                              <a:solidFill>
                                <a:schemeClr val="bg1"/>
                              </a:solidFill>
                              <a:latin typeface="Cambria Math" panose="02040503050406030204" pitchFamily="18" charset="0"/>
                            </a:rPr>
                            <m:t>𝑡</m:t>
                          </m:r>
                        </m:sup>
                      </m:sSup>
                    </m:oMath>
                  </m:oMathPara>
                </a14:m>
                <a:endParaRPr lang="es-ES" sz="1200" dirty="0">
                  <a:solidFill>
                    <a:schemeClr val="bg1"/>
                  </a:solidFill>
                </a:endParaRPr>
              </a:p>
            </p:txBody>
          </p:sp>
        </mc:Choice>
        <mc:Fallback xmlns="">
          <p:sp>
            <p:nvSpPr>
              <p:cNvPr id="31" name="CuadroTexto 30">
                <a:extLst>
                  <a:ext uri="{FF2B5EF4-FFF2-40B4-BE49-F238E27FC236}">
                    <a16:creationId xmlns:a16="http://schemas.microsoft.com/office/drawing/2014/main" id="{EA8D9376-F1D0-44BF-68EB-A06567E08690}"/>
                  </a:ext>
                </a:extLst>
              </p:cNvPr>
              <p:cNvSpPr txBox="1">
                <a:spLocks noRot="1" noChangeAspect="1" noMove="1" noResize="1" noEditPoints="1" noAdjustHandles="1" noChangeArrowheads="1" noChangeShapeType="1" noTextEdit="1"/>
              </p:cNvSpPr>
              <p:nvPr/>
            </p:nvSpPr>
            <p:spPr>
              <a:xfrm>
                <a:off x="5672136" y="2932289"/>
                <a:ext cx="1238251" cy="276999"/>
              </a:xfrm>
              <a:prstGeom prst="rect">
                <a:avLst/>
              </a:prstGeom>
              <a:blipFill>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7" name="CuadroTexto 36">
                <a:extLst>
                  <a:ext uri="{FF2B5EF4-FFF2-40B4-BE49-F238E27FC236}">
                    <a16:creationId xmlns:a16="http://schemas.microsoft.com/office/drawing/2014/main" id="{54567DC1-121D-591F-D8F1-77FFEF231C9B}"/>
                  </a:ext>
                </a:extLst>
              </p:cNvPr>
              <p:cNvSpPr txBox="1"/>
              <p:nvPr/>
            </p:nvSpPr>
            <p:spPr>
              <a:xfrm>
                <a:off x="6721308" y="2854054"/>
                <a:ext cx="1468359" cy="47057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200" i="1" smtClean="0">
                          <a:solidFill>
                            <a:schemeClr val="bg1"/>
                          </a:solidFill>
                          <a:latin typeface="Cambria Math" panose="02040503050406030204" pitchFamily="18" charset="0"/>
                        </a:rPr>
                        <m:t>⇒</m:t>
                      </m:r>
                      <m:sSup>
                        <m:sSupPr>
                          <m:ctrlPr>
                            <a:rPr lang="es-ES" sz="1200" i="1">
                              <a:solidFill>
                                <a:schemeClr val="bg1"/>
                              </a:solidFill>
                              <a:latin typeface="Cambria Math" panose="02040503050406030204" pitchFamily="18" charset="0"/>
                            </a:rPr>
                          </m:ctrlPr>
                        </m:sSupPr>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sup>
                          <m:r>
                            <a:rPr lang="es-ES" sz="1200" i="1">
                              <a:solidFill>
                                <a:schemeClr val="bg1"/>
                              </a:solidFill>
                              <a:latin typeface="Cambria Math" panose="02040503050406030204" pitchFamily="18" charset="0"/>
                            </a:rPr>
                            <m:t>𝑡</m:t>
                          </m:r>
                        </m:sup>
                      </m:sSup>
                      <m:r>
                        <a:rPr lang="es-ES" sz="1200" i="1">
                          <a:solidFill>
                            <a:schemeClr val="bg1"/>
                          </a:solidFill>
                          <a:latin typeface="Cambria Math" panose="02040503050406030204" pitchFamily="18" charset="0"/>
                        </a:rPr>
                        <m:t>=</m:t>
                      </m:r>
                      <m:f>
                        <m:fPr>
                          <m:ctrlPr>
                            <a:rPr lang="es-ES" sz="1200" i="1">
                              <a:solidFill>
                                <a:schemeClr val="bg1"/>
                              </a:solidFill>
                              <a:latin typeface="Cambria Math" panose="02040503050406030204" pitchFamily="18" charset="0"/>
                            </a:rPr>
                          </m:ctrlPr>
                        </m:fPr>
                        <m:num>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num>
                        <m:den>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den>
                      </m:f>
                      <m:r>
                        <a:rPr lang="es-ES" sz="1200" i="1">
                          <a:solidFill>
                            <a:schemeClr val="bg1"/>
                          </a:solidFill>
                          <a:latin typeface="Cambria Math" panose="02040503050406030204" pitchFamily="18" charset="0"/>
                        </a:rPr>
                        <m:t>⇒</m:t>
                      </m:r>
                    </m:oMath>
                  </m:oMathPara>
                </a14:m>
                <a:endParaRPr lang="es-ES" sz="1200" dirty="0">
                  <a:solidFill>
                    <a:schemeClr val="bg1"/>
                  </a:solidFill>
                </a:endParaRPr>
              </a:p>
            </p:txBody>
          </p:sp>
        </mc:Choice>
        <mc:Fallback xmlns="">
          <p:sp>
            <p:nvSpPr>
              <p:cNvPr id="37" name="CuadroTexto 36">
                <a:extLst>
                  <a:ext uri="{FF2B5EF4-FFF2-40B4-BE49-F238E27FC236}">
                    <a16:creationId xmlns:a16="http://schemas.microsoft.com/office/drawing/2014/main" id="{54567DC1-121D-591F-D8F1-77FFEF231C9B}"/>
                  </a:ext>
                </a:extLst>
              </p:cNvPr>
              <p:cNvSpPr txBox="1">
                <a:spLocks noRot="1" noChangeAspect="1" noMove="1" noResize="1" noEditPoints="1" noAdjustHandles="1" noChangeArrowheads="1" noChangeShapeType="1" noTextEdit="1"/>
              </p:cNvSpPr>
              <p:nvPr/>
            </p:nvSpPr>
            <p:spPr>
              <a:xfrm>
                <a:off x="6721308" y="2854054"/>
                <a:ext cx="1468359" cy="470578"/>
              </a:xfrm>
              <a:prstGeom prst="rect">
                <a:avLst/>
              </a:prstGeom>
              <a:blipFill>
                <a:blip r:embed="rId6"/>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9" name="CuadroTexto 38">
                <a:extLst>
                  <a:ext uri="{FF2B5EF4-FFF2-40B4-BE49-F238E27FC236}">
                    <a16:creationId xmlns:a16="http://schemas.microsoft.com/office/drawing/2014/main" id="{BB25A4DD-9EE6-A5F3-E2A7-2E3D96AE46D5}"/>
                  </a:ext>
                </a:extLst>
              </p:cNvPr>
              <p:cNvSpPr txBox="1"/>
              <p:nvPr/>
            </p:nvSpPr>
            <p:spPr>
              <a:xfrm>
                <a:off x="7983887" y="2739936"/>
                <a:ext cx="2351341" cy="6379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200" i="1" smtClean="0">
                          <a:solidFill>
                            <a:schemeClr val="bg1"/>
                          </a:solidFill>
                          <a:latin typeface="Cambria Math" panose="02040503050406030204" pitchFamily="18" charset="0"/>
                        </a:rPr>
                        <m:t>1+</m:t>
                      </m:r>
                      <m:r>
                        <a:rPr lang="es-ES" sz="1200" i="1" smtClean="0">
                          <a:solidFill>
                            <a:schemeClr val="bg1"/>
                          </a:solidFill>
                          <a:latin typeface="Cambria Math" panose="02040503050406030204" pitchFamily="18" charset="0"/>
                        </a:rPr>
                        <m:t>𝑖</m:t>
                      </m:r>
                      <m:r>
                        <a:rPr lang="es-ES" sz="1200" i="1" smtClean="0">
                          <a:solidFill>
                            <a:schemeClr val="bg1"/>
                          </a:solidFill>
                          <a:latin typeface="Cambria Math" panose="02040503050406030204" pitchFamily="18" charset="0"/>
                        </a:rPr>
                        <m:t>=</m:t>
                      </m:r>
                      <m:rad>
                        <m:radPr>
                          <m:degHide m:val="on"/>
                          <m:ctrlPr>
                            <a:rPr lang="es-ES" sz="1200" i="1">
                              <a:solidFill>
                                <a:schemeClr val="bg1"/>
                              </a:solidFill>
                              <a:latin typeface="Cambria Math" panose="02040503050406030204" pitchFamily="18" charset="0"/>
                            </a:rPr>
                          </m:ctrlPr>
                        </m:radPr>
                        <m:deg/>
                        <m:e>
                          <m:f>
                            <m:fPr>
                              <m:ctrlPr>
                                <a:rPr lang="es-ES" sz="1200" i="1">
                                  <a:solidFill>
                                    <a:schemeClr val="bg1"/>
                                  </a:solidFill>
                                  <a:latin typeface="Cambria Math" panose="02040503050406030204" pitchFamily="18" charset="0"/>
                                </a:rPr>
                              </m:ctrlPr>
                            </m:fPr>
                            <m:num>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num>
                            <m:den>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den>
                          </m:f>
                        </m:e>
                      </m:rad>
                      <m:r>
                        <a:rPr lang="es-ES" sz="1200" i="1">
                          <a:solidFill>
                            <a:schemeClr val="bg1"/>
                          </a:solidFill>
                          <a:latin typeface="Cambria Math" panose="02040503050406030204" pitchFamily="18" charset="0"/>
                        </a:rPr>
                        <m:t> ⇒</m:t>
                      </m:r>
                      <m:r>
                        <a:rPr lang="es-ES" sz="1200" i="1">
                          <a:solidFill>
                            <a:schemeClr val="bg1"/>
                          </a:solidFill>
                          <a:latin typeface="Cambria Math" panose="02040503050406030204" pitchFamily="18" charset="0"/>
                        </a:rPr>
                        <m:t>𝑖</m:t>
                      </m:r>
                      <m:r>
                        <a:rPr lang="es-ES" sz="1200" i="1">
                          <a:solidFill>
                            <a:schemeClr val="bg1"/>
                          </a:solidFill>
                          <a:latin typeface="Cambria Math" panose="02040503050406030204" pitchFamily="18" charset="0"/>
                        </a:rPr>
                        <m:t>=</m:t>
                      </m:r>
                      <m:rad>
                        <m:radPr>
                          <m:degHide m:val="on"/>
                          <m:ctrlPr>
                            <a:rPr lang="es-ES" sz="1200" i="1">
                              <a:solidFill>
                                <a:schemeClr val="bg1"/>
                              </a:solidFill>
                              <a:latin typeface="Cambria Math" panose="02040503050406030204" pitchFamily="18" charset="0"/>
                            </a:rPr>
                          </m:ctrlPr>
                        </m:radPr>
                        <m:deg/>
                        <m:e>
                          <m:f>
                            <m:fPr>
                              <m:ctrlPr>
                                <a:rPr lang="es-ES" sz="1200" i="1">
                                  <a:solidFill>
                                    <a:schemeClr val="bg1"/>
                                  </a:solidFill>
                                  <a:latin typeface="Cambria Math" panose="02040503050406030204" pitchFamily="18" charset="0"/>
                                </a:rPr>
                              </m:ctrlPr>
                            </m:fPr>
                            <m:num>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num>
                            <m:den>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den>
                          </m:f>
                        </m:e>
                      </m:rad>
                      <m:r>
                        <a:rPr lang="es-ES" sz="1200" i="1">
                          <a:solidFill>
                            <a:schemeClr val="bg1"/>
                          </a:solidFill>
                          <a:latin typeface="Cambria Math" panose="02040503050406030204" pitchFamily="18" charset="0"/>
                        </a:rPr>
                        <m:t>−1</m:t>
                      </m:r>
                    </m:oMath>
                  </m:oMathPara>
                </a14:m>
                <a:endParaRPr lang="es-ES" dirty="0">
                  <a:solidFill>
                    <a:schemeClr val="bg1"/>
                  </a:solidFill>
                </a:endParaRPr>
              </a:p>
            </p:txBody>
          </p:sp>
        </mc:Choice>
        <mc:Fallback xmlns="">
          <p:sp>
            <p:nvSpPr>
              <p:cNvPr id="39" name="CuadroTexto 38">
                <a:extLst>
                  <a:ext uri="{FF2B5EF4-FFF2-40B4-BE49-F238E27FC236}">
                    <a16:creationId xmlns:a16="http://schemas.microsoft.com/office/drawing/2014/main" id="{BB25A4DD-9EE6-A5F3-E2A7-2E3D96AE46D5}"/>
                  </a:ext>
                </a:extLst>
              </p:cNvPr>
              <p:cNvSpPr txBox="1">
                <a:spLocks noRot="1" noChangeAspect="1" noMove="1" noResize="1" noEditPoints="1" noAdjustHandles="1" noChangeArrowheads="1" noChangeShapeType="1" noTextEdit="1"/>
              </p:cNvSpPr>
              <p:nvPr/>
            </p:nvSpPr>
            <p:spPr>
              <a:xfrm>
                <a:off x="7983887" y="2739936"/>
                <a:ext cx="2351341" cy="637995"/>
              </a:xfrm>
              <a:prstGeom prst="rect">
                <a:avLst/>
              </a:prstGeom>
              <a:blipFill>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1" name="CuadroTexto 40">
                <a:extLst>
                  <a:ext uri="{FF2B5EF4-FFF2-40B4-BE49-F238E27FC236}">
                    <a16:creationId xmlns:a16="http://schemas.microsoft.com/office/drawing/2014/main" id="{A0DCD431-AE5A-24FE-1D5B-54524524C0FD}"/>
                  </a:ext>
                </a:extLst>
              </p:cNvPr>
              <p:cNvSpPr txBox="1"/>
              <p:nvPr/>
            </p:nvSpPr>
            <p:spPr>
              <a:xfrm>
                <a:off x="5725885" y="3608894"/>
                <a:ext cx="3418117" cy="27699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s-ES" sz="1200" i="1" smtClean="0">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r>
                        <a:rPr lang="es-ES" sz="1200" i="1">
                          <a:solidFill>
                            <a:schemeClr val="bg1"/>
                          </a:solidFill>
                          <a:latin typeface="Cambria Math" panose="02040503050406030204" pitchFamily="18" charset="0"/>
                        </a:rPr>
                        <m:t>=</m:t>
                      </m:r>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sSup>
                        <m:sSupPr>
                          <m:ctrlPr>
                            <a:rPr lang="es-ES" sz="1200" i="1">
                              <a:solidFill>
                                <a:schemeClr val="bg1"/>
                              </a:solidFill>
                              <a:latin typeface="Cambria Math" panose="02040503050406030204" pitchFamily="18" charset="0"/>
                            </a:rPr>
                          </m:ctrlPr>
                        </m:sSupPr>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sup>
                          <m:r>
                            <a:rPr lang="es-ES" sz="1200" i="1">
                              <a:solidFill>
                                <a:schemeClr val="bg1"/>
                              </a:solidFill>
                              <a:latin typeface="Cambria Math" panose="02040503050406030204" pitchFamily="18" charset="0"/>
                            </a:rPr>
                            <m:t>𝑡</m:t>
                          </m:r>
                        </m:sup>
                      </m:sSup>
                      <m:r>
                        <a:rPr lang="es-ES" sz="1200" i="1">
                          <a:solidFill>
                            <a:schemeClr val="bg1"/>
                          </a:solidFill>
                          <a:latin typeface="Cambria Math" panose="02040503050406030204" pitchFamily="18" charset="0"/>
                        </a:rPr>
                        <m:t>⇒</m:t>
                      </m:r>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e>
                      </m:func>
                      <m:r>
                        <a:rPr lang="es-ES" sz="1200" i="1">
                          <a:solidFill>
                            <a:schemeClr val="bg1"/>
                          </a:solidFill>
                          <a:latin typeface="Cambria Math" panose="02040503050406030204" pitchFamily="18" charset="0"/>
                        </a:rPr>
                        <m:t>=</m:t>
                      </m:r>
                      <m:func>
                        <m:funcPr>
                          <m:ctrlPr>
                            <a:rPr lang="es-ES" sz="1200" i="1" smtClean="0">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sSup>
                            <m:sSupPr>
                              <m:ctrlPr>
                                <a:rPr lang="es-ES" sz="1200" i="1">
                                  <a:solidFill>
                                    <a:schemeClr val="bg1"/>
                                  </a:solidFill>
                                  <a:latin typeface="Cambria Math" panose="02040503050406030204" pitchFamily="18" charset="0"/>
                                </a:rPr>
                              </m:ctrlPr>
                            </m:sSupPr>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sup>
                              <m:r>
                                <a:rPr lang="es-ES" sz="1200" i="1">
                                  <a:solidFill>
                                    <a:schemeClr val="bg1"/>
                                  </a:solidFill>
                                  <a:latin typeface="Cambria Math" panose="02040503050406030204" pitchFamily="18" charset="0"/>
                                </a:rPr>
                                <m:t>𝑡</m:t>
                              </m:r>
                            </m:sup>
                          </m:sSup>
                        </m:fName>
                        <m:e>
                          <m:r>
                            <a:rPr lang="es-ES" sz="1200" i="1">
                              <a:solidFill>
                                <a:schemeClr val="bg1"/>
                              </a:solidFill>
                              <a:latin typeface="Cambria Math" panose="02040503050406030204" pitchFamily="18" charset="0"/>
                            </a:rPr>
                            <m:t>⇒</m:t>
                          </m:r>
                        </m:e>
                      </m:func>
                    </m:oMath>
                  </m:oMathPara>
                </a14:m>
                <a:endParaRPr lang="es-ES" sz="1200" dirty="0">
                  <a:solidFill>
                    <a:schemeClr val="bg1"/>
                  </a:solidFill>
                </a:endParaRPr>
              </a:p>
            </p:txBody>
          </p:sp>
        </mc:Choice>
        <mc:Fallback xmlns="">
          <p:sp>
            <p:nvSpPr>
              <p:cNvPr id="41" name="CuadroTexto 40">
                <a:extLst>
                  <a:ext uri="{FF2B5EF4-FFF2-40B4-BE49-F238E27FC236}">
                    <a16:creationId xmlns:a16="http://schemas.microsoft.com/office/drawing/2014/main" id="{A0DCD431-AE5A-24FE-1D5B-54524524C0FD}"/>
                  </a:ext>
                </a:extLst>
              </p:cNvPr>
              <p:cNvSpPr txBox="1">
                <a:spLocks noRot="1" noChangeAspect="1" noMove="1" noResize="1" noEditPoints="1" noAdjustHandles="1" noChangeArrowheads="1" noChangeShapeType="1" noTextEdit="1"/>
              </p:cNvSpPr>
              <p:nvPr/>
            </p:nvSpPr>
            <p:spPr>
              <a:xfrm>
                <a:off x="5725885" y="3608894"/>
                <a:ext cx="3418117" cy="276999"/>
              </a:xfrm>
              <a:prstGeom prst="rect">
                <a:avLst/>
              </a:prstGeom>
              <a:blipFill>
                <a:blip r:embed="rId8"/>
                <a:stretch>
                  <a:fillRect b="-8889"/>
                </a:stretch>
              </a:blipFill>
            </p:spPr>
            <p:txBody>
              <a:bodyPr/>
              <a:lstStyle/>
              <a:p>
                <a:r>
                  <a:rPr lang="es-ES">
                    <a:noFill/>
                  </a:rPr>
                  <a:t> </a:t>
                </a:r>
              </a:p>
            </p:txBody>
          </p:sp>
        </mc:Fallback>
      </mc:AlternateContent>
      <p:cxnSp>
        <p:nvCxnSpPr>
          <p:cNvPr id="42" name="Conector: curvado 41">
            <a:extLst>
              <a:ext uri="{FF2B5EF4-FFF2-40B4-BE49-F238E27FC236}">
                <a16:creationId xmlns:a16="http://schemas.microsoft.com/office/drawing/2014/main" id="{7F8B3950-93E2-E2F0-E1F8-FB369BF53C2B}"/>
              </a:ext>
            </a:extLst>
          </p:cNvPr>
          <p:cNvCxnSpPr>
            <a:cxnSpLocks/>
          </p:cNvCxnSpPr>
          <p:nvPr/>
        </p:nvCxnSpPr>
        <p:spPr>
          <a:xfrm flipV="1">
            <a:off x="3042041" y="1979995"/>
            <a:ext cx="339560" cy="149220"/>
          </a:xfrm>
          <a:prstGeom prst="curvedConnector3">
            <a:avLst>
              <a:gd name="adj1" fmla="val 50000"/>
            </a:avLst>
          </a:prstGeom>
          <a:ln>
            <a:solidFill>
              <a:schemeClr val="bg1"/>
            </a:solidFill>
            <a:tailEnd type="triangle"/>
          </a:ln>
        </p:spPr>
        <p:style>
          <a:lnRef idx="2">
            <a:schemeClr val="accent1"/>
          </a:lnRef>
          <a:fillRef idx="0">
            <a:schemeClr val="accent1"/>
          </a:fillRef>
          <a:effectRef idx="1">
            <a:schemeClr val="accent1"/>
          </a:effectRef>
          <a:fontRef idx="minor">
            <a:schemeClr val="tx1"/>
          </a:fontRef>
        </p:style>
      </p:cxnSp>
      <p:cxnSp>
        <p:nvCxnSpPr>
          <p:cNvPr id="44" name="Conector: curvado 43">
            <a:extLst>
              <a:ext uri="{FF2B5EF4-FFF2-40B4-BE49-F238E27FC236}">
                <a16:creationId xmlns:a16="http://schemas.microsoft.com/office/drawing/2014/main" id="{B290A2A7-27C9-010B-D514-2C8180B30ABC}"/>
              </a:ext>
            </a:extLst>
          </p:cNvPr>
          <p:cNvCxnSpPr>
            <a:cxnSpLocks/>
          </p:cNvCxnSpPr>
          <p:nvPr/>
        </p:nvCxnSpPr>
        <p:spPr>
          <a:xfrm flipV="1">
            <a:off x="3042041" y="3105553"/>
            <a:ext cx="339560" cy="74610"/>
          </a:xfrm>
          <a:prstGeom prst="curvedConnector3">
            <a:avLst>
              <a:gd name="adj1" fmla="val 50000"/>
            </a:avLst>
          </a:prstGeom>
          <a:ln>
            <a:solidFill>
              <a:schemeClr val="bg1"/>
            </a:solidFill>
            <a:tailEnd type="triangle"/>
          </a:ln>
        </p:spPr>
        <p:style>
          <a:lnRef idx="2">
            <a:schemeClr val="accent1"/>
          </a:lnRef>
          <a:fillRef idx="0">
            <a:schemeClr val="accent1"/>
          </a:fillRef>
          <a:effectRef idx="1">
            <a:schemeClr val="accent1"/>
          </a:effectRef>
          <a:fontRef idx="minor">
            <a:schemeClr val="tx1"/>
          </a:fontRef>
        </p:style>
      </p:cxnSp>
      <p:cxnSp>
        <p:nvCxnSpPr>
          <p:cNvPr id="45" name="Conector: curvado 44">
            <a:extLst>
              <a:ext uri="{FF2B5EF4-FFF2-40B4-BE49-F238E27FC236}">
                <a16:creationId xmlns:a16="http://schemas.microsoft.com/office/drawing/2014/main" id="{308B0A39-1671-D700-FA1D-1D3A1158C801}"/>
              </a:ext>
            </a:extLst>
          </p:cNvPr>
          <p:cNvCxnSpPr>
            <a:cxnSpLocks/>
          </p:cNvCxnSpPr>
          <p:nvPr/>
        </p:nvCxnSpPr>
        <p:spPr>
          <a:xfrm>
            <a:off x="3057828" y="4498864"/>
            <a:ext cx="323773" cy="229922"/>
          </a:xfrm>
          <a:prstGeom prst="curvedConnector3">
            <a:avLst>
              <a:gd name="adj1" fmla="val 50000"/>
            </a:avLst>
          </a:prstGeom>
          <a:ln>
            <a:solidFill>
              <a:schemeClr val="bg1"/>
            </a:solidFill>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1" name="CuadroTexto 50">
                <a:extLst>
                  <a:ext uri="{FF2B5EF4-FFF2-40B4-BE49-F238E27FC236}">
                    <a16:creationId xmlns:a16="http://schemas.microsoft.com/office/drawing/2014/main" id="{51CC704C-FDAE-12D3-51DF-EDF5BC05F5DA}"/>
                  </a:ext>
                </a:extLst>
              </p:cNvPr>
              <p:cNvSpPr txBox="1"/>
              <p:nvPr/>
            </p:nvSpPr>
            <p:spPr>
              <a:xfrm>
                <a:off x="6096000" y="3901444"/>
                <a:ext cx="2512426" cy="27699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200" i="1" smtClean="0">
                          <a:solidFill>
                            <a:schemeClr val="bg1"/>
                          </a:solidFill>
                          <a:latin typeface="Cambria Math" panose="02040503050406030204" pitchFamily="18" charset="0"/>
                        </a:rPr>
                        <m:t>⇒</m:t>
                      </m:r>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e>
                      </m:func>
                      <m:r>
                        <a:rPr lang="es-ES" sz="1200" i="1">
                          <a:solidFill>
                            <a:schemeClr val="bg1"/>
                          </a:solidFill>
                          <a:latin typeface="Cambria Math" panose="02040503050406030204" pitchFamily="18" charset="0"/>
                        </a:rPr>
                        <m:t>=</m:t>
                      </m:r>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e>
                      </m:func>
                      <m:r>
                        <a:rPr lang="es-ES" sz="1200" i="1">
                          <a:solidFill>
                            <a:schemeClr val="bg1"/>
                          </a:solidFill>
                          <a:latin typeface="Cambria Math" panose="02040503050406030204" pitchFamily="18" charset="0"/>
                        </a:rPr>
                        <m:t>+</m:t>
                      </m:r>
                      <m:sSup>
                        <m:sSupPr>
                          <m:ctrlPr>
                            <a:rPr lang="es-ES" sz="1200" i="1">
                              <a:solidFill>
                                <a:schemeClr val="bg1"/>
                              </a:solidFill>
                              <a:latin typeface="Cambria Math" panose="02040503050406030204" pitchFamily="18" charset="0"/>
                            </a:rPr>
                          </m:ctrlPr>
                        </m:sSupPr>
                        <m:e>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func>
                        </m:e>
                        <m:sup>
                          <m:r>
                            <a:rPr lang="es-ES" sz="1200" i="1">
                              <a:solidFill>
                                <a:schemeClr val="bg1"/>
                              </a:solidFill>
                              <a:latin typeface="Cambria Math" panose="02040503050406030204" pitchFamily="18" charset="0"/>
                            </a:rPr>
                            <m:t>𝑡</m:t>
                          </m:r>
                        </m:sup>
                      </m:sSup>
                      <m:r>
                        <a:rPr lang="es-ES" sz="1200" i="1">
                          <a:solidFill>
                            <a:schemeClr val="bg1"/>
                          </a:solidFill>
                          <a:latin typeface="Cambria Math" panose="02040503050406030204" pitchFamily="18" charset="0"/>
                        </a:rPr>
                        <m:t>⇒</m:t>
                      </m:r>
                    </m:oMath>
                  </m:oMathPara>
                </a14:m>
                <a:endParaRPr lang="es-ES" sz="1200" dirty="0">
                  <a:solidFill>
                    <a:schemeClr val="bg1"/>
                  </a:solidFill>
                </a:endParaRPr>
              </a:p>
            </p:txBody>
          </p:sp>
        </mc:Choice>
        <mc:Fallback xmlns="">
          <p:sp>
            <p:nvSpPr>
              <p:cNvPr id="51" name="CuadroTexto 50">
                <a:extLst>
                  <a:ext uri="{FF2B5EF4-FFF2-40B4-BE49-F238E27FC236}">
                    <a16:creationId xmlns:a16="http://schemas.microsoft.com/office/drawing/2014/main" id="{51CC704C-FDAE-12D3-51DF-EDF5BC05F5DA}"/>
                  </a:ext>
                </a:extLst>
              </p:cNvPr>
              <p:cNvSpPr txBox="1">
                <a:spLocks noRot="1" noChangeAspect="1" noMove="1" noResize="1" noEditPoints="1" noAdjustHandles="1" noChangeArrowheads="1" noChangeShapeType="1" noTextEdit="1"/>
              </p:cNvSpPr>
              <p:nvPr/>
            </p:nvSpPr>
            <p:spPr>
              <a:xfrm>
                <a:off x="6096000" y="3901444"/>
                <a:ext cx="2512426" cy="276999"/>
              </a:xfrm>
              <a:prstGeom prst="rect">
                <a:avLst/>
              </a:prstGeom>
              <a:blipFill>
                <a:blip r:embed="rId9"/>
                <a:stretch>
                  <a:fillRect b="-6667"/>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6" name="CuadroTexto 55">
                <a:extLst>
                  <a:ext uri="{FF2B5EF4-FFF2-40B4-BE49-F238E27FC236}">
                    <a16:creationId xmlns:a16="http://schemas.microsoft.com/office/drawing/2014/main" id="{21CF9B18-1AA5-C7F7-4D8E-B27FBF25D89A}"/>
                  </a:ext>
                </a:extLst>
              </p:cNvPr>
              <p:cNvSpPr txBox="1"/>
              <p:nvPr/>
            </p:nvSpPr>
            <p:spPr>
              <a:xfrm>
                <a:off x="6142448" y="4180505"/>
                <a:ext cx="2419529" cy="27699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200" i="1" smtClean="0">
                          <a:solidFill>
                            <a:schemeClr val="bg1"/>
                          </a:solidFill>
                          <a:latin typeface="Cambria Math" panose="02040503050406030204" pitchFamily="18" charset="0"/>
                        </a:rPr>
                        <m:t>⇒</m:t>
                      </m:r>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e>
                      </m:func>
                      <m:r>
                        <a:rPr lang="es-ES" sz="1200" i="1">
                          <a:solidFill>
                            <a:schemeClr val="bg1"/>
                          </a:solidFill>
                          <a:latin typeface="Cambria Math" panose="02040503050406030204" pitchFamily="18" charset="0"/>
                        </a:rPr>
                        <m:t>=</m:t>
                      </m:r>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e>
                      </m:func>
                      <m:r>
                        <a:rPr lang="es-ES" sz="1200" i="1">
                          <a:solidFill>
                            <a:schemeClr val="bg1"/>
                          </a:solidFill>
                          <a:latin typeface="Cambria Math" panose="02040503050406030204" pitchFamily="18" charset="0"/>
                        </a:rPr>
                        <m:t>+</m:t>
                      </m:r>
                      <m:r>
                        <a:rPr lang="es-ES" sz="1200" i="1">
                          <a:solidFill>
                            <a:schemeClr val="bg1"/>
                          </a:solidFill>
                          <a:latin typeface="Cambria Math" panose="02040503050406030204" pitchFamily="18" charset="0"/>
                        </a:rPr>
                        <m:t>𝑡</m:t>
                      </m:r>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func>
                      <m:r>
                        <a:rPr lang="es-ES" sz="1200" i="1">
                          <a:solidFill>
                            <a:schemeClr val="bg1"/>
                          </a:solidFill>
                          <a:latin typeface="Cambria Math" panose="02040503050406030204" pitchFamily="18" charset="0"/>
                        </a:rPr>
                        <m:t>⇒</m:t>
                      </m:r>
                    </m:oMath>
                  </m:oMathPara>
                </a14:m>
                <a:endParaRPr lang="es-ES" sz="1200" dirty="0">
                  <a:solidFill>
                    <a:schemeClr val="bg1"/>
                  </a:solidFill>
                </a:endParaRPr>
              </a:p>
            </p:txBody>
          </p:sp>
        </mc:Choice>
        <mc:Fallback xmlns="">
          <p:sp>
            <p:nvSpPr>
              <p:cNvPr id="56" name="CuadroTexto 55">
                <a:extLst>
                  <a:ext uri="{FF2B5EF4-FFF2-40B4-BE49-F238E27FC236}">
                    <a16:creationId xmlns:a16="http://schemas.microsoft.com/office/drawing/2014/main" id="{21CF9B18-1AA5-C7F7-4D8E-B27FBF25D89A}"/>
                  </a:ext>
                </a:extLst>
              </p:cNvPr>
              <p:cNvSpPr txBox="1">
                <a:spLocks noRot="1" noChangeAspect="1" noMove="1" noResize="1" noEditPoints="1" noAdjustHandles="1" noChangeArrowheads="1" noChangeShapeType="1" noTextEdit="1"/>
              </p:cNvSpPr>
              <p:nvPr/>
            </p:nvSpPr>
            <p:spPr>
              <a:xfrm>
                <a:off x="6142448" y="4180505"/>
                <a:ext cx="2419529" cy="276999"/>
              </a:xfrm>
              <a:prstGeom prst="rect">
                <a:avLst/>
              </a:prstGeom>
              <a:blipFill>
                <a:blip r:embed="rId10"/>
                <a:stretch>
                  <a:fillRect b="-6667"/>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8" name="CuadroTexto 57">
                <a:extLst>
                  <a:ext uri="{FF2B5EF4-FFF2-40B4-BE49-F238E27FC236}">
                    <a16:creationId xmlns:a16="http://schemas.microsoft.com/office/drawing/2014/main" id="{C838D18A-D433-D469-8D1D-C9196B4F051A}"/>
                  </a:ext>
                </a:extLst>
              </p:cNvPr>
              <p:cNvSpPr txBox="1"/>
              <p:nvPr/>
            </p:nvSpPr>
            <p:spPr>
              <a:xfrm>
                <a:off x="6083119" y="4524925"/>
                <a:ext cx="2512426" cy="62587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sz="1200" i="1" smtClean="0">
                          <a:solidFill>
                            <a:schemeClr val="bg1"/>
                          </a:solidFill>
                          <a:latin typeface="Cambria Math" panose="02040503050406030204" pitchFamily="18" charset="0"/>
                        </a:rPr>
                        <m:t>⇒</m:t>
                      </m:r>
                      <m:r>
                        <a:rPr lang="es-ES" sz="1200" i="1" smtClean="0">
                          <a:solidFill>
                            <a:schemeClr val="bg1"/>
                          </a:solidFill>
                          <a:latin typeface="Cambria Math" panose="02040503050406030204" pitchFamily="18" charset="0"/>
                        </a:rPr>
                        <m:t>𝑡</m:t>
                      </m:r>
                      <m:r>
                        <a:rPr lang="es-ES" sz="1200" i="1" smtClean="0">
                          <a:solidFill>
                            <a:schemeClr val="bg1"/>
                          </a:solidFill>
                          <a:latin typeface="Cambria Math" panose="02040503050406030204" pitchFamily="18" charset="0"/>
                        </a:rPr>
                        <m:t>=</m:t>
                      </m:r>
                      <m:f>
                        <m:fPr>
                          <m:ctrlPr>
                            <a:rPr lang="es-ES" sz="1200" i="1">
                              <a:solidFill>
                                <a:schemeClr val="bg1"/>
                              </a:solidFill>
                              <a:latin typeface="Cambria Math" panose="02040503050406030204" pitchFamily="18" charset="0"/>
                            </a:rPr>
                          </m:ctrlPr>
                        </m:fPr>
                        <m:num>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e>
                          </m:func>
                          <m:r>
                            <a:rPr lang="es-ES" sz="1200" i="1">
                              <a:solidFill>
                                <a:schemeClr val="bg1"/>
                              </a:solidFill>
                              <a:latin typeface="Cambria Math" panose="02040503050406030204" pitchFamily="18" charset="0"/>
                            </a:rPr>
                            <m:t>−</m:t>
                          </m:r>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e>
                          </m:func>
                        </m:num>
                        <m:den>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func>
                        </m:den>
                      </m:f>
                      <m:r>
                        <a:rPr lang="es-ES" sz="1200" i="1">
                          <a:solidFill>
                            <a:schemeClr val="bg1"/>
                          </a:solidFill>
                          <a:latin typeface="Cambria Math" panose="02040503050406030204" pitchFamily="18" charset="0"/>
                        </a:rPr>
                        <m:t>=</m:t>
                      </m:r>
                      <m:f>
                        <m:fPr>
                          <m:ctrlPr>
                            <a:rPr lang="es-ES" sz="1200" i="1">
                              <a:solidFill>
                                <a:schemeClr val="bg1"/>
                              </a:solidFill>
                              <a:latin typeface="Cambria Math" panose="02040503050406030204" pitchFamily="18" charset="0"/>
                            </a:rPr>
                          </m:ctrlPr>
                        </m:fPr>
                        <m:num>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d>
                                <m:dPr>
                                  <m:ctrlPr>
                                    <a:rPr lang="es-ES" sz="1200" i="1">
                                      <a:solidFill>
                                        <a:schemeClr val="bg1"/>
                                      </a:solidFill>
                                      <a:latin typeface="Cambria Math" panose="02040503050406030204" pitchFamily="18" charset="0"/>
                                    </a:rPr>
                                  </m:ctrlPr>
                                </m:dPr>
                                <m:e>
                                  <m:f>
                                    <m:fPr>
                                      <m:ctrlPr>
                                        <a:rPr lang="es-ES" sz="1200" i="1">
                                          <a:solidFill>
                                            <a:schemeClr val="bg1"/>
                                          </a:solidFill>
                                          <a:latin typeface="Cambria Math" panose="02040503050406030204" pitchFamily="18" charset="0"/>
                                        </a:rPr>
                                      </m:ctrlPr>
                                    </m:fPr>
                                    <m:num>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𝐹</m:t>
                                          </m:r>
                                        </m:sub>
                                      </m:sSub>
                                    </m:num>
                                    <m:den>
                                      <m:sSub>
                                        <m:sSubPr>
                                          <m:ctrlPr>
                                            <a:rPr lang="es-ES" sz="1200" i="1">
                                              <a:solidFill>
                                                <a:schemeClr val="bg1"/>
                                              </a:solidFill>
                                              <a:latin typeface="Cambria Math" panose="02040503050406030204" pitchFamily="18" charset="0"/>
                                            </a:rPr>
                                          </m:ctrlPr>
                                        </m:sSubPr>
                                        <m:e>
                                          <m:r>
                                            <a:rPr lang="es-ES" sz="1200" i="1">
                                              <a:solidFill>
                                                <a:schemeClr val="bg1"/>
                                              </a:solidFill>
                                              <a:latin typeface="Cambria Math" panose="02040503050406030204" pitchFamily="18" charset="0"/>
                                            </a:rPr>
                                            <m:t>𝐶</m:t>
                                          </m:r>
                                        </m:e>
                                        <m:sub>
                                          <m:r>
                                            <a:rPr lang="es-ES" sz="1200" i="1">
                                              <a:solidFill>
                                                <a:schemeClr val="bg1"/>
                                              </a:solidFill>
                                              <a:latin typeface="Cambria Math" panose="02040503050406030204" pitchFamily="18" charset="0"/>
                                            </a:rPr>
                                            <m:t>0</m:t>
                                          </m:r>
                                        </m:sub>
                                      </m:sSub>
                                    </m:den>
                                  </m:f>
                                </m:e>
                              </m:d>
                            </m:e>
                          </m:func>
                        </m:num>
                        <m:den>
                          <m:func>
                            <m:funcPr>
                              <m:ctrlPr>
                                <a:rPr lang="es-ES" sz="1200" i="1">
                                  <a:solidFill>
                                    <a:schemeClr val="bg1"/>
                                  </a:solidFill>
                                  <a:latin typeface="Cambria Math" panose="02040503050406030204" pitchFamily="18" charset="0"/>
                                </a:rPr>
                              </m:ctrlPr>
                            </m:funcPr>
                            <m:fName>
                              <m:r>
                                <m:rPr>
                                  <m:sty m:val="p"/>
                                </m:rPr>
                                <a:rPr lang="es-ES" sz="1200" i="0">
                                  <a:solidFill>
                                    <a:schemeClr val="bg1"/>
                                  </a:solidFill>
                                  <a:latin typeface="Cambria Math" panose="02040503050406030204" pitchFamily="18" charset="0"/>
                                </a:rPr>
                                <m:t>log</m:t>
                              </m:r>
                            </m:fName>
                            <m:e>
                              <m:d>
                                <m:dPr>
                                  <m:ctrlPr>
                                    <a:rPr lang="es-ES" sz="1200" i="1">
                                      <a:solidFill>
                                        <a:schemeClr val="bg1"/>
                                      </a:solidFill>
                                      <a:latin typeface="Cambria Math" panose="02040503050406030204" pitchFamily="18" charset="0"/>
                                    </a:rPr>
                                  </m:ctrlPr>
                                </m:dPr>
                                <m:e>
                                  <m:r>
                                    <a:rPr lang="es-ES" sz="1200" i="1">
                                      <a:solidFill>
                                        <a:schemeClr val="bg1"/>
                                      </a:solidFill>
                                      <a:latin typeface="Cambria Math" panose="02040503050406030204" pitchFamily="18" charset="0"/>
                                    </a:rPr>
                                    <m:t>1+</m:t>
                                  </m:r>
                                  <m:r>
                                    <a:rPr lang="es-ES" sz="1200" i="1">
                                      <a:solidFill>
                                        <a:schemeClr val="bg1"/>
                                      </a:solidFill>
                                      <a:latin typeface="Cambria Math" panose="02040503050406030204" pitchFamily="18" charset="0"/>
                                    </a:rPr>
                                    <m:t>𝑖</m:t>
                                  </m:r>
                                </m:e>
                              </m:d>
                            </m:e>
                          </m:func>
                        </m:den>
                      </m:f>
                    </m:oMath>
                  </m:oMathPara>
                </a14:m>
                <a:endParaRPr lang="es-ES" sz="1200" dirty="0">
                  <a:solidFill>
                    <a:schemeClr val="bg1"/>
                  </a:solidFill>
                </a:endParaRPr>
              </a:p>
            </p:txBody>
          </p:sp>
        </mc:Choice>
        <mc:Fallback xmlns="">
          <p:sp>
            <p:nvSpPr>
              <p:cNvPr id="58" name="CuadroTexto 57">
                <a:extLst>
                  <a:ext uri="{FF2B5EF4-FFF2-40B4-BE49-F238E27FC236}">
                    <a16:creationId xmlns:a16="http://schemas.microsoft.com/office/drawing/2014/main" id="{C838D18A-D433-D469-8D1D-C9196B4F051A}"/>
                  </a:ext>
                </a:extLst>
              </p:cNvPr>
              <p:cNvSpPr txBox="1">
                <a:spLocks noRot="1" noChangeAspect="1" noMove="1" noResize="1" noEditPoints="1" noAdjustHandles="1" noChangeArrowheads="1" noChangeShapeType="1" noTextEdit="1"/>
              </p:cNvSpPr>
              <p:nvPr/>
            </p:nvSpPr>
            <p:spPr>
              <a:xfrm>
                <a:off x="6083119" y="4524925"/>
                <a:ext cx="2512426" cy="625877"/>
              </a:xfrm>
              <a:prstGeom prst="rect">
                <a:avLst/>
              </a:prstGeom>
              <a:blipFill>
                <a:blip r:embed="rId11"/>
                <a:stretch>
                  <a:fillRect/>
                </a:stretch>
              </a:blipFill>
            </p:spPr>
            <p:txBody>
              <a:bodyPr/>
              <a:lstStyle/>
              <a:p>
                <a:r>
                  <a:rPr lang="es-ES">
                    <a:noFill/>
                  </a:rPr>
                  <a:t> </a:t>
                </a:r>
              </a:p>
            </p:txBody>
          </p:sp>
        </mc:Fallback>
      </mc:AlternateContent>
    </p:spTree>
    <p:custDataLst>
      <p:tags r:id="rId1"/>
    </p:custDataLst>
    <p:extLst>
      <p:ext uri="{BB962C8B-B14F-4D97-AF65-F5344CB8AC3E}">
        <p14:creationId xmlns:p14="http://schemas.microsoft.com/office/powerpoint/2010/main" val="22827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50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50"/>
                                        <p:tgtEl>
                                          <p:spTgt spid="8"/>
                                        </p:tgtEl>
                                      </p:cBhvr>
                                    </p:animEffect>
                                  </p:childTnLst>
                                </p:cTn>
                              </p:par>
                            </p:childTnLst>
                          </p:cTn>
                        </p:par>
                        <p:par>
                          <p:cTn id="8" fill="hold">
                            <p:stCondLst>
                              <p:cond delay="750"/>
                            </p:stCondLst>
                            <p:childTnLst>
                              <p:par>
                                <p:cTn id="9" presetID="10" presetClass="entr" presetSubtype="0" fill="hold" nodeType="afterEffect">
                                  <p:stCondLst>
                                    <p:cond delay="0"/>
                                  </p:stCondLst>
                                  <p:childTnLst>
                                    <p:set>
                                      <p:cBhvr>
                                        <p:cTn id="10" dur="1" fill="hold">
                                          <p:stCondLst>
                                            <p:cond delay="0"/>
                                          </p:stCondLst>
                                        </p:cTn>
                                        <p:tgtEl>
                                          <p:spTgt spid="42"/>
                                        </p:tgtEl>
                                        <p:attrNameLst>
                                          <p:attrName>style.visibility</p:attrName>
                                        </p:attrNameLst>
                                      </p:cBhvr>
                                      <p:to>
                                        <p:strVal val="visible"/>
                                      </p:to>
                                    </p:set>
                                    <p:animEffect transition="in" filter="fade">
                                      <p:cBhvr>
                                        <p:cTn id="11" dur="250"/>
                                        <p:tgtEl>
                                          <p:spTgt spid="4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fade">
                                      <p:cBhvr>
                                        <p:cTn id="27" dur="500"/>
                                        <p:tgtEl>
                                          <p:spTgt spid="21"/>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250"/>
                                        <p:tgtEl>
                                          <p:spTgt spid="10"/>
                                        </p:tgtEl>
                                      </p:cBhvr>
                                    </p:animEffect>
                                  </p:childTnLst>
                                </p:cTn>
                              </p:par>
                            </p:childTnLst>
                          </p:cTn>
                        </p:par>
                        <p:par>
                          <p:cTn id="32" fill="hold">
                            <p:stCondLst>
                              <p:cond delay="3250"/>
                            </p:stCondLst>
                            <p:childTnLst>
                              <p:par>
                                <p:cTn id="33" presetID="10" presetClass="entr" presetSubtype="0" fill="hold" nodeType="afterEffect">
                                  <p:stCondLst>
                                    <p:cond delay="0"/>
                                  </p:stCondLst>
                                  <p:childTnLst>
                                    <p:set>
                                      <p:cBhvr>
                                        <p:cTn id="34" dur="1" fill="hold">
                                          <p:stCondLst>
                                            <p:cond delay="0"/>
                                          </p:stCondLst>
                                        </p:cTn>
                                        <p:tgtEl>
                                          <p:spTgt spid="44"/>
                                        </p:tgtEl>
                                        <p:attrNameLst>
                                          <p:attrName>style.visibility</p:attrName>
                                        </p:attrNameLst>
                                      </p:cBhvr>
                                      <p:to>
                                        <p:strVal val="visible"/>
                                      </p:to>
                                    </p:set>
                                    <p:animEffect transition="in" filter="fade">
                                      <p:cBhvr>
                                        <p:cTn id="35" dur="250"/>
                                        <p:tgtEl>
                                          <p:spTgt spid="44"/>
                                        </p:tgtEl>
                                      </p:cBhvr>
                                    </p:animEffect>
                                  </p:childTnLst>
                                </p:cTn>
                              </p:par>
                            </p:childTnLst>
                          </p:cTn>
                        </p:par>
                        <p:par>
                          <p:cTn id="36" fill="hold">
                            <p:stCondLst>
                              <p:cond delay="3500"/>
                            </p:stCondLst>
                            <p:childTnLst>
                              <p:par>
                                <p:cTn id="37" presetID="10" presetClass="entr" presetSubtype="0" fill="hold" grpId="0"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par>
                          <p:cTn id="40" fill="hold">
                            <p:stCondLst>
                              <p:cond delay="4000"/>
                            </p:stCondLst>
                            <p:childTnLst>
                              <p:par>
                                <p:cTn id="41" presetID="10" presetClass="entr" presetSubtype="0" fill="hold" grpId="0" nodeType="after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500"/>
                                        <p:tgtEl>
                                          <p:spTgt spid="31"/>
                                        </p:tgtEl>
                                      </p:cBhvr>
                                    </p:animEffect>
                                  </p:childTnLst>
                                </p:cTn>
                              </p:par>
                            </p:childTnLst>
                          </p:cTn>
                        </p:par>
                        <p:par>
                          <p:cTn id="44" fill="hold">
                            <p:stCondLst>
                              <p:cond delay="4500"/>
                            </p:stCondLst>
                            <p:childTnLst>
                              <p:par>
                                <p:cTn id="45" presetID="10" presetClass="entr" presetSubtype="0" fill="hold" grpId="0" nodeType="afterEffect">
                                  <p:stCondLst>
                                    <p:cond delay="0"/>
                                  </p:stCondLst>
                                  <p:childTnLst>
                                    <p:set>
                                      <p:cBhvr>
                                        <p:cTn id="46" dur="1" fill="hold">
                                          <p:stCondLst>
                                            <p:cond delay="0"/>
                                          </p:stCondLst>
                                        </p:cTn>
                                        <p:tgtEl>
                                          <p:spTgt spid="37"/>
                                        </p:tgtEl>
                                        <p:attrNameLst>
                                          <p:attrName>style.visibility</p:attrName>
                                        </p:attrNameLst>
                                      </p:cBhvr>
                                      <p:to>
                                        <p:strVal val="visible"/>
                                      </p:to>
                                    </p:set>
                                    <p:animEffect transition="in" filter="fade">
                                      <p:cBhvr>
                                        <p:cTn id="47" dur="500"/>
                                        <p:tgtEl>
                                          <p:spTgt spid="37"/>
                                        </p:tgtEl>
                                      </p:cBhvr>
                                    </p:animEffect>
                                  </p:childTnLst>
                                </p:cTn>
                              </p:par>
                            </p:childTnLst>
                          </p:cTn>
                        </p:par>
                        <p:par>
                          <p:cTn id="48" fill="hold">
                            <p:stCondLst>
                              <p:cond delay="5000"/>
                            </p:stCondLst>
                            <p:childTnLst>
                              <p:par>
                                <p:cTn id="49" presetID="10" presetClass="entr" presetSubtype="0" fill="hold" grpId="0" nodeType="afterEffect">
                                  <p:stCondLst>
                                    <p:cond delay="0"/>
                                  </p:stCondLst>
                                  <p:childTnLst>
                                    <p:set>
                                      <p:cBhvr>
                                        <p:cTn id="50" dur="1" fill="hold">
                                          <p:stCondLst>
                                            <p:cond delay="0"/>
                                          </p:stCondLst>
                                        </p:cTn>
                                        <p:tgtEl>
                                          <p:spTgt spid="39"/>
                                        </p:tgtEl>
                                        <p:attrNameLst>
                                          <p:attrName>style.visibility</p:attrName>
                                        </p:attrNameLst>
                                      </p:cBhvr>
                                      <p:to>
                                        <p:strVal val="visible"/>
                                      </p:to>
                                    </p:set>
                                    <p:animEffect transition="in" filter="fade">
                                      <p:cBhvr>
                                        <p:cTn id="51" dur="500"/>
                                        <p:tgtEl>
                                          <p:spTgt spid="39"/>
                                        </p:tgtEl>
                                      </p:cBhvr>
                                    </p:animEffect>
                                  </p:childTnLst>
                                </p:cTn>
                              </p:par>
                            </p:childTnLst>
                          </p:cTn>
                        </p:par>
                        <p:par>
                          <p:cTn id="52" fill="hold">
                            <p:stCondLst>
                              <p:cond delay="5500"/>
                            </p:stCondLst>
                            <p:childTnLst>
                              <p:par>
                                <p:cTn id="53" presetID="10" presetClass="entr" presetSubtype="0" fill="hold" grpId="0" nodeType="after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fade">
                                      <p:cBhvr>
                                        <p:cTn id="55" dur="250"/>
                                        <p:tgtEl>
                                          <p:spTgt spid="11"/>
                                        </p:tgtEl>
                                      </p:cBhvr>
                                    </p:animEffect>
                                  </p:childTnLst>
                                </p:cTn>
                              </p:par>
                            </p:childTnLst>
                          </p:cTn>
                        </p:par>
                        <p:par>
                          <p:cTn id="56" fill="hold">
                            <p:stCondLst>
                              <p:cond delay="5750"/>
                            </p:stCondLst>
                            <p:childTnLst>
                              <p:par>
                                <p:cTn id="57" presetID="10" presetClass="entr" presetSubtype="0" fill="hold" nodeType="afterEffect">
                                  <p:stCondLst>
                                    <p:cond delay="0"/>
                                  </p:stCondLst>
                                  <p:childTnLst>
                                    <p:set>
                                      <p:cBhvr>
                                        <p:cTn id="58" dur="1" fill="hold">
                                          <p:stCondLst>
                                            <p:cond delay="0"/>
                                          </p:stCondLst>
                                        </p:cTn>
                                        <p:tgtEl>
                                          <p:spTgt spid="45"/>
                                        </p:tgtEl>
                                        <p:attrNameLst>
                                          <p:attrName>style.visibility</p:attrName>
                                        </p:attrNameLst>
                                      </p:cBhvr>
                                      <p:to>
                                        <p:strVal val="visible"/>
                                      </p:to>
                                    </p:set>
                                    <p:animEffect transition="in" filter="fade">
                                      <p:cBhvr>
                                        <p:cTn id="59" dur="250"/>
                                        <p:tgtEl>
                                          <p:spTgt spid="45"/>
                                        </p:tgtEl>
                                      </p:cBhvr>
                                    </p:animEffect>
                                  </p:childTnLst>
                                </p:cTn>
                              </p:par>
                            </p:childTnLst>
                          </p:cTn>
                        </p:par>
                        <p:par>
                          <p:cTn id="60" fill="hold">
                            <p:stCondLst>
                              <p:cond delay="6000"/>
                            </p:stCondLst>
                            <p:childTnLst>
                              <p:par>
                                <p:cTn id="61" presetID="10" presetClass="entr" presetSubtype="0" fill="hold" grpId="0" nodeType="after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fade">
                                      <p:cBhvr>
                                        <p:cTn id="63" dur="500"/>
                                        <p:tgtEl>
                                          <p:spTgt spid="15"/>
                                        </p:tgtEl>
                                      </p:cBhvr>
                                    </p:animEffect>
                                  </p:childTnLst>
                                </p:cTn>
                              </p:par>
                            </p:childTnLst>
                          </p:cTn>
                        </p:par>
                        <p:par>
                          <p:cTn id="64" fill="hold">
                            <p:stCondLst>
                              <p:cond delay="6500"/>
                            </p:stCondLst>
                            <p:childTnLst>
                              <p:par>
                                <p:cTn id="65" presetID="10" presetClass="entr" presetSubtype="0" fill="hold" grpId="0" nodeType="afterEffect">
                                  <p:stCondLst>
                                    <p:cond delay="0"/>
                                  </p:stCondLst>
                                  <p:childTnLst>
                                    <p:set>
                                      <p:cBhvr>
                                        <p:cTn id="66" dur="1" fill="hold">
                                          <p:stCondLst>
                                            <p:cond delay="0"/>
                                          </p:stCondLst>
                                        </p:cTn>
                                        <p:tgtEl>
                                          <p:spTgt spid="41"/>
                                        </p:tgtEl>
                                        <p:attrNameLst>
                                          <p:attrName>style.visibility</p:attrName>
                                        </p:attrNameLst>
                                      </p:cBhvr>
                                      <p:to>
                                        <p:strVal val="visible"/>
                                      </p:to>
                                    </p:set>
                                    <p:animEffect transition="in" filter="fade">
                                      <p:cBhvr>
                                        <p:cTn id="67" dur="500"/>
                                        <p:tgtEl>
                                          <p:spTgt spid="41"/>
                                        </p:tgtEl>
                                      </p:cBhvr>
                                    </p:animEffect>
                                  </p:childTnLst>
                                </p:cTn>
                              </p:par>
                            </p:childTnLst>
                          </p:cTn>
                        </p:par>
                        <p:par>
                          <p:cTn id="68" fill="hold">
                            <p:stCondLst>
                              <p:cond delay="7000"/>
                            </p:stCondLst>
                            <p:childTnLst>
                              <p:par>
                                <p:cTn id="69" presetID="10" presetClass="entr" presetSubtype="0" fill="hold" grpId="0" nodeType="afterEffect">
                                  <p:stCondLst>
                                    <p:cond delay="0"/>
                                  </p:stCondLst>
                                  <p:childTnLst>
                                    <p:set>
                                      <p:cBhvr>
                                        <p:cTn id="70" dur="1" fill="hold">
                                          <p:stCondLst>
                                            <p:cond delay="0"/>
                                          </p:stCondLst>
                                        </p:cTn>
                                        <p:tgtEl>
                                          <p:spTgt spid="51"/>
                                        </p:tgtEl>
                                        <p:attrNameLst>
                                          <p:attrName>style.visibility</p:attrName>
                                        </p:attrNameLst>
                                      </p:cBhvr>
                                      <p:to>
                                        <p:strVal val="visible"/>
                                      </p:to>
                                    </p:set>
                                    <p:animEffect transition="in" filter="fade">
                                      <p:cBhvr>
                                        <p:cTn id="71" dur="500"/>
                                        <p:tgtEl>
                                          <p:spTgt spid="51"/>
                                        </p:tgtEl>
                                      </p:cBhvr>
                                    </p:animEffect>
                                  </p:childTnLst>
                                </p:cTn>
                              </p:par>
                            </p:childTnLst>
                          </p:cTn>
                        </p:par>
                        <p:par>
                          <p:cTn id="72" fill="hold">
                            <p:stCondLst>
                              <p:cond delay="7500"/>
                            </p:stCondLst>
                            <p:childTnLst>
                              <p:par>
                                <p:cTn id="73" presetID="10" presetClass="entr" presetSubtype="0" fill="hold" grpId="0" nodeType="afterEffect">
                                  <p:stCondLst>
                                    <p:cond delay="0"/>
                                  </p:stCondLst>
                                  <p:childTnLst>
                                    <p:set>
                                      <p:cBhvr>
                                        <p:cTn id="74" dur="1" fill="hold">
                                          <p:stCondLst>
                                            <p:cond delay="0"/>
                                          </p:stCondLst>
                                        </p:cTn>
                                        <p:tgtEl>
                                          <p:spTgt spid="56"/>
                                        </p:tgtEl>
                                        <p:attrNameLst>
                                          <p:attrName>style.visibility</p:attrName>
                                        </p:attrNameLst>
                                      </p:cBhvr>
                                      <p:to>
                                        <p:strVal val="visible"/>
                                      </p:to>
                                    </p:set>
                                    <p:animEffect transition="in" filter="fade">
                                      <p:cBhvr>
                                        <p:cTn id="75" dur="500"/>
                                        <p:tgtEl>
                                          <p:spTgt spid="56"/>
                                        </p:tgtEl>
                                      </p:cBhvr>
                                    </p:animEffect>
                                  </p:childTnLst>
                                </p:cTn>
                              </p:par>
                            </p:childTnLst>
                          </p:cTn>
                        </p:par>
                        <p:par>
                          <p:cTn id="76" fill="hold">
                            <p:stCondLst>
                              <p:cond delay="8000"/>
                            </p:stCondLst>
                            <p:childTnLst>
                              <p:par>
                                <p:cTn id="77" presetID="10" presetClass="entr" presetSubtype="0" fill="hold" grpId="0" nodeType="afterEffect">
                                  <p:stCondLst>
                                    <p:cond delay="0"/>
                                  </p:stCondLst>
                                  <p:childTnLst>
                                    <p:set>
                                      <p:cBhvr>
                                        <p:cTn id="78" dur="1" fill="hold">
                                          <p:stCondLst>
                                            <p:cond delay="0"/>
                                          </p:stCondLst>
                                        </p:cTn>
                                        <p:tgtEl>
                                          <p:spTgt spid="58"/>
                                        </p:tgtEl>
                                        <p:attrNameLst>
                                          <p:attrName>style.visibility</p:attrName>
                                        </p:attrNameLst>
                                      </p:cBhvr>
                                      <p:to>
                                        <p:strVal val="visible"/>
                                      </p:to>
                                    </p:set>
                                    <p:animEffect transition="in" filter="fade">
                                      <p:cBhvr>
                                        <p:cTn id="79"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animBg="1"/>
      <p:bldP spid="10" grpId="0" animBg="1"/>
      <p:bldP spid="11" grpId="0" animBg="1"/>
      <p:bldP spid="13" grpId="0"/>
      <p:bldP spid="14" grpId="0"/>
      <p:bldP spid="15" grpId="0"/>
      <p:bldP spid="17" grpId="0"/>
      <p:bldP spid="21" grpId="0"/>
      <p:bldP spid="31" grpId="0"/>
      <p:bldP spid="37" grpId="0"/>
      <p:bldP spid="39" grpId="0"/>
      <p:bldP spid="41" grpId="0"/>
      <p:bldP spid="51" grpId="0"/>
      <p:bldP spid="56" grpId="0"/>
      <p:bldP spid="5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AADF0-18C8-6279-89ED-1A8ADAF6094A}"/>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7DFD2127-9A22-56AA-8B37-904A2163DEE6}"/>
              </a:ext>
            </a:extLst>
          </p:cNvPr>
          <p:cNvSpPr txBox="1"/>
          <p:nvPr/>
        </p:nvSpPr>
        <p:spPr>
          <a:xfrm>
            <a:off x="278947" y="2843509"/>
            <a:ext cx="3338285" cy="2585323"/>
          </a:xfrm>
          <a:prstGeom prst="rect">
            <a:avLst/>
          </a:prstGeom>
          <a:noFill/>
        </p:spPr>
        <p:txBody>
          <a:bodyPr wrap="square">
            <a:spAutoFit/>
          </a:bodyPr>
          <a:lstStyle/>
          <a:p>
            <a:r>
              <a:rPr lang="es-ES" sz="1800" b="0" i="0" u="none" strike="noStrike" baseline="0" dirty="0">
                <a:solidFill>
                  <a:schemeClr val="bg1"/>
                </a:solidFill>
              </a:rPr>
              <a:t>En la capitalización compuesta, si el interés se capitaliza más de una vez al año, entonces el capital generado adicionalmente tendrá un valor futuro mayor, es decir, el capital final se incrementará. En</a:t>
            </a:r>
            <a:r>
              <a:rPr lang="es-ES" sz="1800" b="0" i="0" u="none" strike="noStrike" dirty="0">
                <a:solidFill>
                  <a:schemeClr val="bg1"/>
                </a:solidFill>
              </a:rPr>
              <a:t> esto consiste la </a:t>
            </a:r>
            <a:r>
              <a:rPr lang="es-ES" sz="1800" b="1" i="0" u="none" strike="noStrike" dirty="0">
                <a:solidFill>
                  <a:schemeClr val="bg1"/>
                </a:solidFill>
              </a:rPr>
              <a:t>c</a:t>
            </a:r>
            <a:r>
              <a:rPr lang="es-ES" b="1" dirty="0">
                <a:solidFill>
                  <a:schemeClr val="bg1"/>
                </a:solidFill>
              </a:rPr>
              <a:t>apitalización periódica</a:t>
            </a:r>
            <a:endParaRPr lang="es-ES" dirty="0">
              <a:solidFill>
                <a:schemeClr val="bg1"/>
              </a:solidFill>
            </a:endParaRPr>
          </a:p>
        </p:txBody>
      </p:sp>
      <p:sp>
        <p:nvSpPr>
          <p:cNvPr id="8" name="CuadroTexto 7">
            <a:extLst>
              <a:ext uri="{FF2B5EF4-FFF2-40B4-BE49-F238E27FC236}">
                <a16:creationId xmlns:a16="http://schemas.microsoft.com/office/drawing/2014/main" id="{7049840B-468B-380F-BE11-B70D3A8BF48A}"/>
              </a:ext>
            </a:extLst>
          </p:cNvPr>
          <p:cNvSpPr txBox="1"/>
          <p:nvPr/>
        </p:nvSpPr>
        <p:spPr>
          <a:xfrm>
            <a:off x="4579257" y="2505669"/>
            <a:ext cx="6096000" cy="1754326"/>
          </a:xfrm>
          <a:prstGeom prst="rect">
            <a:avLst/>
          </a:prstGeom>
          <a:noFill/>
        </p:spPr>
        <p:txBody>
          <a:bodyPr wrap="square">
            <a:spAutoFit/>
          </a:bodyPr>
          <a:lstStyle/>
          <a:p>
            <a:pPr algn="l"/>
            <a:r>
              <a:rPr lang="es-ES" sz="1800" b="0" i="0" u="none" strike="noStrike" baseline="0" dirty="0"/>
              <a:t>Si en una operación financiera se invierte un capital</a:t>
            </a:r>
          </a:p>
          <a:p>
            <a:pPr algn="l"/>
            <a:r>
              <a:rPr lang="es-ES" sz="1800" b="0" i="0" u="none" strike="noStrike" baseline="0" dirty="0"/>
              <a:t>inicial </a:t>
            </a:r>
            <a:r>
              <a:rPr lang="es-ES" sz="1800" b="0" i="1" u="none" strike="noStrike" baseline="0" dirty="0"/>
              <a:t>C</a:t>
            </a:r>
            <a:r>
              <a:rPr lang="es-ES" sz="800" b="0" i="1" u="none" strike="noStrike" baseline="0" dirty="0"/>
              <a:t>0</a:t>
            </a:r>
            <a:r>
              <a:rPr lang="es-ES" sz="1800" b="0" i="0" u="none" strike="noStrike" baseline="0" dirty="0"/>
              <a:t>, a un tipo de interés compuesto anual </a:t>
            </a:r>
            <a:r>
              <a:rPr lang="es-ES" sz="1800" b="0" i="1" u="none" strike="noStrike" baseline="0" dirty="0"/>
              <a:t>i </a:t>
            </a:r>
            <a:r>
              <a:rPr lang="es-ES" sz="1800" b="0" i="0" u="none" strike="noStrike" baseline="0" dirty="0"/>
              <a:t>durante</a:t>
            </a:r>
          </a:p>
          <a:p>
            <a:pPr algn="l"/>
            <a:r>
              <a:rPr lang="es-ES" sz="1800" b="0" i="1" u="none" strike="noStrike" baseline="0" dirty="0"/>
              <a:t>t </a:t>
            </a:r>
            <a:r>
              <a:rPr lang="es-ES" sz="1800" b="0" i="0" u="none" strike="noStrike" baseline="0" dirty="0"/>
              <a:t>años, donde el interés se </a:t>
            </a:r>
            <a:r>
              <a:rPr lang="es-ES" sz="1800" b="1" i="0" u="none" strike="noStrike" baseline="0" dirty="0">
                <a:solidFill>
                  <a:srgbClr val="E21A23"/>
                </a:solidFill>
              </a:rPr>
              <a:t>capitaliza </a:t>
            </a:r>
            <a:r>
              <a:rPr lang="es-ES" sz="1800" b="1" i="1" u="none" strike="noStrike" baseline="0" dirty="0">
                <a:solidFill>
                  <a:srgbClr val="E21A23"/>
                </a:solidFill>
              </a:rPr>
              <a:t>n </a:t>
            </a:r>
            <a:r>
              <a:rPr lang="es-ES" sz="1800" b="1" i="0" u="none" strike="noStrike" baseline="0" dirty="0">
                <a:solidFill>
                  <a:srgbClr val="E21A23"/>
                </a:solidFill>
              </a:rPr>
              <a:t>veces</a:t>
            </a:r>
          </a:p>
          <a:p>
            <a:pPr algn="l"/>
            <a:r>
              <a:rPr lang="es-ES" sz="1800" b="1" i="0" u="none" strike="noStrike" baseline="0" dirty="0">
                <a:solidFill>
                  <a:srgbClr val="E21A23"/>
                </a:solidFill>
              </a:rPr>
              <a:t>al año</a:t>
            </a:r>
            <a:r>
              <a:rPr lang="es-ES" sz="1800" b="1" i="0" u="none" strike="noStrike" baseline="0" dirty="0"/>
              <a:t>, </a:t>
            </a:r>
            <a:r>
              <a:rPr lang="es-ES" sz="1800" b="0" i="0" u="none" strike="noStrike" baseline="0" dirty="0"/>
              <a:t>entonces el tipo de interés por periodo es </a:t>
            </a:r>
            <a:r>
              <a:rPr lang="es-ES" sz="1800" b="0" i="1" u="none" strike="noStrike" baseline="0" dirty="0"/>
              <a:t>i/n</a:t>
            </a:r>
            <a:r>
              <a:rPr lang="es-ES" sz="1800" b="0" i="0" u="none" strike="noStrike" baseline="0" dirty="0"/>
              <a:t>,</a:t>
            </a:r>
          </a:p>
          <a:p>
            <a:pPr algn="l"/>
            <a:r>
              <a:rPr lang="es-ES" sz="1800" b="0" i="0" u="none" strike="noStrike" baseline="0" dirty="0"/>
              <a:t>el número de periodos de capitalización es </a:t>
            </a:r>
            <a:r>
              <a:rPr lang="es-ES" sz="1800" b="0" i="1" u="none" strike="noStrike" baseline="0" dirty="0" err="1"/>
              <a:t>nt</a:t>
            </a:r>
            <a:r>
              <a:rPr lang="es-ES" sz="1800" b="0" i="0" u="none" strike="noStrike" baseline="0" dirty="0"/>
              <a:t>, y el</a:t>
            </a:r>
          </a:p>
          <a:p>
            <a:pPr algn="l"/>
            <a:r>
              <a:rPr lang="es-ES" sz="1800" b="0" i="0" u="none" strike="noStrike" baseline="0" dirty="0"/>
              <a:t>capital final o valor futuro </a:t>
            </a:r>
            <a:r>
              <a:rPr lang="es-ES" sz="1800" b="0" i="1" u="none" strike="noStrike" baseline="0" dirty="0"/>
              <a:t>C</a:t>
            </a:r>
            <a:r>
              <a:rPr lang="es-ES" sz="800" b="0" i="1" u="none" strike="noStrike" baseline="0" dirty="0"/>
              <a:t>F  </a:t>
            </a:r>
            <a:r>
              <a:rPr lang="es-ES" sz="1800" b="0" i="0" u="none" strike="noStrike" baseline="0" dirty="0"/>
              <a:t>es:</a:t>
            </a:r>
            <a:endParaRPr lang="es-ES" dirty="0"/>
          </a:p>
        </p:txBody>
      </p:sp>
      <mc:AlternateContent xmlns:mc="http://schemas.openxmlformats.org/markup-compatibility/2006">
        <mc:Choice xmlns:a14="http://schemas.microsoft.com/office/drawing/2010/main" Requires="a14">
          <p:sp>
            <p:nvSpPr>
              <p:cNvPr id="9" name="CuadroTexto 8">
                <a:extLst>
                  <a:ext uri="{FF2B5EF4-FFF2-40B4-BE49-F238E27FC236}">
                    <a16:creationId xmlns:a16="http://schemas.microsoft.com/office/drawing/2014/main" id="{ADB4AD7A-44E9-DC0B-6214-CC172BD45F80}"/>
                  </a:ext>
                </a:extLst>
              </p:cNvPr>
              <p:cNvSpPr txBox="1"/>
              <p:nvPr/>
            </p:nvSpPr>
            <p:spPr>
              <a:xfrm>
                <a:off x="6225973" y="4572000"/>
                <a:ext cx="3156151" cy="1261838"/>
              </a:xfrm>
              <a:custGeom>
                <a:avLst/>
                <a:gdLst>
                  <a:gd name="csX0" fmla="*/ 0 w 3156151"/>
                  <a:gd name="csY0" fmla="*/ 0 h 1261838"/>
                  <a:gd name="csX1" fmla="*/ 462902 w 3156151"/>
                  <a:gd name="csY1" fmla="*/ 0 h 1261838"/>
                  <a:gd name="csX2" fmla="*/ 957366 w 3156151"/>
                  <a:gd name="csY2" fmla="*/ 0 h 1261838"/>
                  <a:gd name="csX3" fmla="*/ 1514952 w 3156151"/>
                  <a:gd name="csY3" fmla="*/ 0 h 1261838"/>
                  <a:gd name="csX4" fmla="*/ 1946293 w 3156151"/>
                  <a:gd name="csY4" fmla="*/ 0 h 1261838"/>
                  <a:gd name="csX5" fmla="*/ 2377634 w 3156151"/>
                  <a:gd name="csY5" fmla="*/ 0 h 1261838"/>
                  <a:gd name="csX6" fmla="*/ 3156151 w 3156151"/>
                  <a:gd name="csY6" fmla="*/ 0 h 1261838"/>
                  <a:gd name="csX7" fmla="*/ 3156151 w 3156151"/>
                  <a:gd name="csY7" fmla="*/ 445849 h 1261838"/>
                  <a:gd name="csX8" fmla="*/ 3156151 w 3156151"/>
                  <a:gd name="csY8" fmla="*/ 841225 h 1261838"/>
                  <a:gd name="csX9" fmla="*/ 3156151 w 3156151"/>
                  <a:gd name="csY9" fmla="*/ 1261838 h 1261838"/>
                  <a:gd name="csX10" fmla="*/ 2661687 w 3156151"/>
                  <a:gd name="csY10" fmla="*/ 1261838 h 1261838"/>
                  <a:gd name="csX11" fmla="*/ 2198785 w 3156151"/>
                  <a:gd name="csY11" fmla="*/ 1261838 h 1261838"/>
                  <a:gd name="csX12" fmla="*/ 1641199 w 3156151"/>
                  <a:gd name="csY12" fmla="*/ 1261838 h 1261838"/>
                  <a:gd name="csX13" fmla="*/ 1178296 w 3156151"/>
                  <a:gd name="csY13" fmla="*/ 1261838 h 1261838"/>
                  <a:gd name="csX14" fmla="*/ 620710 w 3156151"/>
                  <a:gd name="csY14" fmla="*/ 1261838 h 1261838"/>
                  <a:gd name="csX15" fmla="*/ 0 w 3156151"/>
                  <a:gd name="csY15" fmla="*/ 1261838 h 1261838"/>
                  <a:gd name="csX16" fmla="*/ 0 w 3156151"/>
                  <a:gd name="csY16" fmla="*/ 828607 h 1261838"/>
                  <a:gd name="csX17" fmla="*/ 0 w 3156151"/>
                  <a:gd name="csY17" fmla="*/ 395376 h 1261838"/>
                  <a:gd name="csX18" fmla="*/ 0 w 3156151"/>
                  <a:gd name="csY18" fmla="*/ 0 h 126183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3156151" h="1261838" extrusionOk="0">
                    <a:moveTo>
                      <a:pt x="0" y="0"/>
                    </a:moveTo>
                    <a:cubicBezTo>
                      <a:pt x="198522" y="-36169"/>
                      <a:pt x="262370" y="38612"/>
                      <a:pt x="462902" y="0"/>
                    </a:cubicBezTo>
                    <a:cubicBezTo>
                      <a:pt x="663434" y="-38612"/>
                      <a:pt x="812183" y="1473"/>
                      <a:pt x="957366" y="0"/>
                    </a:cubicBezTo>
                    <a:cubicBezTo>
                      <a:pt x="1102549" y="-1473"/>
                      <a:pt x="1336234" y="55321"/>
                      <a:pt x="1514952" y="0"/>
                    </a:cubicBezTo>
                    <a:cubicBezTo>
                      <a:pt x="1693670" y="-55321"/>
                      <a:pt x="1831037" y="17596"/>
                      <a:pt x="1946293" y="0"/>
                    </a:cubicBezTo>
                    <a:cubicBezTo>
                      <a:pt x="2061549" y="-17596"/>
                      <a:pt x="2194646" y="11218"/>
                      <a:pt x="2377634" y="0"/>
                    </a:cubicBezTo>
                    <a:cubicBezTo>
                      <a:pt x="2560622" y="-11218"/>
                      <a:pt x="2772658" y="31515"/>
                      <a:pt x="3156151" y="0"/>
                    </a:cubicBezTo>
                    <a:cubicBezTo>
                      <a:pt x="3166319" y="158945"/>
                      <a:pt x="3119401" y="296114"/>
                      <a:pt x="3156151" y="445849"/>
                    </a:cubicBezTo>
                    <a:cubicBezTo>
                      <a:pt x="3192901" y="595584"/>
                      <a:pt x="3131300" y="754326"/>
                      <a:pt x="3156151" y="841225"/>
                    </a:cubicBezTo>
                    <a:cubicBezTo>
                      <a:pt x="3181002" y="928124"/>
                      <a:pt x="3118450" y="1171888"/>
                      <a:pt x="3156151" y="1261838"/>
                    </a:cubicBezTo>
                    <a:cubicBezTo>
                      <a:pt x="2923042" y="1308257"/>
                      <a:pt x="2816183" y="1228991"/>
                      <a:pt x="2661687" y="1261838"/>
                    </a:cubicBezTo>
                    <a:cubicBezTo>
                      <a:pt x="2507191" y="1294685"/>
                      <a:pt x="2330858" y="1226790"/>
                      <a:pt x="2198785" y="1261838"/>
                    </a:cubicBezTo>
                    <a:cubicBezTo>
                      <a:pt x="2066712" y="1296886"/>
                      <a:pt x="1863393" y="1205057"/>
                      <a:pt x="1641199" y="1261838"/>
                    </a:cubicBezTo>
                    <a:cubicBezTo>
                      <a:pt x="1419005" y="1318619"/>
                      <a:pt x="1362260" y="1248371"/>
                      <a:pt x="1178296" y="1261838"/>
                    </a:cubicBezTo>
                    <a:cubicBezTo>
                      <a:pt x="994332" y="1275305"/>
                      <a:pt x="792445" y="1206288"/>
                      <a:pt x="620710" y="1261838"/>
                    </a:cubicBezTo>
                    <a:cubicBezTo>
                      <a:pt x="448975" y="1317388"/>
                      <a:pt x="287337" y="1195113"/>
                      <a:pt x="0" y="1261838"/>
                    </a:cubicBezTo>
                    <a:cubicBezTo>
                      <a:pt x="-38788" y="1162994"/>
                      <a:pt x="36025" y="959682"/>
                      <a:pt x="0" y="828607"/>
                    </a:cubicBezTo>
                    <a:cubicBezTo>
                      <a:pt x="-36025" y="697532"/>
                      <a:pt x="21543" y="534458"/>
                      <a:pt x="0" y="395376"/>
                    </a:cubicBezTo>
                    <a:cubicBezTo>
                      <a:pt x="-21543" y="256294"/>
                      <a:pt x="6644" y="116656"/>
                      <a:pt x="0" y="0"/>
                    </a:cubicBezTo>
                    <a:close/>
                  </a:path>
                </a:pathLst>
              </a:custGeom>
              <a:noFill/>
              <a:ln w="38100">
                <a:solidFill>
                  <a:srgbClr val="E21A23"/>
                </a:solidFill>
                <a:prstDash val="sysDot"/>
                <a:bevel/>
                <a:extLst>
                  <a:ext uri="{C807C97D-BFC1-408E-A445-0C87EB9F89A2}">
                    <ask:lineSketchStyleProps xmlns:ask="http://schemas.microsoft.com/office/drawing/2018/sketchyshapes" sd="3528078767">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16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sSub>
                        <m:sSubPr>
                          <m:ctrlPr>
                            <a:rPr lang="es-ES" sz="2400" i="1" smtClean="0">
                              <a:solidFill>
                                <a:srgbClr val="E21A23"/>
                              </a:solidFill>
                              <a:latin typeface="Cambria Math" panose="02040503050406030204" pitchFamily="18" charset="0"/>
                            </a:rPr>
                          </m:ctrlPr>
                        </m:sSubPr>
                        <m:e>
                          <m:r>
                            <a:rPr lang="es-ES" sz="2400">
                              <a:solidFill>
                                <a:srgbClr val="E21A23"/>
                              </a:solidFill>
                              <a:latin typeface="Cambria Math" panose="02040503050406030204" pitchFamily="18" charset="0"/>
                            </a:rPr>
                            <m:t>𝐶</m:t>
                          </m:r>
                        </m:e>
                        <m:sub>
                          <m:r>
                            <a:rPr lang="es-ES" sz="2400">
                              <a:solidFill>
                                <a:srgbClr val="E21A23"/>
                              </a:solidFill>
                              <a:latin typeface="Cambria Math" panose="02040503050406030204" pitchFamily="18" charset="0"/>
                            </a:rPr>
                            <m:t>𝐹</m:t>
                          </m:r>
                        </m:sub>
                      </m:sSub>
                      <m:r>
                        <a:rPr lang="es-ES" sz="2400">
                          <a:solidFill>
                            <a:srgbClr val="E21A23"/>
                          </a:solidFill>
                          <a:latin typeface="Cambria Math" panose="02040503050406030204" pitchFamily="18" charset="0"/>
                        </a:rPr>
                        <m:t>=</m:t>
                      </m:r>
                      <m:sSub>
                        <m:sSubPr>
                          <m:ctrlPr>
                            <a:rPr lang="es-ES" sz="2400" i="1">
                              <a:solidFill>
                                <a:srgbClr val="E21A23"/>
                              </a:solidFill>
                              <a:latin typeface="Cambria Math" panose="02040503050406030204" pitchFamily="18" charset="0"/>
                            </a:rPr>
                          </m:ctrlPr>
                        </m:sSubPr>
                        <m:e>
                          <m:r>
                            <a:rPr lang="es-ES" sz="2400">
                              <a:solidFill>
                                <a:srgbClr val="E21A23"/>
                              </a:solidFill>
                              <a:latin typeface="Cambria Math" panose="02040503050406030204" pitchFamily="18" charset="0"/>
                            </a:rPr>
                            <m:t>𝐶</m:t>
                          </m:r>
                        </m:e>
                        <m:sub>
                          <m:r>
                            <a:rPr lang="es-ES" sz="2400">
                              <a:solidFill>
                                <a:srgbClr val="E21A23"/>
                              </a:solidFill>
                              <a:latin typeface="Cambria Math" panose="02040503050406030204" pitchFamily="18" charset="0"/>
                            </a:rPr>
                            <m:t>0</m:t>
                          </m:r>
                        </m:sub>
                      </m:sSub>
                      <m:r>
                        <a:rPr lang="es-ES" sz="2400">
                          <a:solidFill>
                            <a:srgbClr val="E21A23"/>
                          </a:solidFill>
                          <a:latin typeface="Cambria Math" panose="02040503050406030204" pitchFamily="18" charset="0"/>
                        </a:rPr>
                        <m:t>⋅</m:t>
                      </m:r>
                      <m:sSup>
                        <m:sSupPr>
                          <m:ctrlPr>
                            <a:rPr lang="es-ES" sz="2400" i="1">
                              <a:solidFill>
                                <a:srgbClr val="E21A23"/>
                              </a:solidFill>
                              <a:latin typeface="Cambria Math" panose="02040503050406030204" pitchFamily="18" charset="0"/>
                            </a:rPr>
                          </m:ctrlPr>
                        </m:sSupPr>
                        <m:e>
                          <m:d>
                            <m:dPr>
                              <m:ctrlPr>
                                <a:rPr lang="es-ES" sz="2400" i="1">
                                  <a:solidFill>
                                    <a:srgbClr val="E21A23"/>
                                  </a:solidFill>
                                  <a:latin typeface="Cambria Math" panose="02040503050406030204" pitchFamily="18" charset="0"/>
                                </a:rPr>
                              </m:ctrlPr>
                            </m:dPr>
                            <m:e>
                              <m:r>
                                <a:rPr lang="es-ES" sz="2400">
                                  <a:solidFill>
                                    <a:srgbClr val="E21A23"/>
                                  </a:solidFill>
                                  <a:latin typeface="Cambria Math" panose="02040503050406030204" pitchFamily="18" charset="0"/>
                                </a:rPr>
                                <m:t>1+</m:t>
                              </m:r>
                              <m:f>
                                <m:fPr>
                                  <m:ctrlPr>
                                    <a:rPr lang="es-ES" sz="2400" i="1">
                                      <a:solidFill>
                                        <a:srgbClr val="E21A23"/>
                                      </a:solidFill>
                                      <a:latin typeface="Cambria Math" panose="02040503050406030204" pitchFamily="18" charset="0"/>
                                    </a:rPr>
                                  </m:ctrlPr>
                                </m:fPr>
                                <m:num>
                                  <m:r>
                                    <a:rPr lang="es-ES" sz="2400">
                                      <a:solidFill>
                                        <a:srgbClr val="E21A23"/>
                                      </a:solidFill>
                                      <a:latin typeface="Cambria Math" panose="02040503050406030204" pitchFamily="18" charset="0"/>
                                    </a:rPr>
                                    <m:t>𝑖</m:t>
                                  </m:r>
                                </m:num>
                                <m:den>
                                  <m:r>
                                    <a:rPr lang="es-ES" sz="2400">
                                      <a:solidFill>
                                        <a:srgbClr val="E21A23"/>
                                      </a:solidFill>
                                      <a:latin typeface="Cambria Math" panose="02040503050406030204" pitchFamily="18" charset="0"/>
                                    </a:rPr>
                                    <m:t>𝑛</m:t>
                                  </m:r>
                                </m:den>
                              </m:f>
                            </m:e>
                          </m:d>
                        </m:e>
                        <m:sup>
                          <m:r>
                            <a:rPr lang="es-ES" sz="2400">
                              <a:solidFill>
                                <a:srgbClr val="E21A23"/>
                              </a:solidFill>
                              <a:latin typeface="Cambria Math" panose="02040503050406030204" pitchFamily="18" charset="0"/>
                            </a:rPr>
                            <m:t>𝑛𝑡</m:t>
                          </m:r>
                        </m:sup>
                      </m:sSup>
                    </m:oMath>
                  </m:oMathPara>
                </a14:m>
                <a:endParaRPr lang="es-ES" sz="2400" dirty="0">
                  <a:solidFill>
                    <a:srgbClr val="E21A23"/>
                  </a:solidFill>
                </a:endParaRPr>
              </a:p>
            </p:txBody>
          </p:sp>
        </mc:Choice>
        <mc:Fallback>
          <p:sp>
            <p:nvSpPr>
              <p:cNvPr id="9" name="CuadroTexto 8">
                <a:extLst>
                  <a:ext uri="{FF2B5EF4-FFF2-40B4-BE49-F238E27FC236}">
                    <a16:creationId xmlns:a16="http://schemas.microsoft.com/office/drawing/2014/main" id="{ADB4AD7A-44E9-DC0B-6214-CC172BD45F80}"/>
                  </a:ext>
                </a:extLst>
              </p:cNvPr>
              <p:cNvSpPr txBox="1">
                <a:spLocks noRot="1" noChangeAspect="1" noMove="1" noResize="1" noEditPoints="1" noAdjustHandles="1" noChangeArrowheads="1" noChangeShapeType="1" noTextEdit="1"/>
              </p:cNvSpPr>
              <p:nvPr/>
            </p:nvSpPr>
            <p:spPr>
              <a:xfrm>
                <a:off x="6225973" y="4572000"/>
                <a:ext cx="3156151" cy="1261838"/>
              </a:xfrm>
              <a:prstGeom prst="rect">
                <a:avLst/>
              </a:prstGeom>
              <a:blipFill>
                <a:blip r:embed="rId4"/>
                <a:stretch>
                  <a:fillRect/>
                </a:stretch>
              </a:blipFill>
              <a:ln w="38100">
                <a:solidFill>
                  <a:srgbClr val="E21A23"/>
                </a:solidFill>
                <a:prstDash val="sysDot"/>
                <a:bevel/>
                <a:extLst>
                  <a:ext uri="{C807C97D-BFC1-408E-A445-0C87EB9F89A2}">
                    <ask:lineSketchStyleProps xmlns:ask="http://schemas.microsoft.com/office/drawing/2018/sketchyshapes" sd="3528078767">
                      <a:custGeom>
                        <a:avLst/>
                        <a:gdLst>
                          <a:gd name="csX0" fmla="*/ 0 w 3156151"/>
                          <a:gd name="csY0" fmla="*/ 0 h 1261838"/>
                          <a:gd name="csX1" fmla="*/ 462902 w 3156151"/>
                          <a:gd name="csY1" fmla="*/ 0 h 1261838"/>
                          <a:gd name="csX2" fmla="*/ 957366 w 3156151"/>
                          <a:gd name="csY2" fmla="*/ 0 h 1261838"/>
                          <a:gd name="csX3" fmla="*/ 1514952 w 3156151"/>
                          <a:gd name="csY3" fmla="*/ 0 h 1261838"/>
                          <a:gd name="csX4" fmla="*/ 1946293 w 3156151"/>
                          <a:gd name="csY4" fmla="*/ 0 h 1261838"/>
                          <a:gd name="csX5" fmla="*/ 2377634 w 3156151"/>
                          <a:gd name="csY5" fmla="*/ 0 h 1261838"/>
                          <a:gd name="csX6" fmla="*/ 3156151 w 3156151"/>
                          <a:gd name="csY6" fmla="*/ 0 h 1261838"/>
                          <a:gd name="csX7" fmla="*/ 3156151 w 3156151"/>
                          <a:gd name="csY7" fmla="*/ 445849 h 1261838"/>
                          <a:gd name="csX8" fmla="*/ 3156151 w 3156151"/>
                          <a:gd name="csY8" fmla="*/ 841225 h 1261838"/>
                          <a:gd name="csX9" fmla="*/ 3156151 w 3156151"/>
                          <a:gd name="csY9" fmla="*/ 1261838 h 1261838"/>
                          <a:gd name="csX10" fmla="*/ 2661687 w 3156151"/>
                          <a:gd name="csY10" fmla="*/ 1261838 h 1261838"/>
                          <a:gd name="csX11" fmla="*/ 2198785 w 3156151"/>
                          <a:gd name="csY11" fmla="*/ 1261838 h 1261838"/>
                          <a:gd name="csX12" fmla="*/ 1641199 w 3156151"/>
                          <a:gd name="csY12" fmla="*/ 1261838 h 1261838"/>
                          <a:gd name="csX13" fmla="*/ 1178296 w 3156151"/>
                          <a:gd name="csY13" fmla="*/ 1261838 h 1261838"/>
                          <a:gd name="csX14" fmla="*/ 620710 w 3156151"/>
                          <a:gd name="csY14" fmla="*/ 1261838 h 1261838"/>
                          <a:gd name="csX15" fmla="*/ 0 w 3156151"/>
                          <a:gd name="csY15" fmla="*/ 1261838 h 1261838"/>
                          <a:gd name="csX16" fmla="*/ 0 w 3156151"/>
                          <a:gd name="csY16" fmla="*/ 828607 h 1261838"/>
                          <a:gd name="csX17" fmla="*/ 0 w 3156151"/>
                          <a:gd name="csY17" fmla="*/ 395376 h 1261838"/>
                          <a:gd name="csX18" fmla="*/ 0 w 3156151"/>
                          <a:gd name="csY18" fmla="*/ 0 h 126183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3156151" h="1261838" extrusionOk="0">
                            <a:moveTo>
                              <a:pt x="0" y="0"/>
                            </a:moveTo>
                            <a:cubicBezTo>
                              <a:pt x="198522" y="-36169"/>
                              <a:pt x="262370" y="38612"/>
                              <a:pt x="462902" y="0"/>
                            </a:cubicBezTo>
                            <a:cubicBezTo>
                              <a:pt x="663434" y="-38612"/>
                              <a:pt x="812183" y="1473"/>
                              <a:pt x="957366" y="0"/>
                            </a:cubicBezTo>
                            <a:cubicBezTo>
                              <a:pt x="1102549" y="-1473"/>
                              <a:pt x="1336234" y="55321"/>
                              <a:pt x="1514952" y="0"/>
                            </a:cubicBezTo>
                            <a:cubicBezTo>
                              <a:pt x="1693670" y="-55321"/>
                              <a:pt x="1831037" y="17596"/>
                              <a:pt x="1946293" y="0"/>
                            </a:cubicBezTo>
                            <a:cubicBezTo>
                              <a:pt x="2061549" y="-17596"/>
                              <a:pt x="2194646" y="11218"/>
                              <a:pt x="2377634" y="0"/>
                            </a:cubicBezTo>
                            <a:cubicBezTo>
                              <a:pt x="2560622" y="-11218"/>
                              <a:pt x="2772658" y="31515"/>
                              <a:pt x="3156151" y="0"/>
                            </a:cubicBezTo>
                            <a:cubicBezTo>
                              <a:pt x="3166319" y="158945"/>
                              <a:pt x="3119401" y="296114"/>
                              <a:pt x="3156151" y="445849"/>
                            </a:cubicBezTo>
                            <a:cubicBezTo>
                              <a:pt x="3192901" y="595584"/>
                              <a:pt x="3131300" y="754326"/>
                              <a:pt x="3156151" y="841225"/>
                            </a:cubicBezTo>
                            <a:cubicBezTo>
                              <a:pt x="3181002" y="928124"/>
                              <a:pt x="3118450" y="1171888"/>
                              <a:pt x="3156151" y="1261838"/>
                            </a:cubicBezTo>
                            <a:cubicBezTo>
                              <a:pt x="2923042" y="1308257"/>
                              <a:pt x="2816183" y="1228991"/>
                              <a:pt x="2661687" y="1261838"/>
                            </a:cubicBezTo>
                            <a:cubicBezTo>
                              <a:pt x="2507191" y="1294685"/>
                              <a:pt x="2330858" y="1226790"/>
                              <a:pt x="2198785" y="1261838"/>
                            </a:cubicBezTo>
                            <a:cubicBezTo>
                              <a:pt x="2066712" y="1296886"/>
                              <a:pt x="1863393" y="1205057"/>
                              <a:pt x="1641199" y="1261838"/>
                            </a:cubicBezTo>
                            <a:cubicBezTo>
                              <a:pt x="1419005" y="1318619"/>
                              <a:pt x="1362260" y="1248371"/>
                              <a:pt x="1178296" y="1261838"/>
                            </a:cubicBezTo>
                            <a:cubicBezTo>
                              <a:pt x="994332" y="1275305"/>
                              <a:pt x="792445" y="1206288"/>
                              <a:pt x="620710" y="1261838"/>
                            </a:cubicBezTo>
                            <a:cubicBezTo>
                              <a:pt x="448975" y="1317388"/>
                              <a:pt x="287337" y="1195113"/>
                              <a:pt x="0" y="1261838"/>
                            </a:cubicBezTo>
                            <a:cubicBezTo>
                              <a:pt x="-38788" y="1162994"/>
                              <a:pt x="36025" y="959682"/>
                              <a:pt x="0" y="828607"/>
                            </a:cubicBezTo>
                            <a:cubicBezTo>
                              <a:pt x="-36025" y="697532"/>
                              <a:pt x="21543" y="534458"/>
                              <a:pt x="0" y="395376"/>
                            </a:cubicBezTo>
                            <a:cubicBezTo>
                              <a:pt x="-21543" y="256294"/>
                              <a:pt x="6644" y="116656"/>
                              <a:pt x="0" y="0"/>
                            </a:cubicBezTo>
                            <a:close/>
                          </a:path>
                        </a:pathLst>
                      </a:custGeom>
                      <ask:type>
                        <ask:lineSketchScribble/>
                      </ask:type>
                    </ask:lineSketchStyleProps>
                  </a:ext>
                </a:extLst>
              </a:ln>
              <a:effectLst/>
            </p:spPr>
            <p:txBody>
              <a:bodyPr/>
              <a:lstStyle/>
              <a:p>
                <a:r>
                  <a:rPr lang="ca-ES-valencia">
                    <a:noFill/>
                  </a:rPr>
                  <a:t> </a:t>
                </a:r>
              </a:p>
            </p:txBody>
          </p:sp>
        </mc:Fallback>
      </mc:AlternateContent>
    </p:spTree>
    <p:custDataLst>
      <p:tags r:id="rId1"/>
    </p:custDataLst>
    <p:extLst>
      <p:ext uri="{BB962C8B-B14F-4D97-AF65-F5344CB8AC3E}">
        <p14:creationId xmlns:p14="http://schemas.microsoft.com/office/powerpoint/2010/main" val="192902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2" presetClass="entr" presetSubtype="4"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549F9-ED78-66E9-18E3-57DD3D3579C2}"/>
            </a:ext>
          </a:extLst>
        </p:cNvPr>
        <p:cNvGrpSpPr/>
        <p:nvPr/>
      </p:nvGrpSpPr>
      <p:grpSpPr>
        <a:xfrm>
          <a:off x="0" y="0"/>
          <a:ext cx="0" cy="0"/>
          <a:chOff x="0" y="0"/>
          <a:chExt cx="0" cy="0"/>
        </a:xfrm>
      </p:grpSpPr>
      <p:sp>
        <p:nvSpPr>
          <p:cNvPr id="10" name="CuadroTexto 9">
            <a:extLst>
              <a:ext uri="{FF2B5EF4-FFF2-40B4-BE49-F238E27FC236}">
                <a16:creationId xmlns:a16="http://schemas.microsoft.com/office/drawing/2014/main" id="{B92B8946-4B19-F388-B20B-2832113703C9}"/>
              </a:ext>
            </a:extLst>
          </p:cNvPr>
          <p:cNvSpPr txBox="1"/>
          <p:nvPr/>
        </p:nvSpPr>
        <p:spPr>
          <a:xfrm>
            <a:off x="2451100" y="2228671"/>
            <a:ext cx="6413500" cy="923330"/>
          </a:xfrm>
          <a:prstGeom prst="rect">
            <a:avLst/>
          </a:prstGeom>
          <a:noFill/>
        </p:spPr>
        <p:txBody>
          <a:bodyPr wrap="square">
            <a:spAutoFit/>
          </a:bodyPr>
          <a:lstStyle/>
          <a:p>
            <a:pPr algn="l"/>
            <a:r>
              <a:rPr lang="es-ES" sz="1800" b="0" i="0" u="none" strike="noStrike" baseline="0" dirty="0"/>
              <a:t>Se llama </a:t>
            </a:r>
            <a:r>
              <a:rPr lang="es-ES" sz="1800" b="1" i="0" u="none" strike="noStrike" baseline="0" dirty="0">
                <a:solidFill>
                  <a:srgbClr val="E21A23"/>
                </a:solidFill>
              </a:rPr>
              <a:t>valor futuro (VF)</a:t>
            </a:r>
            <a:r>
              <a:rPr lang="es-ES" sz="1800" b="1" i="0" u="none" strike="noStrike" baseline="0" dirty="0">
                <a:solidFill>
                  <a:srgbClr val="FF0000"/>
                </a:solidFill>
              </a:rPr>
              <a:t> </a:t>
            </a:r>
            <a:r>
              <a:rPr lang="es-ES" sz="1800" b="0" i="0" u="none" strike="noStrike" baseline="0" dirty="0"/>
              <a:t>al valor que tendrá en el futuro una determinada cantidad que tenemos en la actualidad y que decidimos invertir en un proyecto determinado.</a:t>
            </a:r>
            <a:endParaRPr lang="es-ES" dirty="0"/>
          </a:p>
        </p:txBody>
      </p:sp>
      <p:sp>
        <p:nvSpPr>
          <p:cNvPr id="12" name="CuadroTexto 11">
            <a:extLst>
              <a:ext uri="{FF2B5EF4-FFF2-40B4-BE49-F238E27FC236}">
                <a16:creationId xmlns:a16="http://schemas.microsoft.com/office/drawing/2014/main" id="{E0ACBB17-BECA-36DC-DA71-8D77796D9099}"/>
              </a:ext>
            </a:extLst>
          </p:cNvPr>
          <p:cNvSpPr txBox="1"/>
          <p:nvPr/>
        </p:nvSpPr>
        <p:spPr>
          <a:xfrm>
            <a:off x="2451100" y="3568700"/>
            <a:ext cx="6096000" cy="1477328"/>
          </a:xfrm>
          <a:prstGeom prst="rect">
            <a:avLst/>
          </a:prstGeom>
          <a:noFill/>
        </p:spPr>
        <p:txBody>
          <a:bodyPr wrap="square">
            <a:spAutoFit/>
          </a:bodyPr>
          <a:lstStyle/>
          <a:p>
            <a:pPr algn="l"/>
            <a:r>
              <a:rPr lang="es-ES" sz="1800" b="0" i="0" u="none" strike="noStrike" baseline="0" dirty="0"/>
              <a:t>Se define el </a:t>
            </a:r>
            <a:r>
              <a:rPr lang="es-ES" sz="1800" b="1" i="0" u="none" strike="noStrike" baseline="0" dirty="0">
                <a:solidFill>
                  <a:srgbClr val="E21A23"/>
                </a:solidFill>
              </a:rPr>
              <a:t>valor presente (VP)</a:t>
            </a:r>
            <a:r>
              <a:rPr lang="es-ES" sz="1800" b="1" i="0" u="none" strike="noStrike" baseline="0" dirty="0">
                <a:solidFill>
                  <a:srgbClr val="FF0000"/>
                </a:solidFill>
              </a:rPr>
              <a:t> </a:t>
            </a:r>
            <a:r>
              <a:rPr lang="es-ES" sz="1800" b="0" i="0" u="none" strike="noStrike" baseline="0" dirty="0"/>
              <a:t>o </a:t>
            </a:r>
            <a:r>
              <a:rPr lang="es-ES" sz="1800" b="1" i="0" u="none" strike="noStrike" baseline="0" dirty="0">
                <a:solidFill>
                  <a:srgbClr val="E21A23"/>
                </a:solidFill>
              </a:rPr>
              <a:t>actual</a:t>
            </a:r>
            <a:r>
              <a:rPr lang="es-ES" sz="1800" b="1" i="0" u="none" strike="noStrike" baseline="0" dirty="0"/>
              <a:t> </a:t>
            </a:r>
            <a:r>
              <a:rPr lang="es-ES" sz="1800" b="0" i="0" u="none" strike="noStrike" baseline="0" dirty="0"/>
              <a:t>como el valor que tiene hoy en día un determinado flujo de dinero que recibiremos en el futuro, es decir, el capital inicial que es necesario invertir para obtener un determinado capital final o valor futuro.</a:t>
            </a:r>
            <a:endParaRPr lang="es-ES" dirty="0"/>
          </a:p>
        </p:txBody>
      </p:sp>
    </p:spTree>
    <p:custDataLst>
      <p:tags r:id="rId1"/>
    </p:custDataLst>
    <p:extLst>
      <p:ext uri="{BB962C8B-B14F-4D97-AF65-F5344CB8AC3E}">
        <p14:creationId xmlns:p14="http://schemas.microsoft.com/office/powerpoint/2010/main" val="1703906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2E003-47B6-9540-A880-EE749B1842A2}"/>
            </a:ext>
          </a:extLst>
        </p:cNvPr>
        <p:cNvGrpSpPr/>
        <p:nvPr/>
      </p:nvGrpSpPr>
      <p:grpSpPr>
        <a:xfrm>
          <a:off x="0" y="0"/>
          <a:ext cx="0" cy="0"/>
          <a:chOff x="0" y="0"/>
          <a:chExt cx="0" cy="0"/>
        </a:xfrm>
      </p:grpSpPr>
      <p:grpSp>
        <p:nvGrpSpPr>
          <p:cNvPr id="16" name="Grupo 15">
            <a:extLst>
              <a:ext uri="{FF2B5EF4-FFF2-40B4-BE49-F238E27FC236}">
                <a16:creationId xmlns:a16="http://schemas.microsoft.com/office/drawing/2014/main" id="{A25805F3-715A-83FA-69D6-A01DAA01BDC7}"/>
              </a:ext>
            </a:extLst>
          </p:cNvPr>
          <p:cNvGrpSpPr/>
          <p:nvPr/>
        </p:nvGrpSpPr>
        <p:grpSpPr>
          <a:xfrm>
            <a:off x="9795213" y="1122037"/>
            <a:ext cx="1602130" cy="4901172"/>
            <a:chOff x="9424752" y="860426"/>
            <a:chExt cx="1602130" cy="4901172"/>
          </a:xfrm>
        </p:grpSpPr>
        <p:sp>
          <p:nvSpPr>
            <p:cNvPr id="22" name="CuadroTexto 21">
              <a:extLst>
                <a:ext uri="{FF2B5EF4-FFF2-40B4-BE49-F238E27FC236}">
                  <a16:creationId xmlns:a16="http://schemas.microsoft.com/office/drawing/2014/main" id="{37752FFF-1227-0C77-61C3-D8A87449ACDC}"/>
                </a:ext>
              </a:extLst>
            </p:cNvPr>
            <p:cNvSpPr txBox="1"/>
            <p:nvPr/>
          </p:nvSpPr>
          <p:spPr>
            <a:xfrm>
              <a:off x="9424752" y="1975946"/>
              <a:ext cx="1602130" cy="3785652"/>
            </a:xfrm>
            <a:prstGeom prst="rect">
              <a:avLst/>
            </a:prstGeom>
            <a:noFill/>
          </p:spPr>
          <p:txBody>
            <a:bodyPr wrap="square" rtlCol="0">
              <a:spAutoFit/>
            </a:bodyPr>
            <a:lstStyle/>
            <a:p>
              <a:r>
                <a:rPr lang="es-ES" sz="1600" dirty="0"/>
                <a:t>Las entidades financieras están obligadas</a:t>
              </a:r>
            </a:p>
            <a:p>
              <a:r>
                <a:rPr lang="es-ES" sz="1600" dirty="0"/>
                <a:t>a informar a su clientela y</a:t>
              </a:r>
            </a:p>
            <a:p>
              <a:r>
                <a:rPr lang="es-ES" sz="1600" dirty="0"/>
                <a:t>hacer constar la TAE en la publicidad,</a:t>
              </a:r>
            </a:p>
            <a:p>
              <a:r>
                <a:rPr lang="es-ES" sz="1600" dirty="0"/>
                <a:t>en los contratos, en las ofertas vinculantes</a:t>
              </a:r>
            </a:p>
            <a:p>
              <a:r>
                <a:rPr lang="es-ES" sz="1600" dirty="0"/>
                <a:t>y en los documentos de liquidación.</a:t>
              </a:r>
              <a:endParaRPr lang="es-ES" sz="900" dirty="0">
                <a:solidFill>
                  <a:schemeClr val="bg1"/>
                </a:solidFill>
              </a:endParaRPr>
            </a:p>
          </p:txBody>
        </p:sp>
        <p:pic>
          <p:nvPicPr>
            <p:cNvPr id="27" name="Gráfico 26" descr="Bombilla y lápiz contorno">
              <a:extLst>
                <a:ext uri="{FF2B5EF4-FFF2-40B4-BE49-F238E27FC236}">
                  <a16:creationId xmlns:a16="http://schemas.microsoft.com/office/drawing/2014/main" id="{B8A2E615-68E6-9671-15D6-82923789520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424752" y="860426"/>
              <a:ext cx="914400" cy="914400"/>
            </a:xfrm>
            <a:prstGeom prst="rect">
              <a:avLst/>
            </a:prstGeom>
          </p:spPr>
        </p:pic>
      </p:grpSp>
      <p:sp>
        <p:nvSpPr>
          <p:cNvPr id="3" name="CuadroTexto 2">
            <a:extLst>
              <a:ext uri="{FF2B5EF4-FFF2-40B4-BE49-F238E27FC236}">
                <a16:creationId xmlns:a16="http://schemas.microsoft.com/office/drawing/2014/main" id="{E80AF106-F8F6-DC46-4D1D-3618C63CCF04}"/>
              </a:ext>
            </a:extLst>
          </p:cNvPr>
          <p:cNvSpPr txBox="1"/>
          <p:nvPr/>
        </p:nvSpPr>
        <p:spPr>
          <a:xfrm>
            <a:off x="680357" y="2036437"/>
            <a:ext cx="2227943" cy="4031873"/>
          </a:xfrm>
          <a:prstGeom prst="rect">
            <a:avLst/>
          </a:prstGeom>
          <a:noFill/>
        </p:spPr>
        <p:txBody>
          <a:bodyPr wrap="square">
            <a:spAutoFit/>
          </a:bodyPr>
          <a:lstStyle/>
          <a:p>
            <a:pPr algn="l"/>
            <a:r>
              <a:rPr lang="es-ES" sz="1600" b="0" i="0" u="none" strike="noStrike" baseline="0" dirty="0"/>
              <a:t>El </a:t>
            </a:r>
            <a:r>
              <a:rPr lang="es-ES" sz="1600" b="1" i="0" u="none" strike="noStrike" baseline="0" dirty="0">
                <a:solidFill>
                  <a:srgbClr val="E21A23"/>
                </a:solidFill>
              </a:rPr>
              <a:t>tipo de interés nominal </a:t>
            </a:r>
            <a:r>
              <a:rPr lang="es-ES" sz="1600" b="0" i="0" u="none" strike="noStrike" baseline="0" dirty="0"/>
              <a:t>o </a:t>
            </a:r>
            <a:r>
              <a:rPr lang="es-ES" sz="1600" b="1" i="0" u="none" strike="noStrike" baseline="0" dirty="0">
                <a:solidFill>
                  <a:srgbClr val="E21A23"/>
                </a:solidFill>
              </a:rPr>
              <a:t>TIN</a:t>
            </a:r>
            <a:r>
              <a:rPr lang="es-ES" sz="1600" b="1" i="0" u="none" strike="noStrike" baseline="0" dirty="0"/>
              <a:t> </a:t>
            </a:r>
            <a:r>
              <a:rPr lang="es-ES" sz="1600" b="0" i="0" u="none" strike="noStrike" baseline="0" dirty="0"/>
              <a:t>es el precio, expresado en porcentaje, que la entidad financiera paga por un depósito o bien el que cobra por un préstamo. El TIN no implica una referencia temporal determinada, es decir, puede ser mensual, trimestral, semestral, anual… El TIN es un tipo de capitalización simple.</a:t>
            </a:r>
            <a:endParaRPr lang="es-ES" sz="1600" dirty="0"/>
          </a:p>
        </p:txBody>
      </p:sp>
      <p:sp>
        <p:nvSpPr>
          <p:cNvPr id="5" name="CuadroTexto 4">
            <a:extLst>
              <a:ext uri="{FF2B5EF4-FFF2-40B4-BE49-F238E27FC236}">
                <a16:creationId xmlns:a16="http://schemas.microsoft.com/office/drawing/2014/main" id="{E3256D8A-BB9B-EDA4-C433-DA06DE19A739}"/>
              </a:ext>
            </a:extLst>
          </p:cNvPr>
          <p:cNvSpPr txBox="1"/>
          <p:nvPr/>
        </p:nvSpPr>
        <p:spPr>
          <a:xfrm>
            <a:off x="3306660" y="882275"/>
            <a:ext cx="3535194" cy="2062103"/>
          </a:xfrm>
          <a:prstGeom prst="rect">
            <a:avLst/>
          </a:prstGeom>
          <a:noFill/>
        </p:spPr>
        <p:txBody>
          <a:bodyPr wrap="square">
            <a:spAutoFit/>
          </a:bodyPr>
          <a:lstStyle/>
          <a:p>
            <a:r>
              <a:rPr lang="es-ES" sz="1600" dirty="0"/>
              <a:t>El </a:t>
            </a:r>
            <a:r>
              <a:rPr lang="es-ES" sz="1600" b="1" dirty="0">
                <a:solidFill>
                  <a:srgbClr val="E21A23"/>
                </a:solidFill>
              </a:rPr>
              <a:t>tipo de interés efectivo </a:t>
            </a:r>
            <a:r>
              <a:rPr lang="es-ES" sz="1600" dirty="0"/>
              <a:t>o </a:t>
            </a:r>
            <a:r>
              <a:rPr lang="es-ES" sz="1600" b="1" dirty="0">
                <a:solidFill>
                  <a:srgbClr val="E21A23"/>
                </a:solidFill>
              </a:rPr>
              <a:t>TIE</a:t>
            </a:r>
            <a:r>
              <a:rPr lang="es-ES" sz="1600" b="1" dirty="0"/>
              <a:t> </a:t>
            </a:r>
            <a:r>
              <a:rPr lang="es-ES" sz="1600" dirty="0"/>
              <a:t>depende del TIN y de la frecuencia de la liquidación de intereses. Cuanto mayor sea la frecuencia, más alejado estará uno del otro. Además, el TIE es un tipo de capitalización compuesta. A partir del TIN se puede calcular el TIE mediante la expresión:</a:t>
            </a:r>
          </a:p>
        </p:txBody>
      </p:sp>
      <mc:AlternateContent xmlns:mc="http://schemas.openxmlformats.org/markup-compatibility/2006">
        <mc:Choice xmlns:a14="http://schemas.microsoft.com/office/drawing/2010/main" Requires="a14">
          <p:sp>
            <p:nvSpPr>
              <p:cNvPr id="7" name="CuadroTexto 6">
                <a:extLst>
                  <a:ext uri="{FF2B5EF4-FFF2-40B4-BE49-F238E27FC236}">
                    <a16:creationId xmlns:a16="http://schemas.microsoft.com/office/drawing/2014/main" id="{B173E360-B5F5-AB61-FB7C-9AAA287F340F}"/>
                  </a:ext>
                </a:extLst>
              </p:cNvPr>
              <p:cNvSpPr txBox="1"/>
              <p:nvPr/>
            </p:nvSpPr>
            <p:spPr>
              <a:xfrm>
                <a:off x="3443453" y="3200124"/>
                <a:ext cx="3241167" cy="1236255"/>
              </a:xfrm>
              <a:custGeom>
                <a:avLst/>
                <a:gdLst>
                  <a:gd name="csX0" fmla="*/ 0 w 3241167"/>
                  <a:gd name="csY0" fmla="*/ 0 h 1236255"/>
                  <a:gd name="csX1" fmla="*/ 475371 w 3241167"/>
                  <a:gd name="csY1" fmla="*/ 0 h 1236255"/>
                  <a:gd name="csX2" fmla="*/ 1080389 w 3241167"/>
                  <a:gd name="csY2" fmla="*/ 0 h 1236255"/>
                  <a:gd name="csX3" fmla="*/ 1685407 w 3241167"/>
                  <a:gd name="csY3" fmla="*/ 0 h 1236255"/>
                  <a:gd name="csX4" fmla="*/ 2160778 w 3241167"/>
                  <a:gd name="csY4" fmla="*/ 0 h 1236255"/>
                  <a:gd name="csX5" fmla="*/ 2700973 w 3241167"/>
                  <a:gd name="csY5" fmla="*/ 0 h 1236255"/>
                  <a:gd name="csX6" fmla="*/ 3241167 w 3241167"/>
                  <a:gd name="csY6" fmla="*/ 0 h 1236255"/>
                  <a:gd name="csX7" fmla="*/ 3241167 w 3241167"/>
                  <a:gd name="csY7" fmla="*/ 436810 h 1236255"/>
                  <a:gd name="csX8" fmla="*/ 3241167 w 3241167"/>
                  <a:gd name="csY8" fmla="*/ 836533 h 1236255"/>
                  <a:gd name="csX9" fmla="*/ 3241167 w 3241167"/>
                  <a:gd name="csY9" fmla="*/ 1236255 h 1236255"/>
                  <a:gd name="csX10" fmla="*/ 2636149 w 3241167"/>
                  <a:gd name="csY10" fmla="*/ 1236255 h 1236255"/>
                  <a:gd name="csX11" fmla="*/ 2128366 w 3241167"/>
                  <a:gd name="csY11" fmla="*/ 1236255 h 1236255"/>
                  <a:gd name="csX12" fmla="*/ 1685407 w 3241167"/>
                  <a:gd name="csY12" fmla="*/ 1236255 h 1236255"/>
                  <a:gd name="csX13" fmla="*/ 1210036 w 3241167"/>
                  <a:gd name="csY13" fmla="*/ 1236255 h 1236255"/>
                  <a:gd name="csX14" fmla="*/ 702253 w 3241167"/>
                  <a:gd name="csY14" fmla="*/ 1236255 h 1236255"/>
                  <a:gd name="csX15" fmla="*/ 0 w 3241167"/>
                  <a:gd name="csY15" fmla="*/ 1236255 h 1236255"/>
                  <a:gd name="csX16" fmla="*/ 0 w 3241167"/>
                  <a:gd name="csY16" fmla="*/ 799445 h 1236255"/>
                  <a:gd name="csX17" fmla="*/ 0 w 3241167"/>
                  <a:gd name="csY17" fmla="*/ 387360 h 1236255"/>
                  <a:gd name="csX18" fmla="*/ 0 w 3241167"/>
                  <a:gd name="csY18" fmla="*/ 0 h 12362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3241167" h="1236255" extrusionOk="0">
                    <a:moveTo>
                      <a:pt x="0" y="0"/>
                    </a:moveTo>
                    <a:cubicBezTo>
                      <a:pt x="216246" y="-31078"/>
                      <a:pt x="369352" y="17166"/>
                      <a:pt x="475371" y="0"/>
                    </a:cubicBezTo>
                    <a:cubicBezTo>
                      <a:pt x="581390" y="-17166"/>
                      <a:pt x="828937" y="18768"/>
                      <a:pt x="1080389" y="0"/>
                    </a:cubicBezTo>
                    <a:cubicBezTo>
                      <a:pt x="1331841" y="-18768"/>
                      <a:pt x="1557661" y="7134"/>
                      <a:pt x="1685407" y="0"/>
                    </a:cubicBezTo>
                    <a:cubicBezTo>
                      <a:pt x="1813153" y="-7134"/>
                      <a:pt x="1992292" y="10731"/>
                      <a:pt x="2160778" y="0"/>
                    </a:cubicBezTo>
                    <a:cubicBezTo>
                      <a:pt x="2329264" y="-10731"/>
                      <a:pt x="2591259" y="61085"/>
                      <a:pt x="2700973" y="0"/>
                    </a:cubicBezTo>
                    <a:cubicBezTo>
                      <a:pt x="2810688" y="-61085"/>
                      <a:pt x="2989548" y="43966"/>
                      <a:pt x="3241167" y="0"/>
                    </a:cubicBezTo>
                    <a:cubicBezTo>
                      <a:pt x="3253385" y="187421"/>
                      <a:pt x="3212273" y="218599"/>
                      <a:pt x="3241167" y="436810"/>
                    </a:cubicBezTo>
                    <a:cubicBezTo>
                      <a:pt x="3270061" y="655021"/>
                      <a:pt x="3241013" y="726266"/>
                      <a:pt x="3241167" y="836533"/>
                    </a:cubicBezTo>
                    <a:cubicBezTo>
                      <a:pt x="3241321" y="946800"/>
                      <a:pt x="3208331" y="1132880"/>
                      <a:pt x="3241167" y="1236255"/>
                    </a:cubicBezTo>
                    <a:cubicBezTo>
                      <a:pt x="3015204" y="1285397"/>
                      <a:pt x="2865258" y="1184487"/>
                      <a:pt x="2636149" y="1236255"/>
                    </a:cubicBezTo>
                    <a:cubicBezTo>
                      <a:pt x="2407040" y="1288023"/>
                      <a:pt x="2341200" y="1225511"/>
                      <a:pt x="2128366" y="1236255"/>
                    </a:cubicBezTo>
                    <a:cubicBezTo>
                      <a:pt x="1915532" y="1246999"/>
                      <a:pt x="1868048" y="1196926"/>
                      <a:pt x="1685407" y="1236255"/>
                    </a:cubicBezTo>
                    <a:cubicBezTo>
                      <a:pt x="1502766" y="1275584"/>
                      <a:pt x="1310842" y="1235387"/>
                      <a:pt x="1210036" y="1236255"/>
                    </a:cubicBezTo>
                    <a:cubicBezTo>
                      <a:pt x="1109230" y="1237123"/>
                      <a:pt x="920842" y="1200020"/>
                      <a:pt x="702253" y="1236255"/>
                    </a:cubicBezTo>
                    <a:cubicBezTo>
                      <a:pt x="483664" y="1272490"/>
                      <a:pt x="150224" y="1220787"/>
                      <a:pt x="0" y="1236255"/>
                    </a:cubicBezTo>
                    <a:cubicBezTo>
                      <a:pt x="-22256" y="1044373"/>
                      <a:pt x="35182" y="952070"/>
                      <a:pt x="0" y="799445"/>
                    </a:cubicBezTo>
                    <a:cubicBezTo>
                      <a:pt x="-35182" y="646820"/>
                      <a:pt x="46940" y="523647"/>
                      <a:pt x="0" y="387360"/>
                    </a:cubicBezTo>
                    <a:cubicBezTo>
                      <a:pt x="-46940" y="251073"/>
                      <a:pt x="10044" y="172768"/>
                      <a:pt x="0" y="0"/>
                    </a:cubicBezTo>
                    <a:close/>
                  </a:path>
                </a:pathLst>
              </a:custGeom>
              <a:noFill/>
              <a:ln w="38100">
                <a:solidFill>
                  <a:srgbClr val="E21A23"/>
                </a:solidFill>
                <a:prstDash val="sysDot"/>
                <a:bevel/>
                <a:extLst>
                  <a:ext uri="{C807C97D-BFC1-408E-A445-0C87EB9F89A2}">
                    <ask:lineSketchStyleProps xmlns:ask="http://schemas.microsoft.com/office/drawing/2018/sketchyshapes" sd="682620436">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r>
                        <a:rPr lang="es-ES" smtClean="0">
                          <a:solidFill>
                            <a:srgbClr val="E21A23"/>
                          </a:solidFill>
                          <a:latin typeface="Cambria Math" panose="02040503050406030204" pitchFamily="18" charset="0"/>
                        </a:rPr>
                        <m:t>𝑇𝐼𝐸</m:t>
                      </m:r>
                      <m:r>
                        <a:rPr lang="es-ES" smtClean="0">
                          <a:solidFill>
                            <a:srgbClr val="E21A23"/>
                          </a:solidFill>
                          <a:latin typeface="Cambria Math" panose="02040503050406030204" pitchFamily="18" charset="0"/>
                        </a:rPr>
                        <m:t>=</m:t>
                      </m:r>
                      <m:sSup>
                        <m:sSupPr>
                          <m:ctrlPr>
                            <a:rPr lang="es-ES" i="1">
                              <a:solidFill>
                                <a:srgbClr val="E21A23"/>
                              </a:solidFill>
                              <a:latin typeface="Cambria Math" panose="02040503050406030204" pitchFamily="18" charset="0"/>
                            </a:rPr>
                          </m:ctrlPr>
                        </m:sSupPr>
                        <m:e>
                          <m:d>
                            <m:dPr>
                              <m:ctrlPr>
                                <a:rPr lang="es-ES" i="1">
                                  <a:solidFill>
                                    <a:srgbClr val="E21A23"/>
                                  </a:solidFill>
                                  <a:latin typeface="Cambria Math" panose="02040503050406030204" pitchFamily="18" charset="0"/>
                                </a:rPr>
                              </m:ctrlPr>
                            </m:dPr>
                            <m:e>
                              <m:r>
                                <a:rPr lang="es-ES">
                                  <a:solidFill>
                                    <a:srgbClr val="E21A23"/>
                                  </a:solidFill>
                                  <a:latin typeface="Cambria Math" panose="02040503050406030204" pitchFamily="18" charset="0"/>
                                </a:rPr>
                                <m:t>1+</m:t>
                              </m:r>
                              <m:f>
                                <m:fPr>
                                  <m:ctrlPr>
                                    <a:rPr lang="es-ES" i="1">
                                      <a:solidFill>
                                        <a:srgbClr val="E21A23"/>
                                      </a:solidFill>
                                      <a:latin typeface="Cambria Math" panose="02040503050406030204" pitchFamily="18" charset="0"/>
                                    </a:rPr>
                                  </m:ctrlPr>
                                </m:fPr>
                                <m:num>
                                  <m:r>
                                    <a:rPr lang="es-ES">
                                      <a:solidFill>
                                        <a:srgbClr val="E21A23"/>
                                      </a:solidFill>
                                      <a:latin typeface="Cambria Math" panose="02040503050406030204" pitchFamily="18" charset="0"/>
                                    </a:rPr>
                                    <m:t>𝑖</m:t>
                                  </m:r>
                                </m:num>
                                <m:den>
                                  <m:r>
                                    <a:rPr lang="es-ES">
                                      <a:solidFill>
                                        <a:srgbClr val="E21A23"/>
                                      </a:solidFill>
                                      <a:latin typeface="Cambria Math" panose="02040503050406030204" pitchFamily="18" charset="0"/>
                                    </a:rPr>
                                    <m:t>𝑛</m:t>
                                  </m:r>
                                </m:den>
                              </m:f>
                            </m:e>
                          </m:d>
                        </m:e>
                        <m:sup>
                          <m:r>
                            <a:rPr lang="es-ES">
                              <a:solidFill>
                                <a:srgbClr val="E21A23"/>
                              </a:solidFill>
                              <a:latin typeface="Cambria Math" panose="02040503050406030204" pitchFamily="18" charset="0"/>
                            </a:rPr>
                            <m:t>𝑛</m:t>
                          </m:r>
                        </m:sup>
                      </m:sSup>
                      <m:r>
                        <a:rPr lang="es-ES">
                          <a:solidFill>
                            <a:srgbClr val="E21A23"/>
                          </a:solidFill>
                          <a:latin typeface="Cambria Math" panose="02040503050406030204" pitchFamily="18" charset="0"/>
                        </a:rPr>
                        <m:t>−1</m:t>
                      </m:r>
                    </m:oMath>
                  </m:oMathPara>
                </a14:m>
                <a:endParaRPr lang="es-ES" dirty="0">
                  <a:solidFill>
                    <a:srgbClr val="E21A23"/>
                  </a:solidFill>
                </a:endParaRPr>
              </a:p>
            </p:txBody>
          </p:sp>
        </mc:Choice>
        <mc:Fallback>
          <p:sp>
            <p:nvSpPr>
              <p:cNvPr id="7" name="CuadroTexto 6">
                <a:extLst>
                  <a:ext uri="{FF2B5EF4-FFF2-40B4-BE49-F238E27FC236}">
                    <a16:creationId xmlns:a16="http://schemas.microsoft.com/office/drawing/2014/main" id="{B173E360-B5F5-AB61-FB7C-9AAA287F340F}"/>
                  </a:ext>
                </a:extLst>
              </p:cNvPr>
              <p:cNvSpPr txBox="1">
                <a:spLocks noRot="1" noChangeAspect="1" noMove="1" noResize="1" noEditPoints="1" noAdjustHandles="1" noChangeArrowheads="1" noChangeShapeType="1" noTextEdit="1"/>
              </p:cNvSpPr>
              <p:nvPr/>
            </p:nvSpPr>
            <p:spPr>
              <a:xfrm>
                <a:off x="3443453" y="3200124"/>
                <a:ext cx="3241167" cy="1236255"/>
              </a:xfrm>
              <a:prstGeom prst="rect">
                <a:avLst/>
              </a:prstGeom>
              <a:blipFill>
                <a:blip r:embed="rId5"/>
                <a:stretch>
                  <a:fillRect/>
                </a:stretch>
              </a:blipFill>
              <a:ln w="38100">
                <a:solidFill>
                  <a:srgbClr val="E21A23"/>
                </a:solidFill>
                <a:prstDash val="sysDot"/>
                <a:bevel/>
                <a:extLst>
                  <a:ext uri="{C807C97D-BFC1-408E-A445-0C87EB9F89A2}">
                    <ask:lineSketchStyleProps xmlns:ask="http://schemas.microsoft.com/office/drawing/2018/sketchyshapes" sd="682620436">
                      <a:custGeom>
                        <a:avLst/>
                        <a:gdLst>
                          <a:gd name="csX0" fmla="*/ 0 w 3241167"/>
                          <a:gd name="csY0" fmla="*/ 0 h 1236255"/>
                          <a:gd name="csX1" fmla="*/ 475371 w 3241167"/>
                          <a:gd name="csY1" fmla="*/ 0 h 1236255"/>
                          <a:gd name="csX2" fmla="*/ 1080389 w 3241167"/>
                          <a:gd name="csY2" fmla="*/ 0 h 1236255"/>
                          <a:gd name="csX3" fmla="*/ 1685407 w 3241167"/>
                          <a:gd name="csY3" fmla="*/ 0 h 1236255"/>
                          <a:gd name="csX4" fmla="*/ 2160778 w 3241167"/>
                          <a:gd name="csY4" fmla="*/ 0 h 1236255"/>
                          <a:gd name="csX5" fmla="*/ 2700973 w 3241167"/>
                          <a:gd name="csY5" fmla="*/ 0 h 1236255"/>
                          <a:gd name="csX6" fmla="*/ 3241167 w 3241167"/>
                          <a:gd name="csY6" fmla="*/ 0 h 1236255"/>
                          <a:gd name="csX7" fmla="*/ 3241167 w 3241167"/>
                          <a:gd name="csY7" fmla="*/ 436810 h 1236255"/>
                          <a:gd name="csX8" fmla="*/ 3241167 w 3241167"/>
                          <a:gd name="csY8" fmla="*/ 836533 h 1236255"/>
                          <a:gd name="csX9" fmla="*/ 3241167 w 3241167"/>
                          <a:gd name="csY9" fmla="*/ 1236255 h 1236255"/>
                          <a:gd name="csX10" fmla="*/ 2636149 w 3241167"/>
                          <a:gd name="csY10" fmla="*/ 1236255 h 1236255"/>
                          <a:gd name="csX11" fmla="*/ 2128366 w 3241167"/>
                          <a:gd name="csY11" fmla="*/ 1236255 h 1236255"/>
                          <a:gd name="csX12" fmla="*/ 1685407 w 3241167"/>
                          <a:gd name="csY12" fmla="*/ 1236255 h 1236255"/>
                          <a:gd name="csX13" fmla="*/ 1210036 w 3241167"/>
                          <a:gd name="csY13" fmla="*/ 1236255 h 1236255"/>
                          <a:gd name="csX14" fmla="*/ 702253 w 3241167"/>
                          <a:gd name="csY14" fmla="*/ 1236255 h 1236255"/>
                          <a:gd name="csX15" fmla="*/ 0 w 3241167"/>
                          <a:gd name="csY15" fmla="*/ 1236255 h 1236255"/>
                          <a:gd name="csX16" fmla="*/ 0 w 3241167"/>
                          <a:gd name="csY16" fmla="*/ 799445 h 1236255"/>
                          <a:gd name="csX17" fmla="*/ 0 w 3241167"/>
                          <a:gd name="csY17" fmla="*/ 387360 h 1236255"/>
                          <a:gd name="csX18" fmla="*/ 0 w 3241167"/>
                          <a:gd name="csY18" fmla="*/ 0 h 12362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3241167" h="1236255" extrusionOk="0">
                            <a:moveTo>
                              <a:pt x="0" y="0"/>
                            </a:moveTo>
                            <a:cubicBezTo>
                              <a:pt x="216246" y="-31078"/>
                              <a:pt x="369352" y="17166"/>
                              <a:pt x="475371" y="0"/>
                            </a:cubicBezTo>
                            <a:cubicBezTo>
                              <a:pt x="581390" y="-17166"/>
                              <a:pt x="828937" y="18768"/>
                              <a:pt x="1080389" y="0"/>
                            </a:cubicBezTo>
                            <a:cubicBezTo>
                              <a:pt x="1331841" y="-18768"/>
                              <a:pt x="1557661" y="7134"/>
                              <a:pt x="1685407" y="0"/>
                            </a:cubicBezTo>
                            <a:cubicBezTo>
                              <a:pt x="1813153" y="-7134"/>
                              <a:pt x="1992292" y="10731"/>
                              <a:pt x="2160778" y="0"/>
                            </a:cubicBezTo>
                            <a:cubicBezTo>
                              <a:pt x="2329264" y="-10731"/>
                              <a:pt x="2591259" y="61085"/>
                              <a:pt x="2700973" y="0"/>
                            </a:cubicBezTo>
                            <a:cubicBezTo>
                              <a:pt x="2810688" y="-61085"/>
                              <a:pt x="2989548" y="43966"/>
                              <a:pt x="3241167" y="0"/>
                            </a:cubicBezTo>
                            <a:cubicBezTo>
                              <a:pt x="3253385" y="187421"/>
                              <a:pt x="3212273" y="218599"/>
                              <a:pt x="3241167" y="436810"/>
                            </a:cubicBezTo>
                            <a:cubicBezTo>
                              <a:pt x="3270061" y="655021"/>
                              <a:pt x="3241013" y="726266"/>
                              <a:pt x="3241167" y="836533"/>
                            </a:cubicBezTo>
                            <a:cubicBezTo>
                              <a:pt x="3241321" y="946800"/>
                              <a:pt x="3208331" y="1132880"/>
                              <a:pt x="3241167" y="1236255"/>
                            </a:cubicBezTo>
                            <a:cubicBezTo>
                              <a:pt x="3015204" y="1285397"/>
                              <a:pt x="2865258" y="1184487"/>
                              <a:pt x="2636149" y="1236255"/>
                            </a:cubicBezTo>
                            <a:cubicBezTo>
                              <a:pt x="2407040" y="1288023"/>
                              <a:pt x="2341200" y="1225511"/>
                              <a:pt x="2128366" y="1236255"/>
                            </a:cubicBezTo>
                            <a:cubicBezTo>
                              <a:pt x="1915532" y="1246999"/>
                              <a:pt x="1868048" y="1196926"/>
                              <a:pt x="1685407" y="1236255"/>
                            </a:cubicBezTo>
                            <a:cubicBezTo>
                              <a:pt x="1502766" y="1275584"/>
                              <a:pt x="1310842" y="1235387"/>
                              <a:pt x="1210036" y="1236255"/>
                            </a:cubicBezTo>
                            <a:cubicBezTo>
                              <a:pt x="1109230" y="1237123"/>
                              <a:pt x="920842" y="1200020"/>
                              <a:pt x="702253" y="1236255"/>
                            </a:cubicBezTo>
                            <a:cubicBezTo>
                              <a:pt x="483664" y="1272490"/>
                              <a:pt x="150224" y="1220787"/>
                              <a:pt x="0" y="1236255"/>
                            </a:cubicBezTo>
                            <a:cubicBezTo>
                              <a:pt x="-22256" y="1044373"/>
                              <a:pt x="35182" y="952070"/>
                              <a:pt x="0" y="799445"/>
                            </a:cubicBezTo>
                            <a:cubicBezTo>
                              <a:pt x="-35182" y="646820"/>
                              <a:pt x="46940" y="523647"/>
                              <a:pt x="0" y="387360"/>
                            </a:cubicBezTo>
                            <a:cubicBezTo>
                              <a:pt x="-46940" y="251073"/>
                              <a:pt x="10044" y="172768"/>
                              <a:pt x="0" y="0"/>
                            </a:cubicBezTo>
                            <a:close/>
                          </a:path>
                        </a:pathLst>
                      </a:custGeom>
                      <ask:type>
                        <ask:lineSketchScribble/>
                      </ask:type>
                    </ask:lineSketchStyleProps>
                  </a:ext>
                </a:extLst>
              </a:ln>
              <a:effectLst/>
            </p:spPr>
            <p:txBody>
              <a:bodyPr/>
              <a:lstStyle/>
              <a:p>
                <a:r>
                  <a:rPr lang="ca-ES-valencia">
                    <a:noFill/>
                  </a:rPr>
                  <a:t> </a:t>
                </a:r>
              </a:p>
            </p:txBody>
          </p:sp>
        </mc:Fallback>
      </mc:AlternateContent>
      <p:sp>
        <p:nvSpPr>
          <p:cNvPr id="10" name="CuadroTexto 9">
            <a:extLst>
              <a:ext uri="{FF2B5EF4-FFF2-40B4-BE49-F238E27FC236}">
                <a16:creationId xmlns:a16="http://schemas.microsoft.com/office/drawing/2014/main" id="{57527DE8-2072-FCEE-B60C-B861C88A6932}"/>
              </a:ext>
            </a:extLst>
          </p:cNvPr>
          <p:cNvSpPr txBox="1"/>
          <p:nvPr/>
        </p:nvSpPr>
        <p:spPr>
          <a:xfrm>
            <a:off x="3306661" y="4689725"/>
            <a:ext cx="3271940" cy="1077218"/>
          </a:xfrm>
          <a:prstGeom prst="rect">
            <a:avLst/>
          </a:prstGeom>
          <a:noFill/>
        </p:spPr>
        <p:txBody>
          <a:bodyPr wrap="square">
            <a:spAutoFit/>
          </a:bodyPr>
          <a:lstStyle/>
          <a:p>
            <a:pPr algn="l"/>
            <a:r>
              <a:rPr lang="es-ES" sz="1600" b="0" i="0" u="none" strike="noStrike" baseline="0" dirty="0"/>
              <a:t>donde </a:t>
            </a:r>
            <a:r>
              <a:rPr lang="es-ES" sz="1600" b="0" i="1" u="none" strike="noStrike" baseline="0" dirty="0"/>
              <a:t>i </a:t>
            </a:r>
            <a:r>
              <a:rPr lang="es-ES" sz="1600" b="0" i="0" u="none" strike="noStrike" baseline="0" dirty="0"/>
              <a:t>es el tipo de interés nominal (en tanto por uno) y </a:t>
            </a:r>
            <a:r>
              <a:rPr lang="es-ES" sz="1600" b="0" i="1" u="none" strike="noStrike" baseline="0" dirty="0"/>
              <a:t>n </a:t>
            </a:r>
            <a:r>
              <a:rPr lang="es-ES" sz="1600" b="0" i="0" u="none" strike="noStrike" baseline="0" dirty="0"/>
              <a:t>el número de periodos en los que se fracciona el año.</a:t>
            </a:r>
            <a:endParaRPr lang="es-ES" sz="1600" dirty="0"/>
          </a:p>
        </p:txBody>
      </p:sp>
      <p:sp>
        <p:nvSpPr>
          <p:cNvPr id="13" name="CuadroTexto 12">
            <a:extLst>
              <a:ext uri="{FF2B5EF4-FFF2-40B4-BE49-F238E27FC236}">
                <a16:creationId xmlns:a16="http://schemas.microsoft.com/office/drawing/2014/main" id="{ECCDDCA9-C4C9-C7B6-3499-06BD8582EE1E}"/>
              </a:ext>
            </a:extLst>
          </p:cNvPr>
          <p:cNvSpPr txBox="1"/>
          <p:nvPr/>
        </p:nvSpPr>
        <p:spPr>
          <a:xfrm>
            <a:off x="7048327" y="882275"/>
            <a:ext cx="2019473" cy="5478423"/>
          </a:xfrm>
          <a:prstGeom prst="rect">
            <a:avLst/>
          </a:prstGeom>
          <a:noFill/>
        </p:spPr>
        <p:txBody>
          <a:bodyPr wrap="square">
            <a:spAutoFit/>
          </a:bodyPr>
          <a:lstStyle/>
          <a:p>
            <a:pPr algn="l"/>
            <a:r>
              <a:rPr lang="es-ES" sz="1400" b="1" i="0" u="none" strike="noStrike" baseline="0" dirty="0"/>
              <a:t>La </a:t>
            </a:r>
            <a:r>
              <a:rPr lang="es-ES" sz="1400" b="1" i="0" u="none" strike="noStrike" baseline="0" dirty="0">
                <a:solidFill>
                  <a:srgbClr val="E21A23"/>
                </a:solidFill>
              </a:rPr>
              <a:t>tasa anual equivalente </a:t>
            </a:r>
            <a:r>
              <a:rPr lang="es-ES" sz="1400" b="0" i="0" u="none" strike="noStrike" baseline="0" dirty="0"/>
              <a:t>o </a:t>
            </a:r>
            <a:r>
              <a:rPr lang="es-ES" sz="1400" b="1" i="0" u="none" strike="noStrike" baseline="0" dirty="0">
                <a:solidFill>
                  <a:srgbClr val="E21A23"/>
                </a:solidFill>
              </a:rPr>
              <a:t>TAE</a:t>
            </a:r>
            <a:r>
              <a:rPr lang="es-ES" sz="1400" b="1" i="0" u="none" strike="noStrike" baseline="0" dirty="0"/>
              <a:t> </a:t>
            </a:r>
            <a:r>
              <a:rPr lang="es-ES" sz="1400" b="0" i="0" u="none" strike="noStrike" baseline="0" dirty="0"/>
              <a:t>se expresa en porcentaje e indica el rendimiento de los productos</a:t>
            </a:r>
          </a:p>
          <a:p>
            <a:pPr algn="l"/>
            <a:r>
              <a:rPr lang="es-ES" sz="1400" b="0" i="0" u="none" strike="noStrike" baseline="0" dirty="0"/>
              <a:t>de ahorro o el coste efectivo de los préstamos. La TAE siempre viene referenciada a</a:t>
            </a:r>
          </a:p>
          <a:p>
            <a:pPr algn="l"/>
            <a:r>
              <a:rPr lang="es-ES" sz="1400" b="0" i="0" u="none" strike="noStrike" baseline="0" dirty="0"/>
              <a:t>un año. Incluye, además del TIN, las comisiones, el seguro de daños, los gastos (comisión de</a:t>
            </a:r>
          </a:p>
          <a:p>
            <a:pPr algn="l"/>
            <a:r>
              <a:rPr lang="es-ES" sz="1400" b="0" i="0" u="none" strike="noStrike" baseline="0" dirty="0"/>
              <a:t>apertura) y la periodicidad de los pagos. El cálculo de la TAE está basado en el tipo de interés compuesto y en la hipótesis de que los intereses obtenidos se vuelven a invertir al mismo tipo de interés.</a:t>
            </a:r>
            <a:endParaRPr lang="es-ES" sz="1400" dirty="0"/>
          </a:p>
        </p:txBody>
      </p:sp>
    </p:spTree>
    <p:custDataLst>
      <p:tags r:id="rId1"/>
    </p:custDataLst>
    <p:extLst>
      <p:ext uri="{BB962C8B-B14F-4D97-AF65-F5344CB8AC3E}">
        <p14:creationId xmlns:p14="http://schemas.microsoft.com/office/powerpoint/2010/main" val="2079221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par>
                          <p:cTn id="17" fill="hold">
                            <p:stCondLst>
                              <p:cond delay="1500"/>
                            </p:stCondLst>
                            <p:childTnLst>
                              <p:par>
                                <p:cTn id="18" presetID="2" presetClass="entr" presetSubtype="4"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par>
                          <p:cTn id="22" fill="hold">
                            <p:stCondLst>
                              <p:cond delay="2000"/>
                            </p:stCondLst>
                            <p:childTnLst>
                              <p:par>
                                <p:cTn id="23" presetID="10" presetClass="entr" presetSubtype="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par>
                          <p:cTn id="26" fill="hold">
                            <p:stCondLst>
                              <p:cond delay="2500"/>
                            </p:stCondLst>
                            <p:childTnLst>
                              <p:par>
                                <p:cTn id="27" presetID="10" presetClass="entr" presetSubtype="0" fill="hold" grpId="0" nodeType="after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animBg="1"/>
      <p:bldP spid="10" grpId="0"/>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C1E41-A94F-0A53-1734-717C2A7A6A55}"/>
            </a:ext>
          </a:extLst>
        </p:cNvPr>
        <p:cNvGrpSpPr/>
        <p:nvPr/>
      </p:nvGrpSpPr>
      <p:grpSpPr>
        <a:xfrm>
          <a:off x="0" y="0"/>
          <a:ext cx="0" cy="0"/>
          <a:chOff x="0" y="0"/>
          <a:chExt cx="0" cy="0"/>
        </a:xfrm>
      </p:grpSpPr>
      <p:sp>
        <p:nvSpPr>
          <p:cNvPr id="3" name="CuadroTexto 2">
            <a:extLst>
              <a:ext uri="{FF2B5EF4-FFF2-40B4-BE49-F238E27FC236}">
                <a16:creationId xmlns:a16="http://schemas.microsoft.com/office/drawing/2014/main" id="{B6B2921C-32AE-9F86-D9B2-31963E5CCCD2}"/>
              </a:ext>
            </a:extLst>
          </p:cNvPr>
          <p:cNvSpPr txBox="1"/>
          <p:nvPr/>
        </p:nvSpPr>
        <p:spPr>
          <a:xfrm>
            <a:off x="1663700" y="1782395"/>
            <a:ext cx="2120900" cy="3293209"/>
          </a:xfrm>
          <a:prstGeom prst="rect">
            <a:avLst/>
          </a:prstGeom>
          <a:noFill/>
        </p:spPr>
        <p:txBody>
          <a:bodyPr wrap="square">
            <a:spAutoFit/>
          </a:bodyPr>
          <a:lstStyle/>
          <a:p>
            <a:pPr algn="l"/>
            <a:r>
              <a:rPr lang="es-ES" sz="1600" b="0" i="0" u="none" strike="noStrike" baseline="0" dirty="0">
                <a:solidFill>
                  <a:schemeClr val="bg1"/>
                </a:solidFill>
              </a:rPr>
              <a:t>Las </a:t>
            </a:r>
            <a:r>
              <a:rPr lang="es-ES" sz="1600" b="1" i="0" u="none" strike="noStrike" baseline="0" dirty="0">
                <a:solidFill>
                  <a:schemeClr val="bg1"/>
                </a:solidFill>
              </a:rPr>
              <a:t>anualidades de capitalización </a:t>
            </a:r>
            <a:r>
              <a:rPr lang="es-ES" sz="1600" b="0" i="0" u="none" strike="noStrike" baseline="0" dirty="0">
                <a:solidFill>
                  <a:schemeClr val="bg1"/>
                </a:solidFill>
              </a:rPr>
              <a:t>son los pagos o aportaciones fijas que se realizan al principio de cada periodo para formar un capital después de un número determinado de periodos, mediante capitalización compuesta.</a:t>
            </a:r>
            <a:endParaRPr lang="es-ES" sz="1600" dirty="0">
              <a:solidFill>
                <a:schemeClr val="bg1"/>
              </a:solidFill>
            </a:endParaRPr>
          </a:p>
        </p:txBody>
      </p:sp>
      <p:sp>
        <p:nvSpPr>
          <p:cNvPr id="6" name="CuadroTexto 5">
            <a:extLst>
              <a:ext uri="{FF2B5EF4-FFF2-40B4-BE49-F238E27FC236}">
                <a16:creationId xmlns:a16="http://schemas.microsoft.com/office/drawing/2014/main" id="{B615FE39-9074-57C1-A9CC-518F72DD4A5A}"/>
              </a:ext>
            </a:extLst>
          </p:cNvPr>
          <p:cNvSpPr txBox="1"/>
          <p:nvPr/>
        </p:nvSpPr>
        <p:spPr>
          <a:xfrm>
            <a:off x="3929062" y="1791725"/>
            <a:ext cx="4757738" cy="1815882"/>
          </a:xfrm>
          <a:prstGeom prst="rect">
            <a:avLst/>
          </a:prstGeom>
          <a:noFill/>
        </p:spPr>
        <p:txBody>
          <a:bodyPr wrap="square">
            <a:spAutoFit/>
          </a:bodyPr>
          <a:lstStyle/>
          <a:p>
            <a:pPr algn="l"/>
            <a:r>
              <a:rPr lang="es-ES" sz="1600" b="0" i="0" u="none" strike="noStrike" baseline="0" dirty="0">
                <a:solidFill>
                  <a:schemeClr val="bg1"/>
                </a:solidFill>
              </a:rPr>
              <a:t>En un plan de ahorro o un plan de pensiones mediante el ingreso de anualidades en una cuenta de una entidad financiera que se capitalizará de forma compuesta, interesa calcular el capital que se obtendrá después de un número determinado de años. El </a:t>
            </a:r>
            <a:r>
              <a:rPr lang="es-ES" sz="1600" b="1" i="0" u="none" strike="noStrike" baseline="0" dirty="0">
                <a:solidFill>
                  <a:schemeClr val="bg1"/>
                </a:solidFill>
              </a:rPr>
              <a:t>capital final </a:t>
            </a:r>
            <a:r>
              <a:rPr lang="es-ES" sz="1600" b="0" i="0" u="none" strike="noStrike" baseline="0" dirty="0">
                <a:solidFill>
                  <a:schemeClr val="bg1"/>
                </a:solidFill>
              </a:rPr>
              <a:t>o valor futuro C será la suma de todos los capitales generados.</a:t>
            </a:r>
            <a:endParaRPr lang="es-ES" sz="1600" dirty="0">
              <a:solidFill>
                <a:schemeClr val="bg1"/>
              </a:solidFill>
            </a:endParaRPr>
          </a:p>
        </p:txBody>
      </p:sp>
      <p:sp>
        <p:nvSpPr>
          <p:cNvPr id="9" name="CuadroTexto 8">
            <a:extLst>
              <a:ext uri="{FF2B5EF4-FFF2-40B4-BE49-F238E27FC236}">
                <a16:creationId xmlns:a16="http://schemas.microsoft.com/office/drawing/2014/main" id="{9E60C425-3B7F-935A-9E60-ED5BD7CC0F34}"/>
              </a:ext>
            </a:extLst>
          </p:cNvPr>
          <p:cNvSpPr txBox="1"/>
          <p:nvPr/>
        </p:nvSpPr>
        <p:spPr>
          <a:xfrm>
            <a:off x="3929062" y="3904334"/>
            <a:ext cx="4478340" cy="1077218"/>
          </a:xfrm>
          <a:prstGeom prst="rect">
            <a:avLst/>
          </a:prstGeom>
          <a:noFill/>
        </p:spPr>
        <p:txBody>
          <a:bodyPr wrap="square">
            <a:spAutoFit/>
          </a:bodyPr>
          <a:lstStyle/>
          <a:p>
            <a:pPr algn="l"/>
            <a:r>
              <a:rPr lang="es-ES" sz="1600" b="0" i="0" u="none" strike="noStrike" baseline="0" dirty="0">
                <a:solidFill>
                  <a:schemeClr val="bg1"/>
                </a:solidFill>
              </a:rPr>
              <a:t>En muchas ocasiones estamos interesados en averiguar la anualidad que se necesita para conseguir un </a:t>
            </a:r>
            <a:r>
              <a:rPr lang="es-ES" sz="1600" b="1" i="0" u="none" strike="noStrike" baseline="0" dirty="0">
                <a:solidFill>
                  <a:schemeClr val="bg1"/>
                </a:solidFill>
              </a:rPr>
              <a:t>determinado capital dentro de unos años</a:t>
            </a:r>
            <a:r>
              <a:rPr lang="es-ES" sz="1600" b="0" i="0" u="none" strike="noStrike" baseline="0" dirty="0">
                <a:solidFill>
                  <a:schemeClr val="bg1"/>
                </a:solidFill>
              </a:rPr>
              <a:t>.</a:t>
            </a:r>
            <a:endParaRPr lang="es-ES" sz="1600" dirty="0">
              <a:solidFill>
                <a:schemeClr val="bg1"/>
              </a:solidFill>
            </a:endParaRPr>
          </a:p>
        </p:txBody>
      </p:sp>
      <p:pic>
        <p:nvPicPr>
          <p:cNvPr id="4" name="Gráfico 3" descr="Calendario contorno">
            <a:extLst>
              <a:ext uri="{FF2B5EF4-FFF2-40B4-BE49-F238E27FC236}">
                <a16:creationId xmlns:a16="http://schemas.microsoft.com/office/drawing/2014/main" id="{9D3840BE-0154-AFCE-E902-93921870937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686800" y="2438400"/>
            <a:ext cx="1666874" cy="1666874"/>
          </a:xfrm>
          <a:prstGeom prst="rect">
            <a:avLst/>
          </a:prstGeom>
        </p:spPr>
      </p:pic>
    </p:spTree>
    <p:custDataLst>
      <p:tags r:id="rId1"/>
    </p:custDataLst>
    <p:extLst>
      <p:ext uri="{BB962C8B-B14F-4D97-AF65-F5344CB8AC3E}">
        <p14:creationId xmlns:p14="http://schemas.microsoft.com/office/powerpoint/2010/main" val="1402035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65796-BC24-889C-21CC-FEDF1EFC4E2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AE26E647-BD75-8510-3C90-437AC369AE80}"/>
              </a:ext>
            </a:extLst>
          </p:cNvPr>
          <p:cNvSpPr txBox="1"/>
          <p:nvPr/>
        </p:nvSpPr>
        <p:spPr>
          <a:xfrm>
            <a:off x="399597" y="2967334"/>
            <a:ext cx="3338285" cy="2031325"/>
          </a:xfrm>
          <a:prstGeom prst="rect">
            <a:avLst/>
          </a:prstGeom>
          <a:noFill/>
        </p:spPr>
        <p:txBody>
          <a:bodyPr wrap="square">
            <a:spAutoFit/>
          </a:bodyPr>
          <a:lstStyle/>
          <a:p>
            <a:r>
              <a:rPr lang="es-ES" dirty="0">
                <a:solidFill>
                  <a:schemeClr val="bg1"/>
                </a:solidFill>
              </a:rPr>
              <a:t>La </a:t>
            </a:r>
            <a:r>
              <a:rPr lang="es-ES" b="1" dirty="0">
                <a:solidFill>
                  <a:schemeClr val="bg1"/>
                </a:solidFill>
              </a:rPr>
              <a:t>amortización financiera </a:t>
            </a:r>
            <a:r>
              <a:rPr lang="es-ES" dirty="0">
                <a:solidFill>
                  <a:schemeClr val="bg1"/>
                </a:solidFill>
              </a:rPr>
              <a:t>es el proceso mediante el cual se disminuye gradualmente el coste de una deuda por medio de pagos periódicos o cuotas. Estas se denominan </a:t>
            </a:r>
            <a:r>
              <a:rPr lang="es-ES" b="1" dirty="0">
                <a:solidFill>
                  <a:schemeClr val="bg1"/>
                </a:solidFill>
              </a:rPr>
              <a:t>anualidades de amortización.</a:t>
            </a:r>
            <a:endParaRPr lang="es-ES" sz="1600" b="1" dirty="0">
              <a:solidFill>
                <a:schemeClr val="bg1"/>
              </a:solidFill>
            </a:endParaRPr>
          </a:p>
        </p:txBody>
      </p:sp>
      <p:sp>
        <p:nvSpPr>
          <p:cNvPr id="8" name="CuadroTexto 7">
            <a:extLst>
              <a:ext uri="{FF2B5EF4-FFF2-40B4-BE49-F238E27FC236}">
                <a16:creationId xmlns:a16="http://schemas.microsoft.com/office/drawing/2014/main" id="{197BA83C-78E0-9EBF-461E-89F53036E8FD}"/>
              </a:ext>
            </a:extLst>
          </p:cNvPr>
          <p:cNvSpPr txBox="1"/>
          <p:nvPr/>
        </p:nvSpPr>
        <p:spPr>
          <a:xfrm>
            <a:off x="4579256" y="1951672"/>
            <a:ext cx="6926944" cy="923330"/>
          </a:xfrm>
          <a:prstGeom prst="rect">
            <a:avLst/>
          </a:prstGeom>
          <a:noFill/>
        </p:spPr>
        <p:txBody>
          <a:bodyPr wrap="square">
            <a:spAutoFit/>
          </a:bodyPr>
          <a:lstStyle/>
          <a:p>
            <a:r>
              <a:rPr lang="es-ES" dirty="0"/>
              <a:t>El </a:t>
            </a:r>
            <a:r>
              <a:rPr lang="es-ES" b="1" dirty="0">
                <a:solidFill>
                  <a:srgbClr val="E21A23"/>
                </a:solidFill>
              </a:rPr>
              <a:t>valor presente de una anualidad </a:t>
            </a:r>
            <a:r>
              <a:rPr lang="es-ES" dirty="0"/>
              <a:t>es la cantidad </a:t>
            </a:r>
            <a:r>
              <a:rPr lang="es-ES" i="1" dirty="0"/>
              <a:t>C </a:t>
            </a:r>
            <a:r>
              <a:rPr lang="es-ES" dirty="0"/>
              <a:t>que debe invertirse en un momento concreto, si se hacen </a:t>
            </a:r>
            <a:r>
              <a:rPr lang="es-ES" i="1" dirty="0"/>
              <a:t>t </a:t>
            </a:r>
            <a:r>
              <a:rPr lang="es-ES" dirty="0"/>
              <a:t>pagos regulares por un importe </a:t>
            </a:r>
            <a:r>
              <a:rPr lang="es-ES" i="1" dirty="0"/>
              <a:t>a</a:t>
            </a:r>
            <a:r>
              <a:rPr lang="es-ES" dirty="0"/>
              <a:t>, a un tipo de interés </a:t>
            </a:r>
            <a:r>
              <a:rPr lang="es-ES" i="1" dirty="0"/>
              <a:t>i </a:t>
            </a:r>
            <a:r>
              <a:rPr lang="es-ES" dirty="0"/>
              <a:t>por periodo.</a:t>
            </a:r>
          </a:p>
        </p:txBody>
      </p:sp>
      <p:sp>
        <p:nvSpPr>
          <p:cNvPr id="6" name="CuadroTexto 5">
            <a:extLst>
              <a:ext uri="{FF2B5EF4-FFF2-40B4-BE49-F238E27FC236}">
                <a16:creationId xmlns:a16="http://schemas.microsoft.com/office/drawing/2014/main" id="{88738943-D562-1D86-6C6F-7C74235506E9}"/>
              </a:ext>
            </a:extLst>
          </p:cNvPr>
          <p:cNvSpPr txBox="1"/>
          <p:nvPr/>
        </p:nvSpPr>
        <p:spPr>
          <a:xfrm>
            <a:off x="4579256" y="5171302"/>
            <a:ext cx="7320643" cy="1200329"/>
          </a:xfrm>
          <a:prstGeom prst="rect">
            <a:avLst/>
          </a:prstGeom>
          <a:noFill/>
        </p:spPr>
        <p:txBody>
          <a:bodyPr wrap="square">
            <a:spAutoFit/>
          </a:bodyPr>
          <a:lstStyle/>
          <a:p>
            <a:pPr algn="l"/>
            <a:r>
              <a:rPr lang="es-ES" sz="1800" b="0" i="0" u="none" strike="noStrike" baseline="0" dirty="0"/>
              <a:t>La </a:t>
            </a:r>
            <a:r>
              <a:rPr lang="es-ES" sz="1800" b="1" i="0" u="none" strike="noStrike" baseline="0" dirty="0">
                <a:solidFill>
                  <a:srgbClr val="E21A23"/>
                </a:solidFill>
              </a:rPr>
              <a:t>tabla de amortización </a:t>
            </a:r>
            <a:r>
              <a:rPr lang="es-ES" sz="1800" b="0" i="0" u="none" strike="noStrike" baseline="0" dirty="0"/>
              <a:t>es un resumen de la información de la devolución de un préstamo en el que se puede observar cómo evoluciona, mes a mes, el pago de las cuotas, la amortización, los intereses y el capital pendiente de amortizar.</a:t>
            </a:r>
            <a:endParaRPr lang="es-ES" dirty="0"/>
          </a:p>
        </p:txBody>
      </p:sp>
      <mc:AlternateContent xmlns:mc="http://schemas.openxmlformats.org/markup-compatibility/2006">
        <mc:Choice xmlns:a14="http://schemas.microsoft.com/office/drawing/2010/main" Requires="a14">
          <p:sp>
            <p:nvSpPr>
              <p:cNvPr id="10" name="CuadroTexto 9">
                <a:extLst>
                  <a:ext uri="{FF2B5EF4-FFF2-40B4-BE49-F238E27FC236}">
                    <a16:creationId xmlns:a16="http://schemas.microsoft.com/office/drawing/2014/main" id="{ABAD8897-A4D6-E8BD-56BE-C3EBEA6ED7DE}"/>
                  </a:ext>
                </a:extLst>
              </p:cNvPr>
              <p:cNvSpPr txBox="1"/>
              <p:nvPr/>
            </p:nvSpPr>
            <p:spPr>
              <a:xfrm>
                <a:off x="6611937" y="3128384"/>
                <a:ext cx="2387148" cy="854612"/>
              </a:xfrm>
              <a:custGeom>
                <a:avLst/>
                <a:gdLst>
                  <a:gd name="csX0" fmla="*/ 0 w 2387148"/>
                  <a:gd name="csY0" fmla="*/ 0 h 854612"/>
                  <a:gd name="csX1" fmla="*/ 549044 w 2387148"/>
                  <a:gd name="csY1" fmla="*/ 0 h 854612"/>
                  <a:gd name="csX2" fmla="*/ 1074217 w 2387148"/>
                  <a:gd name="csY2" fmla="*/ 0 h 854612"/>
                  <a:gd name="csX3" fmla="*/ 1718747 w 2387148"/>
                  <a:gd name="csY3" fmla="*/ 0 h 854612"/>
                  <a:gd name="csX4" fmla="*/ 2387148 w 2387148"/>
                  <a:gd name="csY4" fmla="*/ 0 h 854612"/>
                  <a:gd name="csX5" fmla="*/ 2387148 w 2387148"/>
                  <a:gd name="csY5" fmla="*/ 444398 h 854612"/>
                  <a:gd name="csX6" fmla="*/ 2387148 w 2387148"/>
                  <a:gd name="csY6" fmla="*/ 854612 h 854612"/>
                  <a:gd name="csX7" fmla="*/ 1861975 w 2387148"/>
                  <a:gd name="csY7" fmla="*/ 854612 h 854612"/>
                  <a:gd name="csX8" fmla="*/ 1336803 w 2387148"/>
                  <a:gd name="csY8" fmla="*/ 854612 h 854612"/>
                  <a:gd name="csX9" fmla="*/ 716144 w 2387148"/>
                  <a:gd name="csY9" fmla="*/ 854612 h 854612"/>
                  <a:gd name="csX10" fmla="*/ 0 w 2387148"/>
                  <a:gd name="csY10" fmla="*/ 854612 h 854612"/>
                  <a:gd name="csX11" fmla="*/ 0 w 2387148"/>
                  <a:gd name="csY11" fmla="*/ 410214 h 854612"/>
                  <a:gd name="csX12" fmla="*/ 0 w 2387148"/>
                  <a:gd name="csY12" fmla="*/ 0 h 8546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2387148" h="854612" extrusionOk="0">
                    <a:moveTo>
                      <a:pt x="0" y="0"/>
                    </a:moveTo>
                    <a:cubicBezTo>
                      <a:pt x="253515" y="-1738"/>
                      <a:pt x="333204" y="31185"/>
                      <a:pt x="549044" y="0"/>
                    </a:cubicBezTo>
                    <a:cubicBezTo>
                      <a:pt x="764884" y="-31185"/>
                      <a:pt x="869673" y="44247"/>
                      <a:pt x="1074217" y="0"/>
                    </a:cubicBezTo>
                    <a:cubicBezTo>
                      <a:pt x="1278761" y="-44247"/>
                      <a:pt x="1544248" y="59193"/>
                      <a:pt x="1718747" y="0"/>
                    </a:cubicBezTo>
                    <a:cubicBezTo>
                      <a:pt x="1893246" y="-59193"/>
                      <a:pt x="2119663" y="15528"/>
                      <a:pt x="2387148" y="0"/>
                    </a:cubicBezTo>
                    <a:cubicBezTo>
                      <a:pt x="2438124" y="144515"/>
                      <a:pt x="2348987" y="228811"/>
                      <a:pt x="2387148" y="444398"/>
                    </a:cubicBezTo>
                    <a:cubicBezTo>
                      <a:pt x="2425309" y="659985"/>
                      <a:pt x="2357422" y="650238"/>
                      <a:pt x="2387148" y="854612"/>
                    </a:cubicBezTo>
                    <a:cubicBezTo>
                      <a:pt x="2230267" y="882178"/>
                      <a:pt x="1988877" y="812709"/>
                      <a:pt x="1861975" y="854612"/>
                    </a:cubicBezTo>
                    <a:cubicBezTo>
                      <a:pt x="1735073" y="896515"/>
                      <a:pt x="1499714" y="827131"/>
                      <a:pt x="1336803" y="854612"/>
                    </a:cubicBezTo>
                    <a:cubicBezTo>
                      <a:pt x="1173892" y="882093"/>
                      <a:pt x="874855" y="815948"/>
                      <a:pt x="716144" y="854612"/>
                    </a:cubicBezTo>
                    <a:cubicBezTo>
                      <a:pt x="557433" y="893276"/>
                      <a:pt x="315267" y="849549"/>
                      <a:pt x="0" y="854612"/>
                    </a:cubicBezTo>
                    <a:cubicBezTo>
                      <a:pt x="-20180" y="712501"/>
                      <a:pt x="20307" y="548205"/>
                      <a:pt x="0" y="410214"/>
                    </a:cubicBezTo>
                    <a:cubicBezTo>
                      <a:pt x="-20307" y="272223"/>
                      <a:pt x="32586" y="197661"/>
                      <a:pt x="0" y="0"/>
                    </a:cubicBezTo>
                    <a:close/>
                  </a:path>
                </a:pathLst>
              </a:custGeom>
              <a:noFill/>
              <a:ln w="38100">
                <a:solidFill>
                  <a:srgbClr val="E21A23"/>
                </a:solidFill>
                <a:prstDash val="sysDot"/>
                <a:bevel/>
                <a:extLst>
                  <a:ext uri="{C807C97D-BFC1-408E-A445-0C87EB9F89A2}">
                    <ask:lineSketchStyleProps xmlns:ask="http://schemas.microsoft.com/office/drawing/2018/sketchyshapes" sd="1030991238">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r>
                        <a:rPr lang="es-ES" sz="1600" smtClean="0">
                          <a:solidFill>
                            <a:srgbClr val="E21A23"/>
                          </a:solidFill>
                          <a:latin typeface="Cambria Math" panose="02040503050406030204" pitchFamily="18" charset="0"/>
                        </a:rPr>
                        <m:t>𝑐</m:t>
                      </m:r>
                      <m:r>
                        <a:rPr lang="es-ES" sz="1600" smtClean="0">
                          <a:solidFill>
                            <a:srgbClr val="E21A23"/>
                          </a:solidFill>
                          <a:latin typeface="Cambria Math" panose="02040503050406030204" pitchFamily="18" charset="0"/>
                        </a:rPr>
                        <m:t>=</m:t>
                      </m:r>
                      <m:r>
                        <a:rPr lang="es-ES" sz="1600" smtClean="0">
                          <a:solidFill>
                            <a:srgbClr val="E21A23"/>
                          </a:solidFill>
                          <a:latin typeface="Cambria Math" panose="02040503050406030204" pitchFamily="18" charset="0"/>
                        </a:rPr>
                        <m:t>𝑎</m:t>
                      </m:r>
                      <m:f>
                        <m:fPr>
                          <m:ctrlPr>
                            <a:rPr lang="es-ES" sz="1600" i="1">
                              <a:solidFill>
                                <a:srgbClr val="E21A23"/>
                              </a:solidFill>
                              <a:latin typeface="Cambria Math" panose="02040503050406030204" pitchFamily="18" charset="0"/>
                            </a:rPr>
                          </m:ctrlPr>
                        </m:fPr>
                        <m:num>
                          <m:r>
                            <a:rPr lang="es-ES" sz="1600">
                              <a:solidFill>
                                <a:srgbClr val="E21A23"/>
                              </a:solidFill>
                              <a:latin typeface="Cambria Math" panose="02040503050406030204" pitchFamily="18" charset="0"/>
                            </a:rPr>
                            <m:t>1−</m:t>
                          </m:r>
                          <m:sSup>
                            <m:sSupPr>
                              <m:ctrlPr>
                                <a:rPr lang="es-ES" sz="1600" i="1">
                                  <a:solidFill>
                                    <a:srgbClr val="E21A23"/>
                                  </a:solidFill>
                                  <a:latin typeface="Cambria Math" panose="02040503050406030204" pitchFamily="18" charset="0"/>
                                </a:rPr>
                              </m:ctrlPr>
                            </m:sSupPr>
                            <m:e>
                              <m:d>
                                <m:dPr>
                                  <m:ctrlPr>
                                    <a:rPr lang="es-ES" sz="1600" i="1">
                                      <a:solidFill>
                                        <a:srgbClr val="E21A23"/>
                                      </a:solidFill>
                                      <a:latin typeface="Cambria Math" panose="02040503050406030204" pitchFamily="18" charset="0"/>
                                    </a:rPr>
                                  </m:ctrlPr>
                                </m:dPr>
                                <m:e>
                                  <m:r>
                                    <a:rPr lang="es-ES" sz="1600">
                                      <a:solidFill>
                                        <a:srgbClr val="E21A23"/>
                                      </a:solidFill>
                                      <a:latin typeface="Cambria Math" panose="02040503050406030204" pitchFamily="18" charset="0"/>
                                    </a:rPr>
                                    <m:t>1+</m:t>
                                  </m:r>
                                  <m:r>
                                    <a:rPr lang="es-ES" sz="1600">
                                      <a:solidFill>
                                        <a:srgbClr val="E21A23"/>
                                      </a:solidFill>
                                      <a:latin typeface="Cambria Math" panose="02040503050406030204" pitchFamily="18" charset="0"/>
                                    </a:rPr>
                                    <m:t>𝑖</m:t>
                                  </m:r>
                                </m:e>
                              </m:d>
                            </m:e>
                            <m:sup>
                              <m:r>
                                <a:rPr lang="es-ES" sz="1600">
                                  <a:solidFill>
                                    <a:srgbClr val="E21A23"/>
                                  </a:solidFill>
                                  <a:latin typeface="Cambria Math" panose="02040503050406030204" pitchFamily="18" charset="0"/>
                                </a:rPr>
                                <m:t>−</m:t>
                              </m:r>
                              <m:r>
                                <a:rPr lang="es-ES" sz="1600">
                                  <a:solidFill>
                                    <a:srgbClr val="E21A23"/>
                                  </a:solidFill>
                                  <a:latin typeface="Cambria Math" panose="02040503050406030204" pitchFamily="18" charset="0"/>
                                </a:rPr>
                                <m:t>𝑡</m:t>
                              </m:r>
                            </m:sup>
                          </m:sSup>
                        </m:num>
                        <m:den>
                          <m:r>
                            <a:rPr lang="es-ES" sz="1600">
                              <a:solidFill>
                                <a:srgbClr val="E21A23"/>
                              </a:solidFill>
                              <a:latin typeface="Cambria Math" panose="02040503050406030204" pitchFamily="18" charset="0"/>
                            </a:rPr>
                            <m:t>𝑖</m:t>
                          </m:r>
                        </m:den>
                      </m:f>
                    </m:oMath>
                  </m:oMathPara>
                </a14:m>
                <a:endParaRPr lang="es-ES" sz="1600" dirty="0">
                  <a:solidFill>
                    <a:srgbClr val="E21A23"/>
                  </a:solidFill>
                </a:endParaRPr>
              </a:p>
            </p:txBody>
          </p:sp>
        </mc:Choice>
        <mc:Fallback>
          <p:sp>
            <p:nvSpPr>
              <p:cNvPr id="10" name="CuadroTexto 9">
                <a:extLst>
                  <a:ext uri="{FF2B5EF4-FFF2-40B4-BE49-F238E27FC236}">
                    <a16:creationId xmlns:a16="http://schemas.microsoft.com/office/drawing/2014/main" id="{ABAD8897-A4D6-E8BD-56BE-C3EBEA6ED7DE}"/>
                  </a:ext>
                </a:extLst>
              </p:cNvPr>
              <p:cNvSpPr txBox="1">
                <a:spLocks noRot="1" noChangeAspect="1" noMove="1" noResize="1" noEditPoints="1" noAdjustHandles="1" noChangeArrowheads="1" noChangeShapeType="1" noTextEdit="1"/>
              </p:cNvSpPr>
              <p:nvPr/>
            </p:nvSpPr>
            <p:spPr>
              <a:xfrm>
                <a:off x="6611937" y="3128384"/>
                <a:ext cx="2387148" cy="854612"/>
              </a:xfrm>
              <a:prstGeom prst="rect">
                <a:avLst/>
              </a:prstGeom>
              <a:blipFill>
                <a:blip r:embed="rId4"/>
                <a:stretch>
                  <a:fillRect/>
                </a:stretch>
              </a:blipFill>
              <a:ln w="38100">
                <a:solidFill>
                  <a:srgbClr val="E21A23"/>
                </a:solidFill>
                <a:prstDash val="sysDot"/>
                <a:bevel/>
                <a:extLst>
                  <a:ext uri="{C807C97D-BFC1-408E-A445-0C87EB9F89A2}">
                    <ask:lineSketchStyleProps xmlns:ask="http://schemas.microsoft.com/office/drawing/2018/sketchyshapes" sd="1030991238">
                      <a:custGeom>
                        <a:avLst/>
                        <a:gdLst>
                          <a:gd name="csX0" fmla="*/ 0 w 2387148"/>
                          <a:gd name="csY0" fmla="*/ 0 h 854612"/>
                          <a:gd name="csX1" fmla="*/ 549044 w 2387148"/>
                          <a:gd name="csY1" fmla="*/ 0 h 854612"/>
                          <a:gd name="csX2" fmla="*/ 1074217 w 2387148"/>
                          <a:gd name="csY2" fmla="*/ 0 h 854612"/>
                          <a:gd name="csX3" fmla="*/ 1718747 w 2387148"/>
                          <a:gd name="csY3" fmla="*/ 0 h 854612"/>
                          <a:gd name="csX4" fmla="*/ 2387148 w 2387148"/>
                          <a:gd name="csY4" fmla="*/ 0 h 854612"/>
                          <a:gd name="csX5" fmla="*/ 2387148 w 2387148"/>
                          <a:gd name="csY5" fmla="*/ 444398 h 854612"/>
                          <a:gd name="csX6" fmla="*/ 2387148 w 2387148"/>
                          <a:gd name="csY6" fmla="*/ 854612 h 854612"/>
                          <a:gd name="csX7" fmla="*/ 1861975 w 2387148"/>
                          <a:gd name="csY7" fmla="*/ 854612 h 854612"/>
                          <a:gd name="csX8" fmla="*/ 1336803 w 2387148"/>
                          <a:gd name="csY8" fmla="*/ 854612 h 854612"/>
                          <a:gd name="csX9" fmla="*/ 716144 w 2387148"/>
                          <a:gd name="csY9" fmla="*/ 854612 h 854612"/>
                          <a:gd name="csX10" fmla="*/ 0 w 2387148"/>
                          <a:gd name="csY10" fmla="*/ 854612 h 854612"/>
                          <a:gd name="csX11" fmla="*/ 0 w 2387148"/>
                          <a:gd name="csY11" fmla="*/ 410214 h 854612"/>
                          <a:gd name="csX12" fmla="*/ 0 w 2387148"/>
                          <a:gd name="csY12" fmla="*/ 0 h 85461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2387148" h="854612" extrusionOk="0">
                            <a:moveTo>
                              <a:pt x="0" y="0"/>
                            </a:moveTo>
                            <a:cubicBezTo>
                              <a:pt x="253515" y="-1738"/>
                              <a:pt x="333204" y="31185"/>
                              <a:pt x="549044" y="0"/>
                            </a:cubicBezTo>
                            <a:cubicBezTo>
                              <a:pt x="764884" y="-31185"/>
                              <a:pt x="869673" y="44247"/>
                              <a:pt x="1074217" y="0"/>
                            </a:cubicBezTo>
                            <a:cubicBezTo>
                              <a:pt x="1278761" y="-44247"/>
                              <a:pt x="1544248" y="59193"/>
                              <a:pt x="1718747" y="0"/>
                            </a:cubicBezTo>
                            <a:cubicBezTo>
                              <a:pt x="1893246" y="-59193"/>
                              <a:pt x="2119663" y="15528"/>
                              <a:pt x="2387148" y="0"/>
                            </a:cubicBezTo>
                            <a:cubicBezTo>
                              <a:pt x="2438124" y="144515"/>
                              <a:pt x="2348987" y="228811"/>
                              <a:pt x="2387148" y="444398"/>
                            </a:cubicBezTo>
                            <a:cubicBezTo>
                              <a:pt x="2425309" y="659985"/>
                              <a:pt x="2357422" y="650238"/>
                              <a:pt x="2387148" y="854612"/>
                            </a:cubicBezTo>
                            <a:cubicBezTo>
                              <a:pt x="2230267" y="882178"/>
                              <a:pt x="1988877" y="812709"/>
                              <a:pt x="1861975" y="854612"/>
                            </a:cubicBezTo>
                            <a:cubicBezTo>
                              <a:pt x="1735073" y="896515"/>
                              <a:pt x="1499714" y="827131"/>
                              <a:pt x="1336803" y="854612"/>
                            </a:cubicBezTo>
                            <a:cubicBezTo>
                              <a:pt x="1173892" y="882093"/>
                              <a:pt x="874855" y="815948"/>
                              <a:pt x="716144" y="854612"/>
                            </a:cubicBezTo>
                            <a:cubicBezTo>
                              <a:pt x="557433" y="893276"/>
                              <a:pt x="315267" y="849549"/>
                              <a:pt x="0" y="854612"/>
                            </a:cubicBezTo>
                            <a:cubicBezTo>
                              <a:pt x="-20180" y="712501"/>
                              <a:pt x="20307" y="548205"/>
                              <a:pt x="0" y="410214"/>
                            </a:cubicBezTo>
                            <a:cubicBezTo>
                              <a:pt x="-20307" y="272223"/>
                              <a:pt x="32586" y="197661"/>
                              <a:pt x="0" y="0"/>
                            </a:cubicBezTo>
                            <a:close/>
                          </a:path>
                        </a:pathLst>
                      </a:custGeom>
                      <ask:type>
                        <ask:lineSketchScribble/>
                      </ask:type>
                    </ask:lineSketchStyleProps>
                  </a:ext>
                </a:extLst>
              </a:ln>
              <a:effectLst/>
            </p:spPr>
            <p:txBody>
              <a:bodyPr/>
              <a:lstStyle/>
              <a:p>
                <a:r>
                  <a:rPr lang="ca-ES-valencia">
                    <a:noFill/>
                  </a:rPr>
                  <a:t> </a:t>
                </a:r>
              </a:p>
            </p:txBody>
          </p:sp>
        </mc:Fallback>
      </mc:AlternateContent>
      <p:grpSp>
        <p:nvGrpSpPr>
          <p:cNvPr id="34" name="Grupo 33">
            <a:extLst>
              <a:ext uri="{FF2B5EF4-FFF2-40B4-BE49-F238E27FC236}">
                <a16:creationId xmlns:a16="http://schemas.microsoft.com/office/drawing/2014/main" id="{E19CCB13-15E9-1F68-DFD8-F676D3DB6CA6}"/>
              </a:ext>
            </a:extLst>
          </p:cNvPr>
          <p:cNvGrpSpPr/>
          <p:nvPr/>
        </p:nvGrpSpPr>
        <p:grpSpPr>
          <a:xfrm>
            <a:off x="4349975" y="3566698"/>
            <a:ext cx="3392036" cy="1424988"/>
            <a:chOff x="4349975" y="3566698"/>
            <a:chExt cx="3392036" cy="1424988"/>
          </a:xfrm>
        </p:grpSpPr>
        <p:sp>
          <p:nvSpPr>
            <p:cNvPr id="12" name="CuadroTexto 11">
              <a:extLst>
                <a:ext uri="{FF2B5EF4-FFF2-40B4-BE49-F238E27FC236}">
                  <a16:creationId xmlns:a16="http://schemas.microsoft.com/office/drawing/2014/main" id="{D1188949-EDA6-821F-D9E9-C5FE7A5324B6}"/>
                </a:ext>
              </a:extLst>
            </p:cNvPr>
            <p:cNvSpPr txBox="1"/>
            <p:nvPr/>
          </p:nvSpPr>
          <p:spPr>
            <a:xfrm>
              <a:off x="4349975" y="3566698"/>
              <a:ext cx="1224644" cy="338554"/>
            </a:xfrm>
            <a:prstGeom prst="rect">
              <a:avLst/>
            </a:prstGeom>
            <a:noFill/>
          </p:spPr>
          <p:txBody>
            <a:bodyPr wrap="square">
              <a:spAutoFit/>
            </a:bodyPr>
            <a:lstStyle/>
            <a:p>
              <a:r>
                <a:rPr lang="es-ES" sz="1600" i="0" u="none" strike="noStrike" baseline="0" dirty="0">
                  <a:solidFill>
                    <a:srgbClr val="E21A23"/>
                  </a:solidFill>
                </a:rPr>
                <a:t>Anualidad</a:t>
              </a:r>
              <a:endParaRPr lang="es-ES" sz="1600" dirty="0">
                <a:solidFill>
                  <a:srgbClr val="E21A23"/>
                </a:solidFill>
              </a:endParaRPr>
            </a:p>
          </p:txBody>
        </p:sp>
        <mc:AlternateContent xmlns:mc="http://schemas.openxmlformats.org/markup-compatibility/2006">
          <mc:Choice xmlns:a14="http://schemas.microsoft.com/office/drawing/2010/main" Requires="a14">
            <p:sp>
              <p:nvSpPr>
                <p:cNvPr id="16" name="CuadroTexto 15">
                  <a:extLst>
                    <a:ext uri="{FF2B5EF4-FFF2-40B4-BE49-F238E27FC236}">
                      <a16:creationId xmlns:a16="http://schemas.microsoft.com/office/drawing/2014/main" id="{963FA5D8-0B21-EC0A-047B-25E6B8AF9960}"/>
                    </a:ext>
                  </a:extLst>
                </p:cNvPr>
                <p:cNvSpPr txBox="1"/>
                <p:nvPr/>
              </p:nvSpPr>
              <p:spPr>
                <a:xfrm>
                  <a:off x="4830988" y="4343432"/>
                  <a:ext cx="2911023" cy="64825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i="1" smtClean="0">
                            <a:solidFill>
                              <a:srgbClr val="E21A23"/>
                            </a:solidFill>
                            <a:latin typeface="Cambria Math" panose="02040503050406030204" pitchFamily="18" charset="0"/>
                          </a:rPr>
                          <m:t>𝑎</m:t>
                        </m:r>
                        <m:r>
                          <a:rPr lang="es-ES" i="1" smtClean="0">
                            <a:solidFill>
                              <a:srgbClr val="E21A23"/>
                            </a:solidFill>
                            <a:latin typeface="Cambria Math" panose="02040503050406030204" pitchFamily="18" charset="0"/>
                          </a:rPr>
                          <m:t>=</m:t>
                        </m:r>
                        <m:r>
                          <a:rPr lang="es-ES" i="1" smtClean="0">
                            <a:solidFill>
                              <a:srgbClr val="E21A23"/>
                            </a:solidFill>
                            <a:latin typeface="Cambria Math" panose="02040503050406030204" pitchFamily="18" charset="0"/>
                          </a:rPr>
                          <m:t>𝐶</m:t>
                        </m:r>
                        <m:f>
                          <m:fPr>
                            <m:ctrlPr>
                              <a:rPr lang="es-ES" i="1">
                                <a:solidFill>
                                  <a:srgbClr val="E21A23"/>
                                </a:solidFill>
                                <a:latin typeface="Cambria Math" panose="02040503050406030204" pitchFamily="18" charset="0"/>
                              </a:rPr>
                            </m:ctrlPr>
                          </m:fPr>
                          <m:num>
                            <m:r>
                              <a:rPr lang="es-ES" i="1">
                                <a:solidFill>
                                  <a:srgbClr val="E21A23"/>
                                </a:solidFill>
                                <a:latin typeface="Cambria Math" panose="02040503050406030204" pitchFamily="18" charset="0"/>
                              </a:rPr>
                              <m:t>𝑖</m:t>
                            </m:r>
                          </m:num>
                          <m:den>
                            <m:r>
                              <a:rPr lang="es-ES" i="1">
                                <a:solidFill>
                                  <a:srgbClr val="E21A23"/>
                                </a:solidFill>
                                <a:latin typeface="Cambria Math" panose="02040503050406030204" pitchFamily="18" charset="0"/>
                              </a:rPr>
                              <m:t>1−</m:t>
                            </m:r>
                            <m:sSup>
                              <m:sSupPr>
                                <m:ctrlPr>
                                  <a:rPr lang="es-ES" i="1">
                                    <a:solidFill>
                                      <a:srgbClr val="E21A23"/>
                                    </a:solidFill>
                                    <a:latin typeface="Cambria Math" panose="02040503050406030204" pitchFamily="18" charset="0"/>
                                  </a:rPr>
                                </m:ctrlPr>
                              </m:sSupPr>
                              <m:e>
                                <m:d>
                                  <m:dPr>
                                    <m:ctrlPr>
                                      <a:rPr lang="es-ES" i="1">
                                        <a:solidFill>
                                          <a:srgbClr val="E21A23"/>
                                        </a:solidFill>
                                        <a:latin typeface="Cambria Math" panose="02040503050406030204" pitchFamily="18" charset="0"/>
                                      </a:rPr>
                                    </m:ctrlPr>
                                  </m:dPr>
                                  <m:e>
                                    <m:r>
                                      <a:rPr lang="es-ES" i="1">
                                        <a:solidFill>
                                          <a:srgbClr val="E21A23"/>
                                        </a:solidFill>
                                        <a:latin typeface="Cambria Math" panose="02040503050406030204" pitchFamily="18" charset="0"/>
                                      </a:rPr>
                                      <m:t>1+</m:t>
                                    </m:r>
                                    <m:r>
                                      <a:rPr lang="es-ES" i="1">
                                        <a:solidFill>
                                          <a:srgbClr val="E21A23"/>
                                        </a:solidFill>
                                        <a:latin typeface="Cambria Math" panose="02040503050406030204" pitchFamily="18" charset="0"/>
                                      </a:rPr>
                                      <m:t>𝑖</m:t>
                                    </m:r>
                                  </m:e>
                                </m:d>
                              </m:e>
                              <m:sup>
                                <m:r>
                                  <a:rPr lang="es-ES" i="1">
                                    <a:solidFill>
                                      <a:srgbClr val="E21A23"/>
                                    </a:solidFill>
                                    <a:latin typeface="Cambria Math" panose="02040503050406030204" pitchFamily="18" charset="0"/>
                                  </a:rPr>
                                  <m:t>−</m:t>
                                </m:r>
                                <m:r>
                                  <a:rPr lang="es-ES" i="1">
                                    <a:solidFill>
                                      <a:srgbClr val="E21A23"/>
                                    </a:solidFill>
                                    <a:latin typeface="Cambria Math" panose="02040503050406030204" pitchFamily="18" charset="0"/>
                                  </a:rPr>
                                  <m:t>𝑡</m:t>
                                </m:r>
                              </m:sup>
                            </m:sSup>
                          </m:den>
                        </m:f>
                      </m:oMath>
                    </m:oMathPara>
                  </a14:m>
                  <a:endParaRPr lang="es-ES" dirty="0">
                    <a:solidFill>
                      <a:srgbClr val="E21A23"/>
                    </a:solidFill>
                  </a:endParaRPr>
                </a:p>
              </p:txBody>
            </p:sp>
          </mc:Choice>
          <mc:Fallback>
            <p:sp>
              <p:nvSpPr>
                <p:cNvPr id="16" name="CuadroTexto 15">
                  <a:extLst>
                    <a:ext uri="{FF2B5EF4-FFF2-40B4-BE49-F238E27FC236}">
                      <a16:creationId xmlns:a16="http://schemas.microsoft.com/office/drawing/2014/main" id="{963FA5D8-0B21-EC0A-047B-25E6B8AF9960}"/>
                    </a:ext>
                  </a:extLst>
                </p:cNvPr>
                <p:cNvSpPr txBox="1">
                  <a:spLocks noRot="1" noChangeAspect="1" noMove="1" noResize="1" noEditPoints="1" noAdjustHandles="1" noChangeArrowheads="1" noChangeShapeType="1" noTextEdit="1"/>
                </p:cNvSpPr>
                <p:nvPr/>
              </p:nvSpPr>
              <p:spPr>
                <a:xfrm>
                  <a:off x="4830988" y="4343432"/>
                  <a:ext cx="2911023" cy="648254"/>
                </a:xfrm>
                <a:prstGeom prst="rect">
                  <a:avLst/>
                </a:prstGeom>
                <a:blipFill>
                  <a:blip r:embed="rId5"/>
                  <a:stretch>
                    <a:fillRect/>
                  </a:stretch>
                </a:blipFill>
              </p:spPr>
              <p:txBody>
                <a:bodyPr/>
                <a:lstStyle/>
                <a:p>
                  <a:r>
                    <a:rPr lang="ca-ES-valencia">
                      <a:noFill/>
                    </a:rPr>
                    <a:t> </a:t>
                  </a:r>
                </a:p>
              </p:txBody>
            </p:sp>
          </mc:Fallback>
        </mc:AlternateContent>
        <p:cxnSp>
          <p:nvCxnSpPr>
            <p:cNvPr id="19" name="Conector: curvado 18">
              <a:extLst>
                <a:ext uri="{FF2B5EF4-FFF2-40B4-BE49-F238E27FC236}">
                  <a16:creationId xmlns:a16="http://schemas.microsoft.com/office/drawing/2014/main" id="{BC1179D1-4998-C801-A62F-0E8E5B002A3F}"/>
                </a:ext>
              </a:extLst>
            </p:cNvPr>
            <p:cNvCxnSpPr>
              <a:cxnSpLocks/>
              <a:stCxn id="12" idx="2"/>
            </p:cNvCxnSpPr>
            <p:nvPr/>
          </p:nvCxnSpPr>
          <p:spPr>
            <a:xfrm rot="16200000" flipH="1">
              <a:off x="4998908" y="3868640"/>
              <a:ext cx="438181" cy="511403"/>
            </a:xfrm>
            <a:prstGeom prst="curvedConnector2">
              <a:avLst/>
            </a:prstGeom>
            <a:ln>
              <a:solidFill>
                <a:srgbClr val="E21A23"/>
              </a:solidFill>
              <a:tailEnd type="triangle"/>
            </a:ln>
          </p:spPr>
          <p:style>
            <a:lnRef idx="1">
              <a:schemeClr val="dk1"/>
            </a:lnRef>
            <a:fillRef idx="0">
              <a:schemeClr val="dk1"/>
            </a:fillRef>
            <a:effectRef idx="0">
              <a:schemeClr val="dk1"/>
            </a:effectRef>
            <a:fontRef idx="minor">
              <a:schemeClr val="tx1"/>
            </a:fontRef>
          </p:style>
        </p:cxnSp>
      </p:grpSp>
      <p:grpSp>
        <p:nvGrpSpPr>
          <p:cNvPr id="35" name="Grupo 34">
            <a:extLst>
              <a:ext uri="{FF2B5EF4-FFF2-40B4-BE49-F238E27FC236}">
                <a16:creationId xmlns:a16="http://schemas.microsoft.com/office/drawing/2014/main" id="{14236912-976A-EB3A-8FBF-2CE06B44EAF6}"/>
              </a:ext>
            </a:extLst>
          </p:cNvPr>
          <p:cNvGrpSpPr/>
          <p:nvPr/>
        </p:nvGrpSpPr>
        <p:grpSpPr>
          <a:xfrm>
            <a:off x="8239577" y="3314522"/>
            <a:ext cx="3952423" cy="1716197"/>
            <a:chOff x="8239577" y="3314522"/>
            <a:chExt cx="3952423" cy="1716197"/>
          </a:xfrm>
        </p:grpSpPr>
        <p:sp>
          <p:nvSpPr>
            <p:cNvPr id="14" name="CuadroTexto 13">
              <a:extLst>
                <a:ext uri="{FF2B5EF4-FFF2-40B4-BE49-F238E27FC236}">
                  <a16:creationId xmlns:a16="http://schemas.microsoft.com/office/drawing/2014/main" id="{418119F9-6481-C1C4-5191-999324A454F1}"/>
                </a:ext>
              </a:extLst>
            </p:cNvPr>
            <p:cNvSpPr txBox="1"/>
            <p:nvPr/>
          </p:nvSpPr>
          <p:spPr>
            <a:xfrm>
              <a:off x="10649403" y="3314522"/>
              <a:ext cx="1542597" cy="523220"/>
            </a:xfrm>
            <a:prstGeom prst="rect">
              <a:avLst/>
            </a:prstGeom>
            <a:noFill/>
          </p:spPr>
          <p:txBody>
            <a:bodyPr wrap="square">
              <a:spAutoFit/>
            </a:bodyPr>
            <a:lstStyle/>
            <a:p>
              <a:r>
                <a:rPr lang="es-ES" sz="1400" i="0" u="none" strike="noStrike" baseline="0" dirty="0">
                  <a:solidFill>
                    <a:srgbClr val="E21A23"/>
                  </a:solidFill>
                </a:rPr>
                <a:t>Periodo de amortización</a:t>
              </a:r>
              <a:endParaRPr lang="es-ES" sz="1400" dirty="0">
                <a:solidFill>
                  <a:srgbClr val="E21A23"/>
                </a:solidFill>
              </a:endParaRPr>
            </a:p>
          </p:txBody>
        </p:sp>
        <p:cxnSp>
          <p:nvCxnSpPr>
            <p:cNvPr id="24" name="Conector: curvado 23">
              <a:extLst>
                <a:ext uri="{FF2B5EF4-FFF2-40B4-BE49-F238E27FC236}">
                  <a16:creationId xmlns:a16="http://schemas.microsoft.com/office/drawing/2014/main" id="{F5BC91B0-C57E-CAB1-0C6D-563EB64EED32}"/>
                </a:ext>
              </a:extLst>
            </p:cNvPr>
            <p:cNvCxnSpPr>
              <a:cxnSpLocks/>
            </p:cNvCxnSpPr>
            <p:nvPr/>
          </p:nvCxnSpPr>
          <p:spPr>
            <a:xfrm rot="10800000" flipV="1">
              <a:off x="10342903" y="3917023"/>
              <a:ext cx="878681" cy="544310"/>
            </a:xfrm>
            <a:prstGeom prst="curvedConnector3">
              <a:avLst>
                <a:gd name="adj1" fmla="val 38437"/>
              </a:avLst>
            </a:prstGeom>
            <a:ln>
              <a:solidFill>
                <a:srgbClr val="E21A23"/>
              </a:solidFill>
              <a:tailEnd type="triangle"/>
            </a:ln>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mc:Choice xmlns:a14="http://schemas.microsoft.com/office/drawing/2010/main" Requires="a14">
            <p:sp>
              <p:nvSpPr>
                <p:cNvPr id="33" name="CuadroTexto 32">
                  <a:extLst>
                    <a:ext uri="{FF2B5EF4-FFF2-40B4-BE49-F238E27FC236}">
                      <a16:creationId xmlns:a16="http://schemas.microsoft.com/office/drawing/2014/main" id="{01223F3C-4008-6925-08D3-2846C3FBFDD1}"/>
                    </a:ext>
                  </a:extLst>
                </p:cNvPr>
                <p:cNvSpPr txBox="1"/>
                <p:nvPr/>
              </p:nvSpPr>
              <p:spPr>
                <a:xfrm>
                  <a:off x="8239577" y="4141052"/>
                  <a:ext cx="1993957" cy="88966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s-ES" i="1" smtClean="0">
                            <a:solidFill>
                              <a:srgbClr val="E21A23"/>
                            </a:solidFill>
                            <a:latin typeface="Cambria Math" panose="02040503050406030204" pitchFamily="18" charset="0"/>
                          </a:rPr>
                          <m:t>𝑡</m:t>
                        </m:r>
                        <m:r>
                          <a:rPr lang="es-ES" i="1" smtClean="0">
                            <a:solidFill>
                              <a:srgbClr val="E21A23"/>
                            </a:solidFill>
                            <a:latin typeface="Cambria Math" panose="02040503050406030204" pitchFamily="18" charset="0"/>
                          </a:rPr>
                          <m:t>=−</m:t>
                        </m:r>
                        <m:f>
                          <m:fPr>
                            <m:ctrlPr>
                              <a:rPr lang="es-ES" i="1">
                                <a:solidFill>
                                  <a:srgbClr val="E21A23"/>
                                </a:solidFill>
                                <a:latin typeface="Cambria Math" panose="02040503050406030204" pitchFamily="18" charset="0"/>
                              </a:rPr>
                            </m:ctrlPr>
                          </m:fPr>
                          <m:num>
                            <m:r>
                              <m:rPr>
                                <m:sty m:val="p"/>
                              </m:rPr>
                              <a:rPr lang="es-ES">
                                <a:solidFill>
                                  <a:srgbClr val="E21A23"/>
                                </a:solidFill>
                                <a:latin typeface="Cambria Math" panose="02040503050406030204" pitchFamily="18" charset="0"/>
                              </a:rPr>
                              <m:t>log</m:t>
                            </m:r>
                            <m:d>
                              <m:dPr>
                                <m:ctrlPr>
                                  <a:rPr lang="es-ES" i="1">
                                    <a:solidFill>
                                      <a:srgbClr val="E21A23"/>
                                    </a:solidFill>
                                    <a:latin typeface="Cambria Math" panose="02040503050406030204" pitchFamily="18" charset="0"/>
                                  </a:rPr>
                                </m:ctrlPr>
                              </m:dPr>
                              <m:e>
                                <m:r>
                                  <a:rPr lang="es-ES" i="1">
                                    <a:solidFill>
                                      <a:srgbClr val="E21A23"/>
                                    </a:solidFill>
                                    <a:latin typeface="Cambria Math" panose="02040503050406030204" pitchFamily="18" charset="0"/>
                                  </a:rPr>
                                  <m:t>1−</m:t>
                                </m:r>
                                <m:f>
                                  <m:fPr>
                                    <m:ctrlPr>
                                      <a:rPr lang="es-ES" i="1">
                                        <a:solidFill>
                                          <a:srgbClr val="E21A23"/>
                                        </a:solidFill>
                                        <a:latin typeface="Cambria Math" panose="02040503050406030204" pitchFamily="18" charset="0"/>
                                      </a:rPr>
                                    </m:ctrlPr>
                                  </m:fPr>
                                  <m:num>
                                    <m:r>
                                      <a:rPr lang="es-ES" i="1">
                                        <a:solidFill>
                                          <a:srgbClr val="E21A23"/>
                                        </a:solidFill>
                                        <a:latin typeface="Cambria Math" panose="02040503050406030204" pitchFamily="18" charset="0"/>
                                      </a:rPr>
                                      <m:t>𝐶𝑖</m:t>
                                    </m:r>
                                  </m:num>
                                  <m:den>
                                    <m:r>
                                      <a:rPr lang="es-ES" i="1">
                                        <a:solidFill>
                                          <a:srgbClr val="E21A23"/>
                                        </a:solidFill>
                                        <a:latin typeface="Cambria Math" panose="02040503050406030204" pitchFamily="18" charset="0"/>
                                      </a:rPr>
                                      <m:t>𝑎</m:t>
                                    </m:r>
                                  </m:den>
                                </m:f>
                              </m:e>
                            </m:d>
                          </m:num>
                          <m:den>
                            <m:func>
                              <m:funcPr>
                                <m:ctrlPr>
                                  <a:rPr lang="es-ES" i="1">
                                    <a:solidFill>
                                      <a:srgbClr val="E21A23"/>
                                    </a:solidFill>
                                    <a:latin typeface="Cambria Math" panose="02040503050406030204" pitchFamily="18" charset="0"/>
                                  </a:rPr>
                                </m:ctrlPr>
                              </m:funcPr>
                              <m:fName>
                                <m:r>
                                  <m:rPr>
                                    <m:sty m:val="p"/>
                                  </m:rPr>
                                  <a:rPr lang="es-ES">
                                    <a:solidFill>
                                      <a:srgbClr val="E21A23"/>
                                    </a:solidFill>
                                    <a:latin typeface="Cambria Math" panose="02040503050406030204" pitchFamily="18" charset="0"/>
                                  </a:rPr>
                                  <m:t>log</m:t>
                                </m:r>
                              </m:fName>
                              <m:e>
                                <m:d>
                                  <m:dPr>
                                    <m:ctrlPr>
                                      <a:rPr lang="es-ES" i="1">
                                        <a:solidFill>
                                          <a:srgbClr val="E21A23"/>
                                        </a:solidFill>
                                        <a:latin typeface="Cambria Math" panose="02040503050406030204" pitchFamily="18" charset="0"/>
                                      </a:rPr>
                                    </m:ctrlPr>
                                  </m:dPr>
                                  <m:e>
                                    <m:r>
                                      <a:rPr lang="es-ES" i="1">
                                        <a:solidFill>
                                          <a:srgbClr val="E21A23"/>
                                        </a:solidFill>
                                        <a:latin typeface="Cambria Math" panose="02040503050406030204" pitchFamily="18" charset="0"/>
                                      </a:rPr>
                                      <m:t>1+</m:t>
                                    </m:r>
                                    <m:r>
                                      <a:rPr lang="es-ES" i="1">
                                        <a:solidFill>
                                          <a:srgbClr val="E21A23"/>
                                        </a:solidFill>
                                        <a:latin typeface="Cambria Math" panose="02040503050406030204" pitchFamily="18" charset="0"/>
                                      </a:rPr>
                                      <m:t>𝑖</m:t>
                                    </m:r>
                                  </m:e>
                                </m:d>
                              </m:e>
                            </m:func>
                          </m:den>
                        </m:f>
                      </m:oMath>
                    </m:oMathPara>
                  </a14:m>
                  <a:endParaRPr lang="es-ES" dirty="0">
                    <a:solidFill>
                      <a:srgbClr val="E21A23"/>
                    </a:solidFill>
                  </a:endParaRPr>
                </a:p>
              </p:txBody>
            </p:sp>
          </mc:Choice>
          <mc:Fallback>
            <p:sp>
              <p:nvSpPr>
                <p:cNvPr id="33" name="CuadroTexto 32">
                  <a:extLst>
                    <a:ext uri="{FF2B5EF4-FFF2-40B4-BE49-F238E27FC236}">
                      <a16:creationId xmlns:a16="http://schemas.microsoft.com/office/drawing/2014/main" id="{01223F3C-4008-6925-08D3-2846C3FBFDD1}"/>
                    </a:ext>
                  </a:extLst>
                </p:cNvPr>
                <p:cNvSpPr txBox="1">
                  <a:spLocks noRot="1" noChangeAspect="1" noMove="1" noResize="1" noEditPoints="1" noAdjustHandles="1" noChangeArrowheads="1" noChangeShapeType="1" noTextEdit="1"/>
                </p:cNvSpPr>
                <p:nvPr/>
              </p:nvSpPr>
              <p:spPr>
                <a:xfrm>
                  <a:off x="8239577" y="4141052"/>
                  <a:ext cx="1993957" cy="889667"/>
                </a:xfrm>
                <a:prstGeom prst="rect">
                  <a:avLst/>
                </a:prstGeom>
                <a:blipFill>
                  <a:blip r:embed="rId6"/>
                  <a:stretch>
                    <a:fillRect/>
                  </a:stretch>
                </a:blipFill>
              </p:spPr>
              <p:txBody>
                <a:bodyPr/>
                <a:lstStyle/>
                <a:p>
                  <a:r>
                    <a:rPr lang="ca-ES-valencia">
                      <a:noFill/>
                    </a:rPr>
                    <a:t> </a:t>
                  </a:r>
                </a:p>
              </p:txBody>
            </p:sp>
          </mc:Fallback>
        </mc:AlternateContent>
      </p:grpSp>
    </p:spTree>
    <p:custDataLst>
      <p:tags r:id="rId1"/>
    </p:custDataLst>
    <p:extLst>
      <p:ext uri="{BB962C8B-B14F-4D97-AF65-F5344CB8AC3E}">
        <p14:creationId xmlns:p14="http://schemas.microsoft.com/office/powerpoint/2010/main" val="1512689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2" presetClass="entr" presetSubtype="4"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par>
                          <p:cTn id="17" fill="hold">
                            <p:stCondLst>
                              <p:cond delay="1500"/>
                            </p:stCondLst>
                            <p:childTnLst>
                              <p:par>
                                <p:cTn id="18" presetID="10" presetClass="entr" presetSubtype="0" fill="hold" nodeType="after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fade">
                                      <p:cBhvr>
                                        <p:cTn id="20" dur="500"/>
                                        <p:tgtEl>
                                          <p:spTgt spid="34"/>
                                        </p:tgtEl>
                                      </p:cBhvr>
                                    </p:animEffect>
                                  </p:childTnLst>
                                </p:cTn>
                              </p:par>
                            </p:childTnLst>
                          </p:cTn>
                        </p:par>
                        <p:par>
                          <p:cTn id="21" fill="hold">
                            <p:stCondLst>
                              <p:cond delay="2000"/>
                            </p:stCondLst>
                            <p:childTnLst>
                              <p:par>
                                <p:cTn id="22" presetID="10" presetClass="entr" presetSubtype="0" fill="hold" nodeType="after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fade">
                                      <p:cBhvr>
                                        <p:cTn id="24" dur="500"/>
                                        <p:tgtEl>
                                          <p:spTgt spid="35"/>
                                        </p:tgtEl>
                                      </p:cBhvr>
                                    </p:animEffect>
                                  </p:childTnLst>
                                </p:cTn>
                              </p:par>
                            </p:childTnLst>
                          </p:cTn>
                        </p:par>
                        <p:par>
                          <p:cTn id="25" fill="hold">
                            <p:stCondLst>
                              <p:cond delay="2500"/>
                            </p:stCondLst>
                            <p:childTnLst>
                              <p:par>
                                <p:cTn id="26" presetID="10" presetClass="entr" presetSubtype="0" fill="hold" grpId="0" nodeType="after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6" grpId="0"/>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9799BB62-2B95-EC40-F732-682E75FA6454}"/>
              </a:ext>
            </a:extLst>
          </p:cNvPr>
          <p:cNvSpPr/>
          <p:nvPr/>
        </p:nvSpPr>
        <p:spPr>
          <a:xfrm>
            <a:off x="0" y="0"/>
            <a:ext cx="12192000" cy="6858000"/>
          </a:xfrm>
          <a:prstGeom prst="rect">
            <a:avLst/>
          </a:prstGeom>
          <a:solidFill>
            <a:srgbClr val="E21A23"/>
          </a:solidFill>
          <a:ln>
            <a:solidFill>
              <a:srgbClr val="E21A2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 name="Imagen 3" descr="Icono&#10;&#10;El contenido generado por IA puede ser incorrecto.">
            <a:extLst>
              <a:ext uri="{FF2B5EF4-FFF2-40B4-BE49-F238E27FC236}">
                <a16:creationId xmlns:a16="http://schemas.microsoft.com/office/drawing/2014/main" id="{E738F72D-B077-5DB6-C1E3-2519017EF8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6000" y="2709000"/>
            <a:ext cx="1440000" cy="1440000"/>
          </a:xfrm>
          <a:prstGeom prst="rect">
            <a:avLst/>
          </a:prstGeom>
        </p:spPr>
      </p:pic>
    </p:spTree>
    <p:custDataLst>
      <p:tags r:id="rId1"/>
    </p:custDataLst>
    <p:extLst>
      <p:ext uri="{BB962C8B-B14F-4D97-AF65-F5344CB8AC3E}">
        <p14:creationId xmlns:p14="http://schemas.microsoft.com/office/powerpoint/2010/main" val="4171727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CuadroTexto 36">
            <a:extLst>
              <a:ext uri="{FF2B5EF4-FFF2-40B4-BE49-F238E27FC236}">
                <a16:creationId xmlns:a16="http://schemas.microsoft.com/office/drawing/2014/main" id="{A4CF401D-4756-90F9-2217-CAA512E8FA67}"/>
              </a:ext>
            </a:extLst>
          </p:cNvPr>
          <p:cNvSpPr txBox="1"/>
          <p:nvPr/>
        </p:nvSpPr>
        <p:spPr>
          <a:xfrm>
            <a:off x="4314933" y="1969504"/>
            <a:ext cx="1892492" cy="307777"/>
          </a:xfrm>
          <a:prstGeom prst="rect">
            <a:avLst/>
          </a:prstGeom>
          <a:solidFill>
            <a:srgbClr val="06235B"/>
          </a:solidFill>
        </p:spPr>
        <p:txBody>
          <a:bodyPr wrap="square" rtlCol="0">
            <a:spAutoFit/>
          </a:bodyPr>
          <a:lstStyle>
            <a:defPPr>
              <a:defRPr lang="en-US"/>
            </a:defPPr>
            <a:lvl1pPr algn="ctr">
              <a:defRPr sz="1600" b="1"/>
            </a:lvl1pPr>
          </a:lstStyle>
          <a:p>
            <a:r>
              <a:rPr lang="es-ES" sz="1400" dirty="0">
                <a:solidFill>
                  <a:schemeClr val="bg1"/>
                </a:solidFill>
              </a:rPr>
              <a:t>Tasas</a:t>
            </a:r>
          </a:p>
        </p:txBody>
      </p:sp>
      <p:sp>
        <p:nvSpPr>
          <p:cNvPr id="44" name="CuadroTexto 43">
            <a:extLst>
              <a:ext uri="{FF2B5EF4-FFF2-40B4-BE49-F238E27FC236}">
                <a16:creationId xmlns:a16="http://schemas.microsoft.com/office/drawing/2014/main" id="{1A2234E4-D9EA-B143-6AD4-BE6671052ACA}"/>
              </a:ext>
            </a:extLst>
          </p:cNvPr>
          <p:cNvSpPr txBox="1"/>
          <p:nvPr/>
        </p:nvSpPr>
        <p:spPr>
          <a:xfrm>
            <a:off x="354564" y="3538954"/>
            <a:ext cx="3508310" cy="1323439"/>
          </a:xfrm>
          <a:prstGeom prst="rect">
            <a:avLst/>
          </a:prstGeom>
          <a:noFill/>
        </p:spPr>
        <p:txBody>
          <a:bodyPr wrap="square">
            <a:spAutoFit/>
          </a:bodyPr>
          <a:lstStyle/>
          <a:p>
            <a:r>
              <a:rPr lang="ca-ES-valencia" sz="4000" b="1" dirty="0">
                <a:solidFill>
                  <a:srgbClr val="FFFFFF"/>
                </a:solidFill>
              </a:rPr>
              <a:t>Matemáticas financieras</a:t>
            </a:r>
            <a:endParaRPr lang="es-ES" sz="4000" dirty="0"/>
          </a:p>
        </p:txBody>
      </p:sp>
      <p:sp>
        <p:nvSpPr>
          <p:cNvPr id="47" name="CuadroTexto 46">
            <a:extLst>
              <a:ext uri="{FF2B5EF4-FFF2-40B4-BE49-F238E27FC236}">
                <a16:creationId xmlns:a16="http://schemas.microsoft.com/office/drawing/2014/main" id="{F6F731B5-BFDA-A43F-E48D-2A20BDEE0197}"/>
              </a:ext>
            </a:extLst>
          </p:cNvPr>
          <p:cNvSpPr txBox="1"/>
          <p:nvPr/>
        </p:nvSpPr>
        <p:spPr>
          <a:xfrm>
            <a:off x="6795044" y="2983059"/>
            <a:ext cx="2914461" cy="307777"/>
          </a:xfrm>
          <a:prstGeom prst="rect">
            <a:avLst/>
          </a:prstGeom>
          <a:solidFill>
            <a:schemeClr val="bg1"/>
          </a:solidFill>
        </p:spPr>
        <p:txBody>
          <a:bodyPr wrap="square" rtlCol="0">
            <a:spAutoFit/>
          </a:bodyPr>
          <a:lstStyle>
            <a:defPPr>
              <a:defRPr lang="en-US"/>
            </a:defPPr>
            <a:lvl1pPr algn="ctr">
              <a:defRPr sz="1600" b="1"/>
            </a:lvl1pPr>
          </a:lstStyle>
          <a:p>
            <a:r>
              <a:rPr lang="es-ES" sz="1400" b="0" dirty="0"/>
              <a:t>Simple</a:t>
            </a:r>
          </a:p>
        </p:txBody>
      </p:sp>
      <p:sp>
        <p:nvSpPr>
          <p:cNvPr id="2" name="CuadroTexto 1">
            <a:extLst>
              <a:ext uri="{FF2B5EF4-FFF2-40B4-BE49-F238E27FC236}">
                <a16:creationId xmlns:a16="http://schemas.microsoft.com/office/drawing/2014/main" id="{339C3FD2-F4DC-C44B-FFA2-36FB7D46997B}"/>
              </a:ext>
            </a:extLst>
          </p:cNvPr>
          <p:cNvSpPr txBox="1"/>
          <p:nvPr/>
        </p:nvSpPr>
        <p:spPr>
          <a:xfrm>
            <a:off x="4314933" y="3136948"/>
            <a:ext cx="1924674" cy="307777"/>
          </a:xfrm>
          <a:prstGeom prst="rect">
            <a:avLst/>
          </a:prstGeom>
          <a:solidFill>
            <a:srgbClr val="06235B"/>
          </a:solidFill>
          <a:ln>
            <a:noFill/>
          </a:ln>
        </p:spPr>
        <p:txBody>
          <a:bodyPr wrap="square" rtlCol="0">
            <a:spAutoFit/>
          </a:bodyPr>
          <a:lstStyle>
            <a:defPPr>
              <a:defRPr lang="en-US"/>
            </a:defPPr>
            <a:lvl1pPr algn="ctr">
              <a:defRPr sz="1600" b="1"/>
            </a:lvl1pPr>
          </a:lstStyle>
          <a:p>
            <a:r>
              <a:rPr lang="es-ES" sz="1400" dirty="0">
                <a:solidFill>
                  <a:schemeClr val="bg1"/>
                </a:solidFill>
              </a:rPr>
              <a:t>Índices</a:t>
            </a:r>
          </a:p>
        </p:txBody>
      </p:sp>
      <p:sp>
        <p:nvSpPr>
          <p:cNvPr id="3" name="CuadroTexto 2">
            <a:extLst>
              <a:ext uri="{FF2B5EF4-FFF2-40B4-BE49-F238E27FC236}">
                <a16:creationId xmlns:a16="http://schemas.microsoft.com/office/drawing/2014/main" id="{A7DA7F8F-6453-40D8-C617-0F9544987BB8}"/>
              </a:ext>
            </a:extLst>
          </p:cNvPr>
          <p:cNvSpPr txBox="1"/>
          <p:nvPr/>
        </p:nvSpPr>
        <p:spPr>
          <a:xfrm>
            <a:off x="4314933" y="4092160"/>
            <a:ext cx="1940766" cy="307777"/>
          </a:xfrm>
          <a:prstGeom prst="rect">
            <a:avLst/>
          </a:prstGeom>
          <a:solidFill>
            <a:srgbClr val="06235B"/>
          </a:solidFill>
        </p:spPr>
        <p:txBody>
          <a:bodyPr wrap="square" rtlCol="0">
            <a:spAutoFit/>
          </a:bodyPr>
          <a:lstStyle>
            <a:defPPr>
              <a:defRPr lang="en-US"/>
            </a:defPPr>
            <a:lvl1pPr algn="ctr">
              <a:defRPr sz="1600" b="1"/>
            </a:lvl1pPr>
          </a:lstStyle>
          <a:p>
            <a:r>
              <a:rPr lang="es-ES" sz="1400" dirty="0">
                <a:solidFill>
                  <a:schemeClr val="bg1"/>
                </a:solidFill>
              </a:rPr>
              <a:t>Progresiones</a:t>
            </a:r>
          </a:p>
        </p:txBody>
      </p:sp>
      <p:sp>
        <p:nvSpPr>
          <p:cNvPr id="4" name="CuadroTexto 3">
            <a:extLst>
              <a:ext uri="{FF2B5EF4-FFF2-40B4-BE49-F238E27FC236}">
                <a16:creationId xmlns:a16="http://schemas.microsoft.com/office/drawing/2014/main" id="{1D448B5E-7E71-295C-19FE-8FB29010FA31}"/>
              </a:ext>
            </a:extLst>
          </p:cNvPr>
          <p:cNvSpPr txBox="1"/>
          <p:nvPr/>
        </p:nvSpPr>
        <p:spPr>
          <a:xfrm>
            <a:off x="4314933" y="5029890"/>
            <a:ext cx="1940766" cy="307777"/>
          </a:xfrm>
          <a:prstGeom prst="rect">
            <a:avLst/>
          </a:prstGeom>
          <a:solidFill>
            <a:srgbClr val="06235B"/>
          </a:solidFill>
        </p:spPr>
        <p:txBody>
          <a:bodyPr wrap="square" rtlCol="0">
            <a:spAutoFit/>
          </a:bodyPr>
          <a:lstStyle>
            <a:defPPr>
              <a:defRPr lang="en-US"/>
            </a:defPPr>
            <a:lvl1pPr algn="ctr">
              <a:defRPr sz="1600" b="1"/>
            </a:lvl1pPr>
          </a:lstStyle>
          <a:p>
            <a:r>
              <a:rPr lang="es-ES" sz="1400" dirty="0">
                <a:solidFill>
                  <a:schemeClr val="bg1"/>
                </a:solidFill>
              </a:rPr>
              <a:t>Capitalización</a:t>
            </a:r>
          </a:p>
        </p:txBody>
      </p:sp>
      <p:sp>
        <p:nvSpPr>
          <p:cNvPr id="5" name="CuadroTexto 4">
            <a:extLst>
              <a:ext uri="{FF2B5EF4-FFF2-40B4-BE49-F238E27FC236}">
                <a16:creationId xmlns:a16="http://schemas.microsoft.com/office/drawing/2014/main" id="{037C915C-A1A3-9CBE-C445-39344F965F43}"/>
              </a:ext>
            </a:extLst>
          </p:cNvPr>
          <p:cNvSpPr txBox="1"/>
          <p:nvPr/>
        </p:nvSpPr>
        <p:spPr>
          <a:xfrm>
            <a:off x="6795045" y="1597469"/>
            <a:ext cx="2914460" cy="307777"/>
          </a:xfrm>
          <a:prstGeom prst="rect">
            <a:avLst/>
          </a:prstGeom>
          <a:solidFill>
            <a:schemeClr val="bg1"/>
          </a:solidFill>
        </p:spPr>
        <p:txBody>
          <a:bodyPr wrap="square" rtlCol="0">
            <a:spAutoFit/>
          </a:bodyPr>
          <a:lstStyle>
            <a:defPPr>
              <a:defRPr lang="en-US"/>
            </a:defPPr>
            <a:lvl1pPr algn="ctr">
              <a:defRPr sz="1600" b="1"/>
            </a:lvl1pPr>
          </a:lstStyle>
          <a:p>
            <a:r>
              <a:rPr lang="ca-ES-valencia" sz="1400" b="0" dirty="0"/>
              <a:t>Variación</a:t>
            </a:r>
            <a:endParaRPr lang="es-ES" sz="1400" b="0" dirty="0"/>
          </a:p>
        </p:txBody>
      </p:sp>
      <p:sp>
        <p:nvSpPr>
          <p:cNvPr id="9" name="CuadroTexto 8">
            <a:extLst>
              <a:ext uri="{FF2B5EF4-FFF2-40B4-BE49-F238E27FC236}">
                <a16:creationId xmlns:a16="http://schemas.microsoft.com/office/drawing/2014/main" id="{D33B3AD2-DEFC-C903-EC00-BDAAA4256971}"/>
              </a:ext>
            </a:extLst>
          </p:cNvPr>
          <p:cNvSpPr txBox="1"/>
          <p:nvPr/>
        </p:nvSpPr>
        <p:spPr>
          <a:xfrm>
            <a:off x="4314933" y="6035791"/>
            <a:ext cx="1940766" cy="307777"/>
          </a:xfrm>
          <a:prstGeom prst="rect">
            <a:avLst/>
          </a:prstGeom>
          <a:solidFill>
            <a:srgbClr val="06235B"/>
          </a:solidFill>
        </p:spPr>
        <p:txBody>
          <a:bodyPr wrap="square" rtlCol="0">
            <a:spAutoFit/>
          </a:bodyPr>
          <a:lstStyle>
            <a:defPPr>
              <a:defRPr lang="en-US"/>
            </a:defPPr>
            <a:lvl1pPr algn="ctr">
              <a:defRPr sz="1600" b="1"/>
            </a:lvl1pPr>
          </a:lstStyle>
          <a:p>
            <a:r>
              <a:rPr lang="es-ES" sz="1400" dirty="0">
                <a:solidFill>
                  <a:schemeClr val="bg1"/>
                </a:solidFill>
              </a:rPr>
              <a:t>Amortización</a:t>
            </a:r>
          </a:p>
        </p:txBody>
      </p:sp>
      <p:sp>
        <p:nvSpPr>
          <p:cNvPr id="10" name="CuadroTexto 9">
            <a:extLst>
              <a:ext uri="{FF2B5EF4-FFF2-40B4-BE49-F238E27FC236}">
                <a16:creationId xmlns:a16="http://schemas.microsoft.com/office/drawing/2014/main" id="{935EBD39-5323-A310-77EC-C6094173686E}"/>
              </a:ext>
            </a:extLst>
          </p:cNvPr>
          <p:cNvSpPr txBox="1"/>
          <p:nvPr/>
        </p:nvSpPr>
        <p:spPr>
          <a:xfrm>
            <a:off x="6795044" y="1982068"/>
            <a:ext cx="2914459" cy="307777"/>
          </a:xfrm>
          <a:prstGeom prst="rect">
            <a:avLst/>
          </a:prstGeom>
          <a:solidFill>
            <a:schemeClr val="bg1"/>
          </a:solidFill>
        </p:spPr>
        <p:txBody>
          <a:bodyPr wrap="square" rtlCol="0">
            <a:spAutoFit/>
          </a:bodyPr>
          <a:lstStyle>
            <a:defPPr>
              <a:defRPr lang="en-US"/>
            </a:defPPr>
            <a:lvl1pPr algn="ctr">
              <a:defRPr sz="1600" b="1"/>
            </a:lvl1pPr>
          </a:lstStyle>
          <a:p>
            <a:r>
              <a:rPr lang="ca-ES-valencia" sz="1400" b="0" dirty="0"/>
              <a:t>Desempleo</a:t>
            </a:r>
            <a:endParaRPr lang="es-ES" sz="1400" b="0" dirty="0"/>
          </a:p>
        </p:txBody>
      </p:sp>
      <p:sp>
        <p:nvSpPr>
          <p:cNvPr id="11" name="CuadroTexto 10">
            <a:extLst>
              <a:ext uri="{FF2B5EF4-FFF2-40B4-BE49-F238E27FC236}">
                <a16:creationId xmlns:a16="http://schemas.microsoft.com/office/drawing/2014/main" id="{58EDF076-B189-B74A-5A37-4D28784370C3}"/>
              </a:ext>
            </a:extLst>
          </p:cNvPr>
          <p:cNvSpPr txBox="1"/>
          <p:nvPr/>
        </p:nvSpPr>
        <p:spPr>
          <a:xfrm>
            <a:off x="6795045" y="2398660"/>
            <a:ext cx="2914458" cy="307777"/>
          </a:xfrm>
          <a:prstGeom prst="rect">
            <a:avLst/>
          </a:prstGeom>
          <a:solidFill>
            <a:schemeClr val="bg1"/>
          </a:solidFill>
        </p:spPr>
        <p:txBody>
          <a:bodyPr wrap="square" rtlCol="0">
            <a:spAutoFit/>
          </a:bodyPr>
          <a:lstStyle>
            <a:defPPr>
              <a:defRPr lang="en-US"/>
            </a:defPPr>
            <a:lvl1pPr algn="ctr">
              <a:defRPr sz="1600" b="1"/>
            </a:lvl1pPr>
          </a:lstStyle>
          <a:p>
            <a:r>
              <a:rPr lang="ca-ES-valencia" sz="1400" b="0" dirty="0"/>
              <a:t>Natalidad</a:t>
            </a:r>
            <a:endParaRPr lang="es-ES" sz="1400" b="0" dirty="0"/>
          </a:p>
        </p:txBody>
      </p:sp>
      <p:sp>
        <p:nvSpPr>
          <p:cNvPr id="12" name="CuadroTexto 11">
            <a:extLst>
              <a:ext uri="{FF2B5EF4-FFF2-40B4-BE49-F238E27FC236}">
                <a16:creationId xmlns:a16="http://schemas.microsoft.com/office/drawing/2014/main" id="{0095000C-4B6B-AD17-5290-9CEAC9C3960F}"/>
              </a:ext>
            </a:extLst>
          </p:cNvPr>
          <p:cNvSpPr txBox="1"/>
          <p:nvPr/>
        </p:nvSpPr>
        <p:spPr>
          <a:xfrm>
            <a:off x="6795045" y="3361179"/>
            <a:ext cx="2914460" cy="307777"/>
          </a:xfrm>
          <a:prstGeom prst="rect">
            <a:avLst/>
          </a:prstGeom>
          <a:solidFill>
            <a:schemeClr val="bg1"/>
          </a:solidFill>
        </p:spPr>
        <p:txBody>
          <a:bodyPr wrap="square" rtlCol="0">
            <a:spAutoFit/>
          </a:bodyPr>
          <a:lstStyle>
            <a:defPPr>
              <a:defRPr lang="en-US"/>
            </a:defPPr>
            <a:lvl1pPr algn="ctr">
              <a:defRPr sz="1600" b="1"/>
            </a:lvl1pPr>
          </a:lstStyle>
          <a:p>
            <a:r>
              <a:rPr lang="es-ES" sz="1400" b="0" dirty="0"/>
              <a:t>IPC</a:t>
            </a:r>
          </a:p>
        </p:txBody>
      </p:sp>
      <p:sp>
        <p:nvSpPr>
          <p:cNvPr id="13" name="CuadroTexto 12">
            <a:extLst>
              <a:ext uri="{FF2B5EF4-FFF2-40B4-BE49-F238E27FC236}">
                <a16:creationId xmlns:a16="http://schemas.microsoft.com/office/drawing/2014/main" id="{CC3FD13C-C042-879F-343C-5139363D5A3B}"/>
              </a:ext>
            </a:extLst>
          </p:cNvPr>
          <p:cNvSpPr txBox="1"/>
          <p:nvPr/>
        </p:nvSpPr>
        <p:spPr>
          <a:xfrm>
            <a:off x="6811135" y="3904033"/>
            <a:ext cx="2898368" cy="307777"/>
          </a:xfrm>
          <a:prstGeom prst="rect">
            <a:avLst/>
          </a:prstGeom>
          <a:solidFill>
            <a:schemeClr val="bg1"/>
          </a:solidFill>
        </p:spPr>
        <p:txBody>
          <a:bodyPr wrap="square" rtlCol="0">
            <a:spAutoFit/>
          </a:bodyPr>
          <a:lstStyle>
            <a:defPPr>
              <a:defRPr lang="en-US"/>
            </a:defPPr>
            <a:lvl1pPr algn="ctr">
              <a:defRPr sz="1600" b="1"/>
            </a:lvl1pPr>
          </a:lstStyle>
          <a:p>
            <a:r>
              <a:rPr lang="es-ES" sz="1400" b="0" dirty="0"/>
              <a:t>Aritmética</a:t>
            </a:r>
          </a:p>
        </p:txBody>
      </p:sp>
      <p:sp>
        <p:nvSpPr>
          <p:cNvPr id="14" name="CuadroTexto 13">
            <a:extLst>
              <a:ext uri="{FF2B5EF4-FFF2-40B4-BE49-F238E27FC236}">
                <a16:creationId xmlns:a16="http://schemas.microsoft.com/office/drawing/2014/main" id="{0F356FD0-26BC-6727-B6D4-FDA36F7F57CB}"/>
              </a:ext>
            </a:extLst>
          </p:cNvPr>
          <p:cNvSpPr txBox="1"/>
          <p:nvPr/>
        </p:nvSpPr>
        <p:spPr>
          <a:xfrm>
            <a:off x="6803089" y="4312273"/>
            <a:ext cx="2906414" cy="307777"/>
          </a:xfrm>
          <a:prstGeom prst="rect">
            <a:avLst/>
          </a:prstGeom>
          <a:solidFill>
            <a:schemeClr val="bg1"/>
          </a:solidFill>
        </p:spPr>
        <p:txBody>
          <a:bodyPr wrap="square" rtlCol="0">
            <a:spAutoFit/>
          </a:bodyPr>
          <a:lstStyle>
            <a:defPPr>
              <a:defRPr lang="en-US"/>
            </a:defPPr>
            <a:lvl1pPr algn="ctr">
              <a:defRPr sz="1600" b="1"/>
            </a:lvl1pPr>
          </a:lstStyle>
          <a:p>
            <a:r>
              <a:rPr lang="es-ES" sz="1400" b="0" dirty="0"/>
              <a:t>Geométrica</a:t>
            </a:r>
          </a:p>
        </p:txBody>
      </p:sp>
      <p:sp>
        <p:nvSpPr>
          <p:cNvPr id="15" name="CuadroTexto 14">
            <a:extLst>
              <a:ext uri="{FF2B5EF4-FFF2-40B4-BE49-F238E27FC236}">
                <a16:creationId xmlns:a16="http://schemas.microsoft.com/office/drawing/2014/main" id="{76CCF86B-B315-D0C8-48F2-5448C58ECB1A}"/>
              </a:ext>
            </a:extLst>
          </p:cNvPr>
          <p:cNvSpPr txBox="1"/>
          <p:nvPr/>
        </p:nvSpPr>
        <p:spPr>
          <a:xfrm>
            <a:off x="6786255" y="4807932"/>
            <a:ext cx="2923248" cy="307777"/>
          </a:xfrm>
          <a:prstGeom prst="rect">
            <a:avLst/>
          </a:prstGeom>
          <a:solidFill>
            <a:schemeClr val="bg1"/>
          </a:solidFill>
        </p:spPr>
        <p:txBody>
          <a:bodyPr wrap="square" rtlCol="0">
            <a:spAutoFit/>
          </a:bodyPr>
          <a:lstStyle>
            <a:defPPr>
              <a:defRPr lang="en-US"/>
            </a:defPPr>
            <a:lvl1pPr algn="ctr">
              <a:defRPr sz="1600" b="1"/>
            </a:lvl1pPr>
          </a:lstStyle>
          <a:p>
            <a:r>
              <a:rPr lang="es-ES" sz="1400" b="0" dirty="0"/>
              <a:t>Simple</a:t>
            </a:r>
          </a:p>
        </p:txBody>
      </p:sp>
      <p:sp>
        <p:nvSpPr>
          <p:cNvPr id="16" name="CuadroTexto 15">
            <a:extLst>
              <a:ext uri="{FF2B5EF4-FFF2-40B4-BE49-F238E27FC236}">
                <a16:creationId xmlns:a16="http://schemas.microsoft.com/office/drawing/2014/main" id="{23D0E999-0FD0-932B-0270-49B15C5DAB91}"/>
              </a:ext>
            </a:extLst>
          </p:cNvPr>
          <p:cNvSpPr txBox="1"/>
          <p:nvPr/>
        </p:nvSpPr>
        <p:spPr>
          <a:xfrm>
            <a:off x="6778209" y="5216172"/>
            <a:ext cx="2931294" cy="307777"/>
          </a:xfrm>
          <a:prstGeom prst="rect">
            <a:avLst/>
          </a:prstGeom>
          <a:solidFill>
            <a:schemeClr val="bg1"/>
          </a:solidFill>
        </p:spPr>
        <p:txBody>
          <a:bodyPr wrap="square" rtlCol="0">
            <a:spAutoFit/>
          </a:bodyPr>
          <a:lstStyle>
            <a:defPPr>
              <a:defRPr lang="en-US"/>
            </a:defPPr>
            <a:lvl1pPr algn="ctr">
              <a:defRPr sz="1600" b="1"/>
            </a:lvl1pPr>
          </a:lstStyle>
          <a:p>
            <a:r>
              <a:rPr lang="es-ES" sz="1400" b="0" dirty="0"/>
              <a:t>Compuesta</a:t>
            </a:r>
          </a:p>
        </p:txBody>
      </p:sp>
      <p:sp>
        <p:nvSpPr>
          <p:cNvPr id="17" name="CuadroTexto 16">
            <a:extLst>
              <a:ext uri="{FF2B5EF4-FFF2-40B4-BE49-F238E27FC236}">
                <a16:creationId xmlns:a16="http://schemas.microsoft.com/office/drawing/2014/main" id="{92379F79-5EFC-48A7-92BF-29AD89872BDF}"/>
              </a:ext>
            </a:extLst>
          </p:cNvPr>
          <p:cNvSpPr txBox="1"/>
          <p:nvPr/>
        </p:nvSpPr>
        <p:spPr>
          <a:xfrm>
            <a:off x="6778209" y="5616562"/>
            <a:ext cx="2931295" cy="307777"/>
          </a:xfrm>
          <a:prstGeom prst="rect">
            <a:avLst/>
          </a:prstGeom>
          <a:solidFill>
            <a:schemeClr val="bg1"/>
          </a:solidFill>
        </p:spPr>
        <p:txBody>
          <a:bodyPr wrap="square" rtlCol="0">
            <a:spAutoFit/>
          </a:bodyPr>
          <a:lstStyle>
            <a:defPPr>
              <a:defRPr lang="en-US"/>
            </a:defPPr>
            <a:lvl1pPr algn="ctr">
              <a:defRPr sz="1600" b="1"/>
            </a:lvl1pPr>
          </a:lstStyle>
          <a:p>
            <a:r>
              <a:rPr lang="es-ES" sz="1400" b="0" dirty="0"/>
              <a:t>Anualidades de capitalización</a:t>
            </a:r>
          </a:p>
        </p:txBody>
      </p:sp>
      <p:sp>
        <p:nvSpPr>
          <p:cNvPr id="6" name="Abrir llave 5">
            <a:extLst>
              <a:ext uri="{FF2B5EF4-FFF2-40B4-BE49-F238E27FC236}">
                <a16:creationId xmlns:a16="http://schemas.microsoft.com/office/drawing/2014/main" id="{4AFE087B-585D-7095-BF99-F09C3D19633B}"/>
              </a:ext>
            </a:extLst>
          </p:cNvPr>
          <p:cNvSpPr/>
          <p:nvPr/>
        </p:nvSpPr>
        <p:spPr>
          <a:xfrm>
            <a:off x="6412012" y="1597469"/>
            <a:ext cx="84881" cy="1108968"/>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
        <p:nvSpPr>
          <p:cNvPr id="7" name="Abrir llave 6">
            <a:extLst>
              <a:ext uri="{FF2B5EF4-FFF2-40B4-BE49-F238E27FC236}">
                <a16:creationId xmlns:a16="http://schemas.microsoft.com/office/drawing/2014/main" id="{1F23A5B4-C1E2-9660-7A11-AEE52D20FE7C}"/>
              </a:ext>
            </a:extLst>
          </p:cNvPr>
          <p:cNvSpPr/>
          <p:nvPr/>
        </p:nvSpPr>
        <p:spPr>
          <a:xfrm>
            <a:off x="6414865" y="2918816"/>
            <a:ext cx="84881" cy="778715"/>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
        <p:nvSpPr>
          <p:cNvPr id="8" name="Abrir llave 7">
            <a:extLst>
              <a:ext uri="{FF2B5EF4-FFF2-40B4-BE49-F238E27FC236}">
                <a16:creationId xmlns:a16="http://schemas.microsoft.com/office/drawing/2014/main" id="{D632500A-5830-68AC-E785-6DA7462EB370}"/>
              </a:ext>
            </a:extLst>
          </p:cNvPr>
          <p:cNvSpPr/>
          <p:nvPr/>
        </p:nvSpPr>
        <p:spPr>
          <a:xfrm>
            <a:off x="6397303" y="3904033"/>
            <a:ext cx="84881" cy="716017"/>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
        <p:nvSpPr>
          <p:cNvPr id="18" name="Abrir llave 17">
            <a:extLst>
              <a:ext uri="{FF2B5EF4-FFF2-40B4-BE49-F238E27FC236}">
                <a16:creationId xmlns:a16="http://schemas.microsoft.com/office/drawing/2014/main" id="{EF355DC6-8E20-28C7-E03C-E8ECD2E38363}"/>
              </a:ext>
            </a:extLst>
          </p:cNvPr>
          <p:cNvSpPr/>
          <p:nvPr/>
        </p:nvSpPr>
        <p:spPr>
          <a:xfrm>
            <a:off x="6397303" y="4807932"/>
            <a:ext cx="102443" cy="1116407"/>
          </a:xfrm>
          <a:prstGeom prst="leftBrace">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s-ES"/>
          </a:p>
        </p:txBody>
      </p:sp>
    </p:spTree>
    <p:custDataLst>
      <p:tags r:id="rId1"/>
    </p:custDataLst>
    <p:extLst>
      <p:ext uri="{BB962C8B-B14F-4D97-AF65-F5344CB8AC3E}">
        <p14:creationId xmlns:p14="http://schemas.microsoft.com/office/powerpoint/2010/main" val="297808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500"/>
                                        <p:tgtEl>
                                          <p:spTgt spid="44"/>
                                        </p:tgtEl>
                                      </p:cBhvr>
                                    </p:animEffect>
                                  </p:childTnLst>
                                </p:cTn>
                              </p:par>
                            </p:childTnLst>
                          </p:cTn>
                        </p:par>
                        <p:par>
                          <p:cTn id="8" fill="hold">
                            <p:stCondLst>
                              <p:cond delay="3000"/>
                            </p:stCondLst>
                            <p:childTnLst>
                              <p:par>
                                <p:cTn id="9" presetID="10" presetClass="entr" presetSubtype="0" fill="hold" grpId="0"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fade">
                                      <p:cBhvr>
                                        <p:cTn id="11" dur="500"/>
                                        <p:tgtEl>
                                          <p:spTgt spid="37"/>
                                        </p:tgtEl>
                                      </p:cBhvr>
                                    </p:animEffect>
                                  </p:childTnLst>
                                </p:cTn>
                              </p:par>
                            </p:childTnLst>
                          </p:cTn>
                        </p:par>
                        <p:par>
                          <p:cTn id="12" fill="hold">
                            <p:stCondLst>
                              <p:cond delay="3500"/>
                            </p:stCondLst>
                            <p:childTnLst>
                              <p:par>
                                <p:cTn id="13" presetID="1"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par>
                          <p:cTn id="15" fill="hold">
                            <p:stCondLst>
                              <p:cond delay="3500"/>
                            </p:stCondLst>
                            <p:childTnLst>
                              <p:par>
                                <p:cTn id="16" presetID="10" presetClass="entr" presetSubtype="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500"/>
                                        <p:tgtEl>
                                          <p:spTgt spid="10"/>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par>
                          <p:cTn id="25" fill="hold">
                            <p:stCondLst>
                              <p:cond delay="4000"/>
                            </p:stCondLst>
                            <p:childTnLst>
                              <p:par>
                                <p:cTn id="26" presetID="10" presetClass="entr" presetSubtype="0" fill="hold" grpId="0" nodeType="after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fade">
                                      <p:cBhvr>
                                        <p:cTn id="28" dur="500"/>
                                        <p:tgtEl>
                                          <p:spTgt spid="2"/>
                                        </p:tgtEl>
                                      </p:cBhvr>
                                    </p:animEffect>
                                  </p:childTnLst>
                                </p:cTn>
                              </p:par>
                            </p:childTnLst>
                          </p:cTn>
                        </p:par>
                        <p:par>
                          <p:cTn id="29" fill="hold">
                            <p:stCondLst>
                              <p:cond delay="4500"/>
                            </p:stCondLst>
                            <p:childTnLst>
                              <p:par>
                                <p:cTn id="30" presetID="1" presetClass="entr" presetSubtype="0" fill="hold" grpId="0" nodeType="afterEffect">
                                  <p:stCondLst>
                                    <p:cond delay="0"/>
                                  </p:stCondLst>
                                  <p:childTnLst>
                                    <p:set>
                                      <p:cBhvr>
                                        <p:cTn id="31" dur="1" fill="hold">
                                          <p:stCondLst>
                                            <p:cond delay="0"/>
                                          </p:stCondLst>
                                        </p:cTn>
                                        <p:tgtEl>
                                          <p:spTgt spid="7"/>
                                        </p:tgtEl>
                                        <p:attrNameLst>
                                          <p:attrName>style.visibility</p:attrName>
                                        </p:attrNameLst>
                                      </p:cBhvr>
                                      <p:to>
                                        <p:strVal val="visible"/>
                                      </p:to>
                                    </p:set>
                                  </p:childTnLst>
                                </p:cTn>
                              </p:par>
                            </p:childTnLst>
                          </p:cTn>
                        </p:par>
                        <p:par>
                          <p:cTn id="32" fill="hold">
                            <p:stCondLst>
                              <p:cond delay="4500"/>
                            </p:stCondLst>
                            <p:childTnLst>
                              <p:par>
                                <p:cTn id="33" presetID="10" presetClass="entr" presetSubtype="0" fill="hold" grpId="0" nodeType="afterEffect">
                                  <p:stCondLst>
                                    <p:cond delay="0"/>
                                  </p:stCondLst>
                                  <p:childTnLst>
                                    <p:set>
                                      <p:cBhvr>
                                        <p:cTn id="34" dur="1" fill="hold">
                                          <p:stCondLst>
                                            <p:cond delay="0"/>
                                          </p:stCondLst>
                                        </p:cTn>
                                        <p:tgtEl>
                                          <p:spTgt spid="47"/>
                                        </p:tgtEl>
                                        <p:attrNameLst>
                                          <p:attrName>style.visibility</p:attrName>
                                        </p:attrNameLst>
                                      </p:cBhvr>
                                      <p:to>
                                        <p:strVal val="visible"/>
                                      </p:to>
                                    </p:set>
                                    <p:animEffect transition="in" filter="fade">
                                      <p:cBhvr>
                                        <p:cTn id="35" dur="500"/>
                                        <p:tgtEl>
                                          <p:spTgt spid="4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fade">
                                      <p:cBhvr>
                                        <p:cTn id="38" dur="500"/>
                                        <p:tgtEl>
                                          <p:spTgt spid="12"/>
                                        </p:tgtEl>
                                      </p:cBhvr>
                                    </p:animEffect>
                                  </p:childTnLst>
                                </p:cTn>
                              </p:par>
                            </p:childTnLst>
                          </p:cTn>
                        </p:par>
                        <p:par>
                          <p:cTn id="39" fill="hold">
                            <p:stCondLst>
                              <p:cond delay="5000"/>
                            </p:stCondLst>
                            <p:childTnLst>
                              <p:par>
                                <p:cTn id="40" presetID="10" presetClass="entr" presetSubtype="0" fill="hold" grpId="0" nodeType="after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fade">
                                      <p:cBhvr>
                                        <p:cTn id="42" dur="500"/>
                                        <p:tgtEl>
                                          <p:spTgt spid="3"/>
                                        </p:tgtEl>
                                      </p:cBhvr>
                                    </p:animEffect>
                                  </p:childTnLst>
                                </p:cTn>
                              </p:par>
                            </p:childTnLst>
                          </p:cTn>
                        </p:par>
                        <p:par>
                          <p:cTn id="43" fill="hold">
                            <p:stCondLst>
                              <p:cond delay="6000"/>
                            </p:stCondLst>
                            <p:childTnLst>
                              <p:par>
                                <p:cTn id="44" presetID="1" presetClass="entr" presetSubtype="0"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childTnLst>
                                </p:cTn>
                              </p:par>
                            </p:childTnLst>
                          </p:cTn>
                        </p:par>
                        <p:par>
                          <p:cTn id="46" fill="hold">
                            <p:stCondLst>
                              <p:cond delay="6000"/>
                            </p:stCondLst>
                            <p:childTnLst>
                              <p:par>
                                <p:cTn id="47" presetID="10" presetClass="entr" presetSubtype="0" fill="hold" grpId="0" nodeType="after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500"/>
                                        <p:tgtEl>
                                          <p:spTgt spid="1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par>
                          <p:cTn id="53" fill="hold">
                            <p:stCondLst>
                              <p:cond delay="6500"/>
                            </p:stCondLst>
                            <p:childTnLst>
                              <p:par>
                                <p:cTn id="54" presetID="10" presetClass="entr" presetSubtype="0" fill="hold" grpId="0" nodeType="afterEffect">
                                  <p:stCondLst>
                                    <p:cond delay="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500"/>
                                        <p:tgtEl>
                                          <p:spTgt spid="4"/>
                                        </p:tgtEl>
                                      </p:cBhvr>
                                    </p:animEffect>
                                  </p:childTnLst>
                                </p:cTn>
                              </p:par>
                            </p:childTnLst>
                          </p:cTn>
                        </p:par>
                        <p:par>
                          <p:cTn id="57" fill="hold">
                            <p:stCondLst>
                              <p:cond delay="7000"/>
                            </p:stCondLst>
                            <p:childTnLst>
                              <p:par>
                                <p:cTn id="58" presetID="1" presetClass="entr" presetSubtype="0" fill="hold" grpId="0" nodeType="afterEffect">
                                  <p:stCondLst>
                                    <p:cond delay="0"/>
                                  </p:stCondLst>
                                  <p:childTnLst>
                                    <p:set>
                                      <p:cBhvr>
                                        <p:cTn id="59" dur="1" fill="hold">
                                          <p:stCondLst>
                                            <p:cond delay="0"/>
                                          </p:stCondLst>
                                        </p:cTn>
                                        <p:tgtEl>
                                          <p:spTgt spid="18"/>
                                        </p:tgtEl>
                                        <p:attrNameLst>
                                          <p:attrName>style.visibility</p:attrName>
                                        </p:attrNameLst>
                                      </p:cBhvr>
                                      <p:to>
                                        <p:strVal val="visible"/>
                                      </p:to>
                                    </p:set>
                                  </p:childTnLst>
                                </p:cTn>
                              </p:par>
                            </p:childTnLst>
                          </p:cTn>
                        </p:par>
                        <p:par>
                          <p:cTn id="60" fill="hold">
                            <p:stCondLst>
                              <p:cond delay="7000"/>
                            </p:stCondLst>
                            <p:childTnLst>
                              <p:par>
                                <p:cTn id="61" presetID="10" presetClass="entr" presetSubtype="0" fill="hold" grpId="0" nodeType="after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fade">
                                      <p:cBhvr>
                                        <p:cTn id="63" dur="500"/>
                                        <p:tgtEl>
                                          <p:spTgt spid="15"/>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6"/>
                                        </p:tgtEl>
                                        <p:attrNameLst>
                                          <p:attrName>style.visibility</p:attrName>
                                        </p:attrNameLst>
                                      </p:cBhvr>
                                      <p:to>
                                        <p:strVal val="visible"/>
                                      </p:to>
                                    </p:set>
                                    <p:animEffect transition="in" filter="fade">
                                      <p:cBhvr>
                                        <p:cTn id="66" dur="500"/>
                                        <p:tgtEl>
                                          <p:spTgt spid="16"/>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17"/>
                                        </p:tgtEl>
                                        <p:attrNameLst>
                                          <p:attrName>style.visibility</p:attrName>
                                        </p:attrNameLst>
                                      </p:cBhvr>
                                      <p:to>
                                        <p:strVal val="visible"/>
                                      </p:to>
                                    </p:set>
                                    <p:animEffect transition="in" filter="fade">
                                      <p:cBhvr>
                                        <p:cTn id="69" dur="500"/>
                                        <p:tgtEl>
                                          <p:spTgt spid="17"/>
                                        </p:tgtEl>
                                      </p:cBhvr>
                                    </p:animEffect>
                                  </p:childTnLst>
                                </p:cTn>
                              </p:par>
                            </p:childTnLst>
                          </p:cTn>
                        </p:par>
                        <p:par>
                          <p:cTn id="70" fill="hold">
                            <p:stCondLst>
                              <p:cond delay="7500"/>
                            </p:stCondLst>
                            <p:childTnLst>
                              <p:par>
                                <p:cTn id="71" presetID="10" presetClass="entr" presetSubtype="0" fill="hold" grpId="0" nodeType="afterEffect">
                                  <p:stCondLst>
                                    <p:cond delay="0"/>
                                  </p:stCondLst>
                                  <p:childTnLst>
                                    <p:set>
                                      <p:cBhvr>
                                        <p:cTn id="72" dur="1" fill="hold">
                                          <p:stCondLst>
                                            <p:cond delay="0"/>
                                          </p:stCondLst>
                                        </p:cTn>
                                        <p:tgtEl>
                                          <p:spTgt spid="9"/>
                                        </p:tgtEl>
                                        <p:attrNameLst>
                                          <p:attrName>style.visibility</p:attrName>
                                        </p:attrNameLst>
                                      </p:cBhvr>
                                      <p:to>
                                        <p:strVal val="visible"/>
                                      </p:to>
                                    </p:set>
                                    <p:animEffect transition="in" filter="fade">
                                      <p:cBhvr>
                                        <p:cTn id="7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4" grpId="0"/>
      <p:bldP spid="47" grpId="0" animBg="1"/>
      <p:bldP spid="2" grpId="0" animBg="1"/>
      <p:bldP spid="3" grpId="0" animBg="1"/>
      <p:bldP spid="4" grpId="0" animBg="1"/>
      <p:bldP spid="5" grpId="0" animBg="1"/>
      <p:bldP spid="9" grpId="0" animBg="1"/>
      <p:bldP spid="10" grpId="0" animBg="1"/>
      <p:bldP spid="11" grpId="0" animBg="1"/>
      <p:bldP spid="12" grpId="0" animBg="1"/>
      <p:bldP spid="13" grpId="0" animBg="1"/>
      <p:bldP spid="14" grpId="0" animBg="1"/>
      <p:bldP spid="15" grpId="0" animBg="1"/>
      <p:bldP spid="16" grpId="0" animBg="1"/>
      <p:bldP spid="17" grpId="0" animBg="1"/>
      <p:bldP spid="6" grpId="0" animBg="1"/>
      <p:bldP spid="7" grpId="0" animBg="1"/>
      <p:bldP spid="8" grpId="0" animBg="1"/>
      <p:bldP spid="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A96754A6-F034-7C83-AAA9-53BFC4F0FCAD}"/>
              </a:ext>
            </a:extLst>
          </p:cNvPr>
          <p:cNvSpPr>
            <a:spLocks noGrp="1"/>
          </p:cNvSpPr>
          <p:nvPr>
            <p:ph idx="1"/>
          </p:nvPr>
        </p:nvSpPr>
        <p:spPr>
          <a:xfrm>
            <a:off x="1842241" y="1939042"/>
            <a:ext cx="7617765" cy="1193358"/>
          </a:xfrm>
        </p:spPr>
        <p:txBody>
          <a:bodyPr/>
          <a:lstStyle/>
          <a:p>
            <a:r>
              <a:rPr lang="es-ES" sz="2000" dirty="0">
                <a:latin typeface="+mn-lt"/>
              </a:rPr>
              <a:t>La </a:t>
            </a:r>
            <a:r>
              <a:rPr lang="es-ES" sz="2000" b="1" dirty="0">
                <a:solidFill>
                  <a:srgbClr val="E21A23"/>
                </a:solidFill>
                <a:latin typeface="+mn-lt"/>
              </a:rPr>
              <a:t>tasa de variación (TV) </a:t>
            </a:r>
            <a:r>
              <a:rPr lang="es-ES" sz="2000" dirty="0">
                <a:latin typeface="+mn-lt"/>
              </a:rPr>
              <a:t>permite analizar la evolución de una variable que se mide en dos periodos de tiempo diferentes. Si </a:t>
            </a:r>
            <a:r>
              <a:rPr lang="es-ES" sz="2000" i="1" dirty="0">
                <a:latin typeface="+mn-lt"/>
              </a:rPr>
              <a:t>x</a:t>
            </a:r>
            <a:r>
              <a:rPr lang="ca-ES-valencia" sz="2000" i="1" baseline="-25000" dirty="0">
                <a:latin typeface="+mn-lt"/>
              </a:rPr>
              <a:t>t</a:t>
            </a:r>
            <a:r>
              <a:rPr lang="es-ES" sz="2000" i="1" dirty="0">
                <a:latin typeface="+mn-lt"/>
              </a:rPr>
              <a:t> </a:t>
            </a:r>
            <a:r>
              <a:rPr lang="es-ES" sz="2000" dirty="0">
                <a:latin typeface="+mn-lt"/>
              </a:rPr>
              <a:t>es el valor en el periodo </a:t>
            </a:r>
            <a:r>
              <a:rPr lang="es-ES" sz="2000" i="1" dirty="0">
                <a:latin typeface="+mn-lt"/>
              </a:rPr>
              <a:t>t </a:t>
            </a:r>
            <a:r>
              <a:rPr lang="es-ES" sz="2000" dirty="0">
                <a:latin typeface="+mn-lt"/>
              </a:rPr>
              <a:t>y </a:t>
            </a:r>
            <a:r>
              <a:rPr lang="es-ES" sz="2000" i="1" dirty="0">
                <a:latin typeface="+mn-lt"/>
              </a:rPr>
              <a:t>x</a:t>
            </a:r>
            <a:r>
              <a:rPr lang="ca-ES-valencia" sz="2000" i="1" baseline="-25000" dirty="0">
                <a:latin typeface="+mn-lt"/>
              </a:rPr>
              <a:t>n</a:t>
            </a:r>
            <a:r>
              <a:rPr lang="es-ES" sz="2000" i="1" dirty="0">
                <a:latin typeface="+mn-lt"/>
              </a:rPr>
              <a:t> </a:t>
            </a:r>
            <a:r>
              <a:rPr lang="es-ES" sz="2000" dirty="0">
                <a:latin typeface="+mn-lt"/>
              </a:rPr>
              <a:t>es el valor en otro periodo </a:t>
            </a:r>
            <a:r>
              <a:rPr lang="es-ES" sz="2000" i="1" dirty="0">
                <a:latin typeface="+mn-lt"/>
              </a:rPr>
              <a:t>n </a:t>
            </a:r>
            <a:r>
              <a:rPr lang="es-ES" sz="2000" dirty="0">
                <a:latin typeface="+mn-lt"/>
              </a:rPr>
              <a:t>anterior, entonces:</a:t>
            </a:r>
          </a:p>
        </p:txBody>
      </p:sp>
      <mc:AlternateContent xmlns:mc="http://schemas.openxmlformats.org/markup-compatibility/2006">
        <mc:Choice xmlns:a14="http://schemas.microsoft.com/office/drawing/2010/main" Requires="a14">
          <p:sp>
            <p:nvSpPr>
              <p:cNvPr id="3" name="CuadroTexto 2">
                <a:extLst>
                  <a:ext uri="{FF2B5EF4-FFF2-40B4-BE49-F238E27FC236}">
                    <a16:creationId xmlns:a16="http://schemas.microsoft.com/office/drawing/2014/main" id="{575E0065-83DA-5A62-2D2D-827CFFBDA1A0}"/>
                  </a:ext>
                </a:extLst>
              </p:cNvPr>
              <p:cNvSpPr txBox="1"/>
              <p:nvPr/>
            </p:nvSpPr>
            <p:spPr>
              <a:xfrm>
                <a:off x="2678623" y="3629320"/>
                <a:ext cx="5513270" cy="1193358"/>
              </a:xfrm>
              <a:custGeom>
                <a:avLst/>
                <a:gdLst>
                  <a:gd name="csX0" fmla="*/ 0 w 5513270"/>
                  <a:gd name="csY0" fmla="*/ 0 h 1193358"/>
                  <a:gd name="csX1" fmla="*/ 441062 w 5513270"/>
                  <a:gd name="csY1" fmla="*/ 0 h 1193358"/>
                  <a:gd name="csX2" fmla="*/ 937256 w 5513270"/>
                  <a:gd name="csY2" fmla="*/ 0 h 1193358"/>
                  <a:gd name="csX3" fmla="*/ 1323185 w 5513270"/>
                  <a:gd name="csY3" fmla="*/ 0 h 1193358"/>
                  <a:gd name="csX4" fmla="*/ 1764246 w 5513270"/>
                  <a:gd name="csY4" fmla="*/ 0 h 1193358"/>
                  <a:gd name="csX5" fmla="*/ 2260441 w 5513270"/>
                  <a:gd name="csY5" fmla="*/ 0 h 1193358"/>
                  <a:gd name="csX6" fmla="*/ 2646370 w 5513270"/>
                  <a:gd name="csY6" fmla="*/ 0 h 1193358"/>
                  <a:gd name="csX7" fmla="*/ 3032299 w 5513270"/>
                  <a:gd name="csY7" fmla="*/ 0 h 1193358"/>
                  <a:gd name="csX8" fmla="*/ 3638758 w 5513270"/>
                  <a:gd name="csY8" fmla="*/ 0 h 1193358"/>
                  <a:gd name="csX9" fmla="*/ 4245218 w 5513270"/>
                  <a:gd name="csY9" fmla="*/ 0 h 1193358"/>
                  <a:gd name="csX10" fmla="*/ 4906810 w 5513270"/>
                  <a:gd name="csY10" fmla="*/ 0 h 1193358"/>
                  <a:gd name="csX11" fmla="*/ 5513270 w 5513270"/>
                  <a:gd name="csY11" fmla="*/ 0 h 1193358"/>
                  <a:gd name="csX12" fmla="*/ 5513270 w 5513270"/>
                  <a:gd name="csY12" fmla="*/ 584745 h 1193358"/>
                  <a:gd name="csX13" fmla="*/ 5513270 w 5513270"/>
                  <a:gd name="csY13" fmla="*/ 1193358 h 1193358"/>
                  <a:gd name="csX14" fmla="*/ 5017076 w 5513270"/>
                  <a:gd name="csY14" fmla="*/ 1193358 h 1193358"/>
                  <a:gd name="csX15" fmla="*/ 4520881 w 5513270"/>
                  <a:gd name="csY15" fmla="*/ 1193358 h 1193358"/>
                  <a:gd name="csX16" fmla="*/ 4024687 w 5513270"/>
                  <a:gd name="csY16" fmla="*/ 1193358 h 1193358"/>
                  <a:gd name="csX17" fmla="*/ 3473360 w 5513270"/>
                  <a:gd name="csY17" fmla="*/ 1193358 h 1193358"/>
                  <a:gd name="csX18" fmla="*/ 2977166 w 5513270"/>
                  <a:gd name="csY18" fmla="*/ 1193358 h 1193358"/>
                  <a:gd name="csX19" fmla="*/ 2480971 w 5513270"/>
                  <a:gd name="csY19" fmla="*/ 1193358 h 1193358"/>
                  <a:gd name="csX20" fmla="*/ 1984777 w 5513270"/>
                  <a:gd name="csY20" fmla="*/ 1193358 h 1193358"/>
                  <a:gd name="csX21" fmla="*/ 1543716 w 5513270"/>
                  <a:gd name="csY21" fmla="*/ 1193358 h 1193358"/>
                  <a:gd name="csX22" fmla="*/ 992389 w 5513270"/>
                  <a:gd name="csY22" fmla="*/ 1193358 h 1193358"/>
                  <a:gd name="csX23" fmla="*/ 0 w 5513270"/>
                  <a:gd name="csY23" fmla="*/ 1193358 h 1193358"/>
                  <a:gd name="csX24" fmla="*/ 0 w 5513270"/>
                  <a:gd name="csY24" fmla="*/ 572812 h 1193358"/>
                  <a:gd name="csX25" fmla="*/ 0 w 5513270"/>
                  <a:gd name="csY25" fmla="*/ 0 h 119335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Lst>
                <a:rect l="l" t="t" r="r" b="b"/>
                <a:pathLst>
                  <a:path w="5513270" h="1193358" extrusionOk="0">
                    <a:moveTo>
                      <a:pt x="0" y="0"/>
                    </a:moveTo>
                    <a:cubicBezTo>
                      <a:pt x="148014" y="-16745"/>
                      <a:pt x="288780" y="4990"/>
                      <a:pt x="441062" y="0"/>
                    </a:cubicBezTo>
                    <a:cubicBezTo>
                      <a:pt x="593344" y="-4990"/>
                      <a:pt x="831553" y="29294"/>
                      <a:pt x="937256" y="0"/>
                    </a:cubicBezTo>
                    <a:cubicBezTo>
                      <a:pt x="1042959" y="-29294"/>
                      <a:pt x="1217972" y="19450"/>
                      <a:pt x="1323185" y="0"/>
                    </a:cubicBezTo>
                    <a:cubicBezTo>
                      <a:pt x="1428398" y="-19450"/>
                      <a:pt x="1658946" y="19785"/>
                      <a:pt x="1764246" y="0"/>
                    </a:cubicBezTo>
                    <a:cubicBezTo>
                      <a:pt x="1869546" y="-19785"/>
                      <a:pt x="2133993" y="41722"/>
                      <a:pt x="2260441" y="0"/>
                    </a:cubicBezTo>
                    <a:cubicBezTo>
                      <a:pt x="2386889" y="-41722"/>
                      <a:pt x="2519213" y="44006"/>
                      <a:pt x="2646370" y="0"/>
                    </a:cubicBezTo>
                    <a:cubicBezTo>
                      <a:pt x="2773527" y="-44006"/>
                      <a:pt x="2917412" y="30661"/>
                      <a:pt x="3032299" y="0"/>
                    </a:cubicBezTo>
                    <a:cubicBezTo>
                      <a:pt x="3147186" y="-30661"/>
                      <a:pt x="3504217" y="21612"/>
                      <a:pt x="3638758" y="0"/>
                    </a:cubicBezTo>
                    <a:cubicBezTo>
                      <a:pt x="3773299" y="-21612"/>
                      <a:pt x="3985448" y="45567"/>
                      <a:pt x="4245218" y="0"/>
                    </a:cubicBezTo>
                    <a:cubicBezTo>
                      <a:pt x="4504988" y="-45567"/>
                      <a:pt x="4587921" y="78956"/>
                      <a:pt x="4906810" y="0"/>
                    </a:cubicBezTo>
                    <a:cubicBezTo>
                      <a:pt x="5225699" y="-78956"/>
                      <a:pt x="5311037" y="16707"/>
                      <a:pt x="5513270" y="0"/>
                    </a:cubicBezTo>
                    <a:cubicBezTo>
                      <a:pt x="5528096" y="222909"/>
                      <a:pt x="5474378" y="299164"/>
                      <a:pt x="5513270" y="584745"/>
                    </a:cubicBezTo>
                    <a:cubicBezTo>
                      <a:pt x="5552162" y="870326"/>
                      <a:pt x="5464037" y="950888"/>
                      <a:pt x="5513270" y="1193358"/>
                    </a:cubicBezTo>
                    <a:cubicBezTo>
                      <a:pt x="5401798" y="1235388"/>
                      <a:pt x="5165952" y="1146861"/>
                      <a:pt x="5017076" y="1193358"/>
                    </a:cubicBezTo>
                    <a:cubicBezTo>
                      <a:pt x="4868200" y="1239855"/>
                      <a:pt x="4661340" y="1175360"/>
                      <a:pt x="4520881" y="1193358"/>
                    </a:cubicBezTo>
                    <a:cubicBezTo>
                      <a:pt x="4380422" y="1211356"/>
                      <a:pt x="4266184" y="1192510"/>
                      <a:pt x="4024687" y="1193358"/>
                    </a:cubicBezTo>
                    <a:cubicBezTo>
                      <a:pt x="3783190" y="1194206"/>
                      <a:pt x="3746063" y="1161477"/>
                      <a:pt x="3473360" y="1193358"/>
                    </a:cubicBezTo>
                    <a:cubicBezTo>
                      <a:pt x="3200657" y="1225239"/>
                      <a:pt x="3081796" y="1144305"/>
                      <a:pt x="2977166" y="1193358"/>
                    </a:cubicBezTo>
                    <a:cubicBezTo>
                      <a:pt x="2872536" y="1242411"/>
                      <a:pt x="2605516" y="1182341"/>
                      <a:pt x="2480971" y="1193358"/>
                    </a:cubicBezTo>
                    <a:cubicBezTo>
                      <a:pt x="2356426" y="1204375"/>
                      <a:pt x="2085100" y="1181283"/>
                      <a:pt x="1984777" y="1193358"/>
                    </a:cubicBezTo>
                    <a:cubicBezTo>
                      <a:pt x="1884454" y="1205433"/>
                      <a:pt x="1686179" y="1187928"/>
                      <a:pt x="1543716" y="1193358"/>
                    </a:cubicBezTo>
                    <a:cubicBezTo>
                      <a:pt x="1401253" y="1198788"/>
                      <a:pt x="1202811" y="1129215"/>
                      <a:pt x="992389" y="1193358"/>
                    </a:cubicBezTo>
                    <a:cubicBezTo>
                      <a:pt x="781967" y="1257501"/>
                      <a:pt x="257285" y="1100255"/>
                      <a:pt x="0" y="1193358"/>
                    </a:cubicBezTo>
                    <a:cubicBezTo>
                      <a:pt x="-27074" y="1059039"/>
                      <a:pt x="1016" y="753841"/>
                      <a:pt x="0" y="572812"/>
                    </a:cubicBezTo>
                    <a:cubicBezTo>
                      <a:pt x="-1016" y="391783"/>
                      <a:pt x="50483" y="172220"/>
                      <a:pt x="0" y="0"/>
                    </a:cubicBezTo>
                    <a:close/>
                  </a:path>
                </a:pathLst>
              </a:custGeom>
              <a:noFill/>
              <a:ln w="38100">
                <a:solidFill>
                  <a:srgbClr val="E21A23"/>
                </a:solidFill>
                <a:prstDash val="sysDot"/>
                <a:bevel/>
                <a:extLst>
                  <a:ext uri="{C807C97D-BFC1-408E-A445-0C87EB9F89A2}">
                    <ask:lineSketchStyleProps xmlns:ask="http://schemas.microsoft.com/office/drawing/2018/sketchyshapes" sd="4185676659">
                      <a:prstGeom prst="rect">
                        <a:avLst/>
                      </a:prstGeom>
                      <ask:type>
                        <ask:lineSketchScribble/>
                      </ask:type>
                    </ask:lineSketchStyleProps>
                  </a:ext>
                </a:extLst>
              </a:ln>
              <a:effectLst/>
            </p:spPr>
            <p:txBody>
              <a:bodyPr wrap="square" lIns="180000" tIns="180000" rIns="180000" bIns="180000" rtlCol="0">
                <a:spAutoFit/>
              </a:bodyPr>
              <a:lstStyle/>
              <a:p>
                <a:pPr/>
                <a14:m>
                  <m:oMathPara xmlns:m="http://schemas.openxmlformats.org/officeDocument/2006/math">
                    <m:oMathParaPr>
                      <m:jc m:val="centerGroup"/>
                    </m:oMathParaPr>
                    <m:oMath xmlns:m="http://schemas.openxmlformats.org/officeDocument/2006/math">
                      <m:r>
                        <a:rPr lang="es-ES" sz="2400" i="1" smtClean="0">
                          <a:ln>
                            <a:noFill/>
                          </a:ln>
                          <a:solidFill>
                            <a:srgbClr val="E21A23"/>
                          </a:solidFill>
                          <a:latin typeface="Cambria Math" panose="02040503050406030204" pitchFamily="18" charset="0"/>
                        </a:rPr>
                        <m:t>𝑇𝑉</m:t>
                      </m:r>
                      <m:r>
                        <a:rPr lang="es-ES" sz="2400" i="1" smtClean="0">
                          <a:ln>
                            <a:noFill/>
                          </a:ln>
                          <a:solidFill>
                            <a:srgbClr val="E21A23"/>
                          </a:solidFill>
                          <a:latin typeface="Cambria Math" panose="02040503050406030204" pitchFamily="18" charset="0"/>
                        </a:rPr>
                        <m:t>=</m:t>
                      </m:r>
                      <m:f>
                        <m:fPr>
                          <m:ctrlPr>
                            <a:rPr lang="es-ES" sz="2400" i="1" smtClean="0">
                              <a:ln>
                                <a:noFill/>
                              </a:ln>
                              <a:solidFill>
                                <a:srgbClr val="E21A23"/>
                              </a:solidFill>
                              <a:latin typeface="Cambria Math" panose="02040503050406030204" pitchFamily="18" charset="0"/>
                            </a:rPr>
                          </m:ctrlPr>
                        </m:fPr>
                        <m:num>
                          <m:sSub>
                            <m:sSubPr>
                              <m:ctrlPr>
                                <a:rPr lang="es-ES" sz="2400" i="1" smtClean="0">
                                  <a:ln>
                                    <a:noFill/>
                                  </a:ln>
                                  <a:solidFill>
                                    <a:srgbClr val="E21A23"/>
                                  </a:solidFill>
                                  <a:latin typeface="Cambria Math" panose="02040503050406030204" pitchFamily="18" charset="0"/>
                                </a:rPr>
                              </m:ctrlPr>
                            </m:sSubPr>
                            <m:e>
                              <m:r>
                                <a:rPr lang="es-ES" sz="2400" i="1" smtClean="0">
                                  <a:ln>
                                    <a:noFill/>
                                  </a:ln>
                                  <a:solidFill>
                                    <a:srgbClr val="E21A23"/>
                                  </a:solidFill>
                                  <a:latin typeface="Cambria Math" panose="02040503050406030204" pitchFamily="18" charset="0"/>
                                </a:rPr>
                                <m:t>𝑋</m:t>
                              </m:r>
                            </m:e>
                            <m:sub>
                              <m:r>
                                <a:rPr lang="es-ES" sz="2400" i="1" smtClean="0">
                                  <a:ln>
                                    <a:noFill/>
                                  </a:ln>
                                  <a:solidFill>
                                    <a:srgbClr val="E21A23"/>
                                  </a:solidFill>
                                  <a:latin typeface="Cambria Math" panose="02040503050406030204" pitchFamily="18" charset="0"/>
                                </a:rPr>
                                <m:t>𝑡</m:t>
                              </m:r>
                            </m:sub>
                          </m:sSub>
                          <m:r>
                            <a:rPr lang="es-ES" sz="2400" i="1" smtClean="0">
                              <a:ln>
                                <a:noFill/>
                              </a:ln>
                              <a:solidFill>
                                <a:srgbClr val="E21A23"/>
                              </a:solidFill>
                              <a:latin typeface="Cambria Math" panose="02040503050406030204" pitchFamily="18" charset="0"/>
                            </a:rPr>
                            <m:t>−</m:t>
                          </m:r>
                          <m:sSub>
                            <m:sSubPr>
                              <m:ctrlPr>
                                <a:rPr lang="es-ES" sz="2400" i="1" smtClean="0">
                                  <a:ln>
                                    <a:noFill/>
                                  </a:ln>
                                  <a:solidFill>
                                    <a:srgbClr val="E21A23"/>
                                  </a:solidFill>
                                  <a:latin typeface="Cambria Math" panose="02040503050406030204" pitchFamily="18" charset="0"/>
                                </a:rPr>
                              </m:ctrlPr>
                            </m:sSubPr>
                            <m:e>
                              <m:r>
                                <a:rPr lang="es-ES" sz="2400" i="1" smtClean="0">
                                  <a:ln>
                                    <a:noFill/>
                                  </a:ln>
                                  <a:solidFill>
                                    <a:srgbClr val="E21A23"/>
                                  </a:solidFill>
                                  <a:latin typeface="Cambria Math" panose="02040503050406030204" pitchFamily="18" charset="0"/>
                                </a:rPr>
                                <m:t>𝑋</m:t>
                              </m:r>
                            </m:e>
                            <m:sub>
                              <m:r>
                                <a:rPr lang="es-ES" sz="2400" i="1" smtClean="0">
                                  <a:ln>
                                    <a:noFill/>
                                  </a:ln>
                                  <a:solidFill>
                                    <a:srgbClr val="E21A23"/>
                                  </a:solidFill>
                                  <a:latin typeface="Cambria Math" panose="02040503050406030204" pitchFamily="18" charset="0"/>
                                </a:rPr>
                                <m:t>𝑛</m:t>
                              </m:r>
                            </m:sub>
                          </m:sSub>
                        </m:num>
                        <m:den>
                          <m:sSub>
                            <m:sSubPr>
                              <m:ctrlPr>
                                <a:rPr lang="es-ES" sz="2400" i="1" smtClean="0">
                                  <a:ln>
                                    <a:noFill/>
                                  </a:ln>
                                  <a:solidFill>
                                    <a:srgbClr val="E21A23"/>
                                  </a:solidFill>
                                  <a:latin typeface="Cambria Math" panose="02040503050406030204" pitchFamily="18" charset="0"/>
                                </a:rPr>
                              </m:ctrlPr>
                            </m:sSubPr>
                            <m:e>
                              <m:r>
                                <a:rPr lang="es-ES" sz="2400" i="1" smtClean="0">
                                  <a:ln>
                                    <a:noFill/>
                                  </a:ln>
                                  <a:solidFill>
                                    <a:srgbClr val="E21A23"/>
                                  </a:solidFill>
                                  <a:latin typeface="Cambria Math" panose="02040503050406030204" pitchFamily="18" charset="0"/>
                                </a:rPr>
                                <m:t>𝑋</m:t>
                              </m:r>
                            </m:e>
                            <m:sub>
                              <m:r>
                                <a:rPr lang="es-ES" sz="2400" i="1" smtClean="0">
                                  <a:ln>
                                    <a:noFill/>
                                  </a:ln>
                                  <a:solidFill>
                                    <a:srgbClr val="E21A23"/>
                                  </a:solidFill>
                                  <a:latin typeface="Cambria Math" panose="02040503050406030204" pitchFamily="18" charset="0"/>
                                </a:rPr>
                                <m:t>𝑛</m:t>
                              </m:r>
                            </m:sub>
                          </m:sSub>
                        </m:den>
                      </m:f>
                      <m:r>
                        <a:rPr lang="es-ES" sz="2400" i="1" smtClean="0">
                          <a:ln>
                            <a:noFill/>
                          </a:ln>
                          <a:solidFill>
                            <a:srgbClr val="E21A23"/>
                          </a:solidFill>
                          <a:latin typeface="Cambria Math" panose="02040503050406030204" pitchFamily="18" charset="0"/>
                        </a:rPr>
                        <m:t>⋅100=</m:t>
                      </m:r>
                      <m:d>
                        <m:dPr>
                          <m:ctrlPr>
                            <a:rPr lang="es-ES" sz="2400" i="1" smtClean="0">
                              <a:ln>
                                <a:noFill/>
                              </a:ln>
                              <a:solidFill>
                                <a:srgbClr val="E21A23"/>
                              </a:solidFill>
                              <a:latin typeface="Cambria Math" panose="02040503050406030204" pitchFamily="18" charset="0"/>
                            </a:rPr>
                          </m:ctrlPr>
                        </m:dPr>
                        <m:e>
                          <m:f>
                            <m:fPr>
                              <m:ctrlPr>
                                <a:rPr lang="es-ES" sz="2400" i="1" smtClean="0">
                                  <a:ln>
                                    <a:noFill/>
                                  </a:ln>
                                  <a:solidFill>
                                    <a:srgbClr val="E21A23"/>
                                  </a:solidFill>
                                  <a:latin typeface="Cambria Math" panose="02040503050406030204" pitchFamily="18" charset="0"/>
                                </a:rPr>
                              </m:ctrlPr>
                            </m:fPr>
                            <m:num>
                              <m:sSub>
                                <m:sSubPr>
                                  <m:ctrlPr>
                                    <a:rPr lang="es-ES" sz="2400" i="1" smtClean="0">
                                      <a:ln>
                                        <a:noFill/>
                                      </a:ln>
                                      <a:solidFill>
                                        <a:srgbClr val="E21A23"/>
                                      </a:solidFill>
                                      <a:latin typeface="Cambria Math" panose="02040503050406030204" pitchFamily="18" charset="0"/>
                                    </a:rPr>
                                  </m:ctrlPr>
                                </m:sSubPr>
                                <m:e>
                                  <m:r>
                                    <a:rPr lang="es-ES" sz="2400" i="1" smtClean="0">
                                      <a:ln>
                                        <a:noFill/>
                                      </a:ln>
                                      <a:solidFill>
                                        <a:srgbClr val="E21A23"/>
                                      </a:solidFill>
                                      <a:latin typeface="Cambria Math" panose="02040503050406030204" pitchFamily="18" charset="0"/>
                                    </a:rPr>
                                    <m:t>𝑋</m:t>
                                  </m:r>
                                </m:e>
                                <m:sub>
                                  <m:r>
                                    <a:rPr lang="es-ES" sz="2400" i="1" smtClean="0">
                                      <a:ln>
                                        <a:noFill/>
                                      </a:ln>
                                      <a:solidFill>
                                        <a:srgbClr val="E21A23"/>
                                      </a:solidFill>
                                      <a:latin typeface="Cambria Math" panose="02040503050406030204" pitchFamily="18" charset="0"/>
                                    </a:rPr>
                                    <m:t>𝑡</m:t>
                                  </m:r>
                                </m:sub>
                              </m:sSub>
                            </m:num>
                            <m:den>
                              <m:sSub>
                                <m:sSubPr>
                                  <m:ctrlPr>
                                    <a:rPr lang="es-ES" sz="2400" i="1" smtClean="0">
                                      <a:ln>
                                        <a:noFill/>
                                      </a:ln>
                                      <a:solidFill>
                                        <a:srgbClr val="E21A23"/>
                                      </a:solidFill>
                                      <a:latin typeface="Cambria Math" panose="02040503050406030204" pitchFamily="18" charset="0"/>
                                    </a:rPr>
                                  </m:ctrlPr>
                                </m:sSubPr>
                                <m:e>
                                  <m:r>
                                    <a:rPr lang="es-ES" sz="2400" i="1" smtClean="0">
                                      <a:ln>
                                        <a:noFill/>
                                      </a:ln>
                                      <a:solidFill>
                                        <a:srgbClr val="E21A23"/>
                                      </a:solidFill>
                                      <a:latin typeface="Cambria Math" panose="02040503050406030204" pitchFamily="18" charset="0"/>
                                    </a:rPr>
                                    <m:t>𝑋</m:t>
                                  </m:r>
                                </m:e>
                                <m:sub>
                                  <m:r>
                                    <a:rPr lang="es-ES" sz="2400" i="1" smtClean="0">
                                      <a:ln>
                                        <a:noFill/>
                                      </a:ln>
                                      <a:solidFill>
                                        <a:srgbClr val="E21A23"/>
                                      </a:solidFill>
                                      <a:latin typeface="Cambria Math" panose="02040503050406030204" pitchFamily="18" charset="0"/>
                                    </a:rPr>
                                    <m:t>𝑛</m:t>
                                  </m:r>
                                </m:sub>
                              </m:sSub>
                            </m:den>
                          </m:f>
                          <m:r>
                            <a:rPr lang="es-ES" sz="2400" i="1" smtClean="0">
                              <a:ln>
                                <a:noFill/>
                              </a:ln>
                              <a:solidFill>
                                <a:srgbClr val="E21A23"/>
                              </a:solidFill>
                              <a:latin typeface="Cambria Math" panose="02040503050406030204" pitchFamily="18" charset="0"/>
                            </a:rPr>
                            <m:t>−1</m:t>
                          </m:r>
                        </m:e>
                      </m:d>
                      <m:r>
                        <a:rPr lang="es-ES" sz="2400" i="1" smtClean="0">
                          <a:ln>
                            <a:noFill/>
                          </a:ln>
                          <a:solidFill>
                            <a:srgbClr val="E21A23"/>
                          </a:solidFill>
                          <a:latin typeface="Cambria Math" panose="02040503050406030204" pitchFamily="18" charset="0"/>
                        </a:rPr>
                        <m:t>⋅100</m:t>
                      </m:r>
                    </m:oMath>
                  </m:oMathPara>
                </a14:m>
                <a:endParaRPr lang="es-ES" sz="2400" dirty="0">
                  <a:ln>
                    <a:noFill/>
                  </a:ln>
                  <a:solidFill>
                    <a:srgbClr val="E21A23"/>
                  </a:solidFill>
                </a:endParaRPr>
              </a:p>
            </p:txBody>
          </p:sp>
        </mc:Choice>
        <mc:Fallback>
          <p:sp>
            <p:nvSpPr>
              <p:cNvPr id="3" name="CuadroTexto 2">
                <a:extLst>
                  <a:ext uri="{FF2B5EF4-FFF2-40B4-BE49-F238E27FC236}">
                    <a16:creationId xmlns:a16="http://schemas.microsoft.com/office/drawing/2014/main" id="{575E0065-83DA-5A62-2D2D-827CFFBDA1A0}"/>
                  </a:ext>
                </a:extLst>
              </p:cNvPr>
              <p:cNvSpPr txBox="1">
                <a:spLocks noRot="1" noChangeAspect="1" noMove="1" noResize="1" noEditPoints="1" noAdjustHandles="1" noChangeArrowheads="1" noChangeShapeType="1" noTextEdit="1"/>
              </p:cNvSpPr>
              <p:nvPr/>
            </p:nvSpPr>
            <p:spPr>
              <a:xfrm>
                <a:off x="2678623" y="3629320"/>
                <a:ext cx="5513270" cy="1193358"/>
              </a:xfrm>
              <a:prstGeom prst="rect">
                <a:avLst/>
              </a:prstGeom>
              <a:blipFill>
                <a:blip r:embed="rId3"/>
                <a:stretch>
                  <a:fillRect/>
                </a:stretch>
              </a:blipFill>
              <a:ln w="38100">
                <a:solidFill>
                  <a:srgbClr val="E21A23"/>
                </a:solidFill>
                <a:prstDash val="sysDot"/>
                <a:bevel/>
                <a:extLst>
                  <a:ext uri="{C807C97D-BFC1-408E-A445-0C87EB9F89A2}">
                    <ask:lineSketchStyleProps xmlns:ask="http://schemas.microsoft.com/office/drawing/2018/sketchyshapes" sd="4185676659">
                      <a:custGeom>
                        <a:avLst/>
                        <a:gdLst>
                          <a:gd name="csX0" fmla="*/ 0 w 5513270"/>
                          <a:gd name="csY0" fmla="*/ 0 h 1193358"/>
                          <a:gd name="csX1" fmla="*/ 441062 w 5513270"/>
                          <a:gd name="csY1" fmla="*/ 0 h 1193358"/>
                          <a:gd name="csX2" fmla="*/ 937256 w 5513270"/>
                          <a:gd name="csY2" fmla="*/ 0 h 1193358"/>
                          <a:gd name="csX3" fmla="*/ 1323185 w 5513270"/>
                          <a:gd name="csY3" fmla="*/ 0 h 1193358"/>
                          <a:gd name="csX4" fmla="*/ 1764246 w 5513270"/>
                          <a:gd name="csY4" fmla="*/ 0 h 1193358"/>
                          <a:gd name="csX5" fmla="*/ 2260441 w 5513270"/>
                          <a:gd name="csY5" fmla="*/ 0 h 1193358"/>
                          <a:gd name="csX6" fmla="*/ 2646370 w 5513270"/>
                          <a:gd name="csY6" fmla="*/ 0 h 1193358"/>
                          <a:gd name="csX7" fmla="*/ 3032299 w 5513270"/>
                          <a:gd name="csY7" fmla="*/ 0 h 1193358"/>
                          <a:gd name="csX8" fmla="*/ 3638758 w 5513270"/>
                          <a:gd name="csY8" fmla="*/ 0 h 1193358"/>
                          <a:gd name="csX9" fmla="*/ 4245218 w 5513270"/>
                          <a:gd name="csY9" fmla="*/ 0 h 1193358"/>
                          <a:gd name="csX10" fmla="*/ 4906810 w 5513270"/>
                          <a:gd name="csY10" fmla="*/ 0 h 1193358"/>
                          <a:gd name="csX11" fmla="*/ 5513270 w 5513270"/>
                          <a:gd name="csY11" fmla="*/ 0 h 1193358"/>
                          <a:gd name="csX12" fmla="*/ 5513270 w 5513270"/>
                          <a:gd name="csY12" fmla="*/ 584745 h 1193358"/>
                          <a:gd name="csX13" fmla="*/ 5513270 w 5513270"/>
                          <a:gd name="csY13" fmla="*/ 1193358 h 1193358"/>
                          <a:gd name="csX14" fmla="*/ 5017076 w 5513270"/>
                          <a:gd name="csY14" fmla="*/ 1193358 h 1193358"/>
                          <a:gd name="csX15" fmla="*/ 4520881 w 5513270"/>
                          <a:gd name="csY15" fmla="*/ 1193358 h 1193358"/>
                          <a:gd name="csX16" fmla="*/ 4024687 w 5513270"/>
                          <a:gd name="csY16" fmla="*/ 1193358 h 1193358"/>
                          <a:gd name="csX17" fmla="*/ 3473360 w 5513270"/>
                          <a:gd name="csY17" fmla="*/ 1193358 h 1193358"/>
                          <a:gd name="csX18" fmla="*/ 2977166 w 5513270"/>
                          <a:gd name="csY18" fmla="*/ 1193358 h 1193358"/>
                          <a:gd name="csX19" fmla="*/ 2480971 w 5513270"/>
                          <a:gd name="csY19" fmla="*/ 1193358 h 1193358"/>
                          <a:gd name="csX20" fmla="*/ 1984777 w 5513270"/>
                          <a:gd name="csY20" fmla="*/ 1193358 h 1193358"/>
                          <a:gd name="csX21" fmla="*/ 1543716 w 5513270"/>
                          <a:gd name="csY21" fmla="*/ 1193358 h 1193358"/>
                          <a:gd name="csX22" fmla="*/ 992389 w 5513270"/>
                          <a:gd name="csY22" fmla="*/ 1193358 h 1193358"/>
                          <a:gd name="csX23" fmla="*/ 0 w 5513270"/>
                          <a:gd name="csY23" fmla="*/ 1193358 h 1193358"/>
                          <a:gd name="csX24" fmla="*/ 0 w 5513270"/>
                          <a:gd name="csY24" fmla="*/ 572812 h 1193358"/>
                          <a:gd name="csX25" fmla="*/ 0 w 5513270"/>
                          <a:gd name="csY25" fmla="*/ 0 h 119335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Lst>
                        <a:rect l="l" t="t" r="r" b="b"/>
                        <a:pathLst>
                          <a:path w="5513270" h="1193358" extrusionOk="0">
                            <a:moveTo>
                              <a:pt x="0" y="0"/>
                            </a:moveTo>
                            <a:cubicBezTo>
                              <a:pt x="148014" y="-16745"/>
                              <a:pt x="288780" y="4990"/>
                              <a:pt x="441062" y="0"/>
                            </a:cubicBezTo>
                            <a:cubicBezTo>
                              <a:pt x="593344" y="-4990"/>
                              <a:pt x="831553" y="29294"/>
                              <a:pt x="937256" y="0"/>
                            </a:cubicBezTo>
                            <a:cubicBezTo>
                              <a:pt x="1042959" y="-29294"/>
                              <a:pt x="1217972" y="19450"/>
                              <a:pt x="1323185" y="0"/>
                            </a:cubicBezTo>
                            <a:cubicBezTo>
                              <a:pt x="1428398" y="-19450"/>
                              <a:pt x="1658946" y="19785"/>
                              <a:pt x="1764246" y="0"/>
                            </a:cubicBezTo>
                            <a:cubicBezTo>
                              <a:pt x="1869546" y="-19785"/>
                              <a:pt x="2133993" y="41722"/>
                              <a:pt x="2260441" y="0"/>
                            </a:cubicBezTo>
                            <a:cubicBezTo>
                              <a:pt x="2386889" y="-41722"/>
                              <a:pt x="2519213" y="44006"/>
                              <a:pt x="2646370" y="0"/>
                            </a:cubicBezTo>
                            <a:cubicBezTo>
                              <a:pt x="2773527" y="-44006"/>
                              <a:pt x="2917412" y="30661"/>
                              <a:pt x="3032299" y="0"/>
                            </a:cubicBezTo>
                            <a:cubicBezTo>
                              <a:pt x="3147186" y="-30661"/>
                              <a:pt x="3504217" y="21612"/>
                              <a:pt x="3638758" y="0"/>
                            </a:cubicBezTo>
                            <a:cubicBezTo>
                              <a:pt x="3773299" y="-21612"/>
                              <a:pt x="3985448" y="45567"/>
                              <a:pt x="4245218" y="0"/>
                            </a:cubicBezTo>
                            <a:cubicBezTo>
                              <a:pt x="4504988" y="-45567"/>
                              <a:pt x="4587921" y="78956"/>
                              <a:pt x="4906810" y="0"/>
                            </a:cubicBezTo>
                            <a:cubicBezTo>
                              <a:pt x="5225699" y="-78956"/>
                              <a:pt x="5311037" y="16707"/>
                              <a:pt x="5513270" y="0"/>
                            </a:cubicBezTo>
                            <a:cubicBezTo>
                              <a:pt x="5528096" y="222909"/>
                              <a:pt x="5474378" y="299164"/>
                              <a:pt x="5513270" y="584745"/>
                            </a:cubicBezTo>
                            <a:cubicBezTo>
                              <a:pt x="5552162" y="870326"/>
                              <a:pt x="5464037" y="950888"/>
                              <a:pt x="5513270" y="1193358"/>
                            </a:cubicBezTo>
                            <a:cubicBezTo>
                              <a:pt x="5401798" y="1235388"/>
                              <a:pt x="5165952" y="1146861"/>
                              <a:pt x="5017076" y="1193358"/>
                            </a:cubicBezTo>
                            <a:cubicBezTo>
                              <a:pt x="4868200" y="1239855"/>
                              <a:pt x="4661340" y="1175360"/>
                              <a:pt x="4520881" y="1193358"/>
                            </a:cubicBezTo>
                            <a:cubicBezTo>
                              <a:pt x="4380422" y="1211356"/>
                              <a:pt x="4266184" y="1192510"/>
                              <a:pt x="4024687" y="1193358"/>
                            </a:cubicBezTo>
                            <a:cubicBezTo>
                              <a:pt x="3783190" y="1194206"/>
                              <a:pt x="3746063" y="1161477"/>
                              <a:pt x="3473360" y="1193358"/>
                            </a:cubicBezTo>
                            <a:cubicBezTo>
                              <a:pt x="3200657" y="1225239"/>
                              <a:pt x="3081796" y="1144305"/>
                              <a:pt x="2977166" y="1193358"/>
                            </a:cubicBezTo>
                            <a:cubicBezTo>
                              <a:pt x="2872536" y="1242411"/>
                              <a:pt x="2605516" y="1182341"/>
                              <a:pt x="2480971" y="1193358"/>
                            </a:cubicBezTo>
                            <a:cubicBezTo>
                              <a:pt x="2356426" y="1204375"/>
                              <a:pt x="2085100" y="1181283"/>
                              <a:pt x="1984777" y="1193358"/>
                            </a:cubicBezTo>
                            <a:cubicBezTo>
                              <a:pt x="1884454" y="1205433"/>
                              <a:pt x="1686179" y="1187928"/>
                              <a:pt x="1543716" y="1193358"/>
                            </a:cubicBezTo>
                            <a:cubicBezTo>
                              <a:pt x="1401253" y="1198788"/>
                              <a:pt x="1202811" y="1129215"/>
                              <a:pt x="992389" y="1193358"/>
                            </a:cubicBezTo>
                            <a:cubicBezTo>
                              <a:pt x="781967" y="1257501"/>
                              <a:pt x="257285" y="1100255"/>
                              <a:pt x="0" y="1193358"/>
                            </a:cubicBezTo>
                            <a:cubicBezTo>
                              <a:pt x="-27074" y="1059039"/>
                              <a:pt x="1016" y="753841"/>
                              <a:pt x="0" y="572812"/>
                            </a:cubicBezTo>
                            <a:cubicBezTo>
                              <a:pt x="-1016" y="391783"/>
                              <a:pt x="50483" y="172220"/>
                              <a:pt x="0" y="0"/>
                            </a:cubicBezTo>
                            <a:close/>
                          </a:path>
                        </a:pathLst>
                      </a:custGeom>
                      <ask:type>
                        <ask:lineSketchScribble/>
                      </ask:type>
                    </ask:lineSketchStyleProps>
                  </a:ext>
                </a:extLst>
              </a:ln>
              <a:effectLst/>
            </p:spPr>
            <p:txBody>
              <a:bodyPr/>
              <a:lstStyle/>
              <a:p>
                <a:r>
                  <a:rPr lang="ca-ES-valencia">
                    <a:noFill/>
                  </a:rPr>
                  <a:t> </a:t>
                </a:r>
              </a:p>
            </p:txBody>
          </p:sp>
        </mc:Fallback>
      </mc:AlternateContent>
    </p:spTree>
    <p:custDataLst>
      <p:tags r:id="rId1"/>
    </p:custDataLst>
    <p:extLst>
      <p:ext uri="{BB962C8B-B14F-4D97-AF65-F5344CB8AC3E}">
        <p14:creationId xmlns:p14="http://schemas.microsoft.com/office/powerpoint/2010/main" val="3768796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2B4B5-0831-F7C0-A1E3-1B7BC81FAB26}"/>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89F053E-B3F5-9927-2BCC-EFDA0A114937}"/>
              </a:ext>
            </a:extLst>
          </p:cNvPr>
          <p:cNvSpPr txBox="1"/>
          <p:nvPr/>
        </p:nvSpPr>
        <p:spPr>
          <a:xfrm>
            <a:off x="1287902" y="1876497"/>
            <a:ext cx="7027675" cy="1200329"/>
          </a:xfrm>
          <a:prstGeom prst="rect">
            <a:avLst/>
          </a:prstGeom>
          <a:noFill/>
        </p:spPr>
        <p:txBody>
          <a:bodyPr wrap="square" rtlCol="0">
            <a:spAutoFit/>
          </a:bodyPr>
          <a:lstStyle/>
          <a:p>
            <a:r>
              <a:rPr lang="es-ES" dirty="0"/>
              <a:t>La</a:t>
            </a:r>
            <a:r>
              <a:rPr lang="es-ES" b="1" dirty="0"/>
              <a:t> </a:t>
            </a:r>
            <a:r>
              <a:rPr lang="es-ES" b="1" dirty="0">
                <a:solidFill>
                  <a:srgbClr val="E21A23"/>
                </a:solidFill>
              </a:rPr>
              <a:t>tasa de desempleo o de paro </a:t>
            </a:r>
            <a:r>
              <a:rPr lang="es-ES" dirty="0"/>
              <a:t>mide el nivel de desocupación</a:t>
            </a:r>
          </a:p>
          <a:p>
            <a:r>
              <a:rPr lang="es-ES" dirty="0"/>
              <a:t>laboral en relación con la población activa. Es decir, es la parte de</a:t>
            </a:r>
          </a:p>
          <a:p>
            <a:r>
              <a:rPr lang="es-ES" dirty="0"/>
              <a:t>la población que, estando en edad de trabajar (población activa),</a:t>
            </a:r>
          </a:p>
          <a:p>
            <a:r>
              <a:rPr lang="es-ES" dirty="0"/>
              <a:t>no tiene puesto de trabajo. Se expresa por cada cien habitantes.</a:t>
            </a:r>
          </a:p>
        </p:txBody>
      </p:sp>
      <p:grpSp>
        <p:nvGrpSpPr>
          <p:cNvPr id="16" name="Grupo 15">
            <a:extLst>
              <a:ext uri="{FF2B5EF4-FFF2-40B4-BE49-F238E27FC236}">
                <a16:creationId xmlns:a16="http://schemas.microsoft.com/office/drawing/2014/main" id="{30A3C4A8-5806-3EBB-9D7F-7D321716BE13}"/>
              </a:ext>
            </a:extLst>
          </p:cNvPr>
          <p:cNvGrpSpPr/>
          <p:nvPr/>
        </p:nvGrpSpPr>
        <p:grpSpPr>
          <a:xfrm>
            <a:off x="9795213" y="1122037"/>
            <a:ext cx="1602130" cy="4254841"/>
            <a:chOff x="9424752" y="860426"/>
            <a:chExt cx="1602130" cy="4254841"/>
          </a:xfrm>
        </p:grpSpPr>
        <p:sp>
          <p:nvSpPr>
            <p:cNvPr id="22" name="CuadroTexto 21">
              <a:extLst>
                <a:ext uri="{FF2B5EF4-FFF2-40B4-BE49-F238E27FC236}">
                  <a16:creationId xmlns:a16="http://schemas.microsoft.com/office/drawing/2014/main" id="{829B6220-9391-3E86-A165-93C3669CA043}"/>
                </a:ext>
              </a:extLst>
            </p:cNvPr>
            <p:cNvSpPr txBox="1"/>
            <p:nvPr/>
          </p:nvSpPr>
          <p:spPr>
            <a:xfrm>
              <a:off x="9424752" y="1975946"/>
              <a:ext cx="1602130" cy="3139321"/>
            </a:xfrm>
            <a:prstGeom prst="rect">
              <a:avLst/>
            </a:prstGeom>
            <a:noFill/>
          </p:spPr>
          <p:txBody>
            <a:bodyPr wrap="square" rtlCol="0">
              <a:spAutoFit/>
            </a:bodyPr>
            <a:lstStyle/>
            <a:p>
              <a:r>
                <a:rPr lang="es-ES" dirty="0"/>
                <a:t>Las tasas indican la </a:t>
              </a:r>
              <a:r>
                <a:rPr lang="es-ES" b="1" dirty="0"/>
                <a:t>frecuencia</a:t>
              </a:r>
              <a:r>
                <a:rPr lang="es-ES" dirty="0"/>
                <a:t> con la que ocurre algo en un periodo de tiempo determinado</a:t>
              </a:r>
            </a:p>
            <a:p>
              <a:r>
                <a:rPr lang="es-ES" dirty="0"/>
                <a:t>en un territorio concreto.</a:t>
              </a:r>
              <a:endParaRPr lang="es-ES" sz="1600" dirty="0">
                <a:solidFill>
                  <a:schemeClr val="bg1"/>
                </a:solidFill>
              </a:endParaRPr>
            </a:p>
          </p:txBody>
        </p:sp>
        <p:pic>
          <p:nvPicPr>
            <p:cNvPr id="27" name="Gráfico 26" descr="Bombilla y lápiz contorno">
              <a:extLst>
                <a:ext uri="{FF2B5EF4-FFF2-40B4-BE49-F238E27FC236}">
                  <a16:creationId xmlns:a16="http://schemas.microsoft.com/office/drawing/2014/main" id="{742B0BF3-BD88-8A5D-30C0-1C96DF7FCB9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424752" y="860426"/>
              <a:ext cx="914400" cy="914400"/>
            </a:xfrm>
            <a:prstGeom prst="rect">
              <a:avLst/>
            </a:prstGeom>
          </p:spPr>
        </p:pic>
      </p:grpSp>
      <p:pic>
        <p:nvPicPr>
          <p:cNvPr id="4" name="Gráfico 3" descr="Maletín contorno">
            <a:extLst>
              <a:ext uri="{FF2B5EF4-FFF2-40B4-BE49-F238E27FC236}">
                <a16:creationId xmlns:a16="http://schemas.microsoft.com/office/drawing/2014/main" id="{75463C94-6159-490A-0E80-7CC8C5824E0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768537" y="3781175"/>
            <a:ext cx="914400" cy="914400"/>
          </a:xfrm>
          <a:prstGeom prst="rect">
            <a:avLst/>
          </a:prstGeom>
        </p:spPr>
      </p:pic>
      <mc:AlternateContent xmlns:mc="http://schemas.openxmlformats.org/markup-compatibility/2006">
        <mc:Choice xmlns:a14="http://schemas.microsoft.com/office/drawing/2010/main" Requires="a14">
          <p:sp>
            <p:nvSpPr>
              <p:cNvPr id="2" name="CuadroTexto 1">
                <a:extLst>
                  <a:ext uri="{FF2B5EF4-FFF2-40B4-BE49-F238E27FC236}">
                    <a16:creationId xmlns:a16="http://schemas.microsoft.com/office/drawing/2014/main" id="{66F3BDEC-A3B8-7DB2-A803-D2F5BF362D78}"/>
                  </a:ext>
                </a:extLst>
              </p:cNvPr>
              <p:cNvSpPr txBox="1"/>
              <p:nvPr/>
            </p:nvSpPr>
            <p:spPr>
              <a:xfrm>
                <a:off x="1787499" y="3781175"/>
                <a:ext cx="4814716" cy="903920"/>
              </a:xfrm>
              <a:custGeom>
                <a:avLst/>
                <a:gdLst>
                  <a:gd name="csX0" fmla="*/ 0 w 4814716"/>
                  <a:gd name="csY0" fmla="*/ 0 h 903920"/>
                  <a:gd name="csX1" fmla="*/ 486821 w 4814716"/>
                  <a:gd name="csY1" fmla="*/ 0 h 903920"/>
                  <a:gd name="csX2" fmla="*/ 925495 w 4814716"/>
                  <a:gd name="csY2" fmla="*/ 0 h 903920"/>
                  <a:gd name="csX3" fmla="*/ 1556758 w 4814716"/>
                  <a:gd name="csY3" fmla="*/ 0 h 903920"/>
                  <a:gd name="csX4" fmla="*/ 2043579 w 4814716"/>
                  <a:gd name="csY4" fmla="*/ 0 h 903920"/>
                  <a:gd name="csX5" fmla="*/ 2482254 w 4814716"/>
                  <a:gd name="csY5" fmla="*/ 0 h 903920"/>
                  <a:gd name="csX6" fmla="*/ 3017222 w 4814716"/>
                  <a:gd name="csY6" fmla="*/ 0 h 903920"/>
                  <a:gd name="csX7" fmla="*/ 3552190 w 4814716"/>
                  <a:gd name="csY7" fmla="*/ 0 h 903920"/>
                  <a:gd name="csX8" fmla="*/ 4087159 w 4814716"/>
                  <a:gd name="csY8" fmla="*/ 0 h 903920"/>
                  <a:gd name="csX9" fmla="*/ 4814716 w 4814716"/>
                  <a:gd name="csY9" fmla="*/ 0 h 903920"/>
                  <a:gd name="csX10" fmla="*/ 4814716 w 4814716"/>
                  <a:gd name="csY10" fmla="*/ 470038 h 903920"/>
                  <a:gd name="csX11" fmla="*/ 4814716 w 4814716"/>
                  <a:gd name="csY11" fmla="*/ 903920 h 903920"/>
                  <a:gd name="csX12" fmla="*/ 4183453 w 4814716"/>
                  <a:gd name="csY12" fmla="*/ 903920 h 903920"/>
                  <a:gd name="csX13" fmla="*/ 3600338 w 4814716"/>
                  <a:gd name="csY13" fmla="*/ 903920 h 903920"/>
                  <a:gd name="csX14" fmla="*/ 3017222 w 4814716"/>
                  <a:gd name="csY14" fmla="*/ 903920 h 903920"/>
                  <a:gd name="csX15" fmla="*/ 2626695 w 4814716"/>
                  <a:gd name="csY15" fmla="*/ 903920 h 903920"/>
                  <a:gd name="csX16" fmla="*/ 2091727 w 4814716"/>
                  <a:gd name="csY16" fmla="*/ 903920 h 903920"/>
                  <a:gd name="csX17" fmla="*/ 1508611 w 4814716"/>
                  <a:gd name="csY17" fmla="*/ 903920 h 903920"/>
                  <a:gd name="csX18" fmla="*/ 1069937 w 4814716"/>
                  <a:gd name="csY18" fmla="*/ 903920 h 903920"/>
                  <a:gd name="csX19" fmla="*/ 679410 w 4814716"/>
                  <a:gd name="csY19" fmla="*/ 903920 h 903920"/>
                  <a:gd name="csX20" fmla="*/ 0 w 4814716"/>
                  <a:gd name="csY20" fmla="*/ 903920 h 903920"/>
                  <a:gd name="csX21" fmla="*/ 0 w 4814716"/>
                  <a:gd name="csY21" fmla="*/ 451960 h 903920"/>
                  <a:gd name="csX22" fmla="*/ 0 w 4814716"/>
                  <a:gd name="csY22" fmla="*/ 0 h 9039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4814716" h="903920" extrusionOk="0">
                    <a:moveTo>
                      <a:pt x="0" y="0"/>
                    </a:moveTo>
                    <a:cubicBezTo>
                      <a:pt x="99539" y="-39677"/>
                      <a:pt x="245975" y="21300"/>
                      <a:pt x="486821" y="0"/>
                    </a:cubicBezTo>
                    <a:cubicBezTo>
                      <a:pt x="727667" y="-21300"/>
                      <a:pt x="708438" y="20320"/>
                      <a:pt x="925495" y="0"/>
                    </a:cubicBezTo>
                    <a:cubicBezTo>
                      <a:pt x="1142552" y="-20320"/>
                      <a:pt x="1405861" y="53104"/>
                      <a:pt x="1556758" y="0"/>
                    </a:cubicBezTo>
                    <a:cubicBezTo>
                      <a:pt x="1707655" y="-53104"/>
                      <a:pt x="1911579" y="7639"/>
                      <a:pt x="2043579" y="0"/>
                    </a:cubicBezTo>
                    <a:cubicBezTo>
                      <a:pt x="2175579" y="-7639"/>
                      <a:pt x="2339354" y="28759"/>
                      <a:pt x="2482254" y="0"/>
                    </a:cubicBezTo>
                    <a:cubicBezTo>
                      <a:pt x="2625154" y="-28759"/>
                      <a:pt x="2868273" y="60475"/>
                      <a:pt x="3017222" y="0"/>
                    </a:cubicBezTo>
                    <a:cubicBezTo>
                      <a:pt x="3166171" y="-60475"/>
                      <a:pt x="3359100" y="13096"/>
                      <a:pt x="3552190" y="0"/>
                    </a:cubicBezTo>
                    <a:cubicBezTo>
                      <a:pt x="3745280" y="-13096"/>
                      <a:pt x="3837216" y="57990"/>
                      <a:pt x="4087159" y="0"/>
                    </a:cubicBezTo>
                    <a:cubicBezTo>
                      <a:pt x="4337102" y="-57990"/>
                      <a:pt x="4475842" y="50681"/>
                      <a:pt x="4814716" y="0"/>
                    </a:cubicBezTo>
                    <a:cubicBezTo>
                      <a:pt x="4820081" y="114498"/>
                      <a:pt x="4786074" y="369260"/>
                      <a:pt x="4814716" y="470038"/>
                    </a:cubicBezTo>
                    <a:cubicBezTo>
                      <a:pt x="4843358" y="570816"/>
                      <a:pt x="4804653" y="768343"/>
                      <a:pt x="4814716" y="903920"/>
                    </a:cubicBezTo>
                    <a:cubicBezTo>
                      <a:pt x="4611651" y="974502"/>
                      <a:pt x="4408984" y="840755"/>
                      <a:pt x="4183453" y="903920"/>
                    </a:cubicBezTo>
                    <a:cubicBezTo>
                      <a:pt x="3957922" y="967085"/>
                      <a:pt x="3854800" y="854925"/>
                      <a:pt x="3600338" y="903920"/>
                    </a:cubicBezTo>
                    <a:cubicBezTo>
                      <a:pt x="3345876" y="952915"/>
                      <a:pt x="3160296" y="886345"/>
                      <a:pt x="3017222" y="903920"/>
                    </a:cubicBezTo>
                    <a:cubicBezTo>
                      <a:pt x="2874148" y="921495"/>
                      <a:pt x="2707799" y="884569"/>
                      <a:pt x="2626695" y="903920"/>
                    </a:cubicBezTo>
                    <a:cubicBezTo>
                      <a:pt x="2545591" y="923271"/>
                      <a:pt x="2286476" y="889538"/>
                      <a:pt x="2091727" y="903920"/>
                    </a:cubicBezTo>
                    <a:cubicBezTo>
                      <a:pt x="1896978" y="918302"/>
                      <a:pt x="1686401" y="864463"/>
                      <a:pt x="1508611" y="903920"/>
                    </a:cubicBezTo>
                    <a:cubicBezTo>
                      <a:pt x="1330821" y="943377"/>
                      <a:pt x="1219488" y="857756"/>
                      <a:pt x="1069937" y="903920"/>
                    </a:cubicBezTo>
                    <a:cubicBezTo>
                      <a:pt x="920386" y="950084"/>
                      <a:pt x="874144" y="878855"/>
                      <a:pt x="679410" y="903920"/>
                    </a:cubicBezTo>
                    <a:cubicBezTo>
                      <a:pt x="484676" y="928985"/>
                      <a:pt x="300625" y="846776"/>
                      <a:pt x="0" y="903920"/>
                    </a:cubicBezTo>
                    <a:cubicBezTo>
                      <a:pt x="-26204" y="795971"/>
                      <a:pt x="6912" y="610348"/>
                      <a:pt x="0" y="451960"/>
                    </a:cubicBezTo>
                    <a:cubicBezTo>
                      <a:pt x="-6912" y="293572"/>
                      <a:pt x="29060" y="161271"/>
                      <a:pt x="0" y="0"/>
                    </a:cubicBezTo>
                    <a:close/>
                  </a:path>
                </a:pathLst>
              </a:custGeom>
              <a:noFill/>
              <a:ln w="38100">
                <a:solidFill>
                  <a:srgbClr val="E21A23"/>
                </a:solidFill>
                <a:prstDash val="sysDot"/>
                <a:bevel/>
                <a:extLst>
                  <a:ext uri="{C807C97D-BFC1-408E-A445-0C87EB9F89A2}">
                    <ask:lineSketchStyleProps xmlns:ask="http://schemas.microsoft.com/office/drawing/2018/sketchyshapes" sd="4031672630">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r>
                  <a:rPr lang="es-ES" dirty="0">
                    <a:solidFill>
                      <a:srgbClr val="E21A23"/>
                    </a:solidFill>
                  </a:rPr>
                  <a:t>TD </a:t>
                </a:r>
                <a14:m>
                  <m:oMath xmlns:m="http://schemas.openxmlformats.org/officeDocument/2006/math">
                    <m:r>
                      <a:rPr lang="es-ES">
                        <a:solidFill>
                          <a:srgbClr val="E21A23"/>
                        </a:solidFill>
                        <a:latin typeface="Cambria Math" panose="02040503050406030204" pitchFamily="18" charset="0"/>
                      </a:rPr>
                      <m:t>=</m:t>
                    </m:r>
                    <m:f>
                      <m:fPr>
                        <m:ctrlPr>
                          <a:rPr lang="es-ES" i="1">
                            <a:solidFill>
                              <a:srgbClr val="E21A23"/>
                            </a:solidFill>
                            <a:latin typeface="Cambria Math" panose="02040503050406030204" pitchFamily="18" charset="0"/>
                          </a:rPr>
                        </m:ctrlPr>
                      </m:fPr>
                      <m:num>
                        <m:r>
                          <a:rPr lang="ca-ES-valencia">
                            <a:solidFill>
                              <a:srgbClr val="E21A23"/>
                            </a:solidFill>
                            <a:latin typeface="Cambria Math" panose="02040503050406030204" pitchFamily="18" charset="0"/>
                          </a:rPr>
                          <m:t>𝑁</m:t>
                        </m:r>
                        <m:r>
                          <a:rPr lang="ca-ES-valencia">
                            <a:solidFill>
                              <a:srgbClr val="E21A23"/>
                            </a:solidFill>
                            <a:latin typeface="Cambria Math" panose="02040503050406030204" pitchFamily="18" charset="0"/>
                          </a:rPr>
                          <m:t>ú</m:t>
                        </m:r>
                        <m:r>
                          <a:rPr lang="ca-ES-valencia">
                            <a:solidFill>
                              <a:srgbClr val="E21A23"/>
                            </a:solidFill>
                            <a:latin typeface="Cambria Math" panose="02040503050406030204" pitchFamily="18" charset="0"/>
                          </a:rPr>
                          <m:t>𝑚𝑒𝑟𝑜</m:t>
                        </m:r>
                        <m:r>
                          <a:rPr lang="ca-ES-valencia">
                            <a:solidFill>
                              <a:srgbClr val="E21A23"/>
                            </a:solidFill>
                            <a:latin typeface="Cambria Math" panose="02040503050406030204" pitchFamily="18" charset="0"/>
                          </a:rPr>
                          <m:t> </m:t>
                        </m:r>
                        <m:r>
                          <a:rPr lang="ca-ES-valencia">
                            <a:solidFill>
                              <a:srgbClr val="E21A23"/>
                            </a:solidFill>
                            <a:latin typeface="Cambria Math" panose="02040503050406030204" pitchFamily="18" charset="0"/>
                          </a:rPr>
                          <m:t>𝑑𝑒</m:t>
                        </m:r>
                        <m:r>
                          <a:rPr lang="ca-ES-valencia">
                            <a:solidFill>
                              <a:srgbClr val="E21A23"/>
                            </a:solidFill>
                            <a:latin typeface="Cambria Math" panose="02040503050406030204" pitchFamily="18" charset="0"/>
                          </a:rPr>
                          <m:t> </m:t>
                        </m:r>
                        <m:r>
                          <a:rPr lang="ca-ES-valencia" b="0" i="1" smtClean="0">
                            <a:solidFill>
                              <a:srgbClr val="E21A23"/>
                            </a:solidFill>
                            <a:latin typeface="Cambria Math" panose="02040503050406030204" pitchFamily="18" charset="0"/>
                          </a:rPr>
                          <m:t>𝑝𝑎𝑟𝑎𝑑𝑜𝑠</m:t>
                        </m:r>
                      </m:num>
                      <m:den>
                        <m:r>
                          <a:rPr lang="ca-ES-valencia">
                            <a:solidFill>
                              <a:srgbClr val="E21A23"/>
                            </a:solidFill>
                            <a:latin typeface="Cambria Math" panose="02040503050406030204" pitchFamily="18" charset="0"/>
                          </a:rPr>
                          <m:t>𝑃𝑜𝑏𝑙𝑎𝑐𝑖</m:t>
                        </m:r>
                        <m:r>
                          <a:rPr lang="ca-ES-valencia">
                            <a:solidFill>
                              <a:srgbClr val="E21A23"/>
                            </a:solidFill>
                            <a:latin typeface="Cambria Math" panose="02040503050406030204" pitchFamily="18" charset="0"/>
                          </a:rPr>
                          <m:t>ó</m:t>
                        </m:r>
                        <m:r>
                          <a:rPr lang="ca-ES-valencia">
                            <a:solidFill>
                              <a:srgbClr val="E21A23"/>
                            </a:solidFill>
                            <a:latin typeface="Cambria Math" panose="02040503050406030204" pitchFamily="18" charset="0"/>
                          </a:rPr>
                          <m:t>𝑛</m:t>
                        </m:r>
                        <m:r>
                          <a:rPr lang="ca-ES-valencia">
                            <a:solidFill>
                              <a:srgbClr val="E21A23"/>
                            </a:solidFill>
                            <a:latin typeface="Cambria Math" panose="02040503050406030204" pitchFamily="18" charset="0"/>
                          </a:rPr>
                          <m:t> </m:t>
                        </m:r>
                        <m:r>
                          <a:rPr lang="ca-ES-valencia" b="0" i="1" smtClean="0">
                            <a:solidFill>
                              <a:srgbClr val="E21A23"/>
                            </a:solidFill>
                            <a:latin typeface="Cambria Math" panose="02040503050406030204" pitchFamily="18" charset="0"/>
                          </a:rPr>
                          <m:t>𝑎𝑐𝑡𝑖𝑣𝑎</m:t>
                        </m:r>
                      </m:den>
                    </m:f>
                    <m:r>
                      <a:rPr lang="es-ES">
                        <a:solidFill>
                          <a:srgbClr val="E21A23"/>
                        </a:solidFill>
                        <a:latin typeface="Cambria Math" panose="02040503050406030204" pitchFamily="18" charset="0"/>
                      </a:rPr>
                      <m:t>⋅1000</m:t>
                    </m:r>
                  </m:oMath>
                </a14:m>
                <a:endParaRPr lang="es-ES" dirty="0">
                  <a:solidFill>
                    <a:srgbClr val="E21A23"/>
                  </a:solidFill>
                </a:endParaRPr>
              </a:p>
            </p:txBody>
          </p:sp>
        </mc:Choice>
        <mc:Fallback>
          <p:sp>
            <p:nvSpPr>
              <p:cNvPr id="2" name="CuadroTexto 1">
                <a:extLst>
                  <a:ext uri="{FF2B5EF4-FFF2-40B4-BE49-F238E27FC236}">
                    <a16:creationId xmlns:a16="http://schemas.microsoft.com/office/drawing/2014/main" id="{66F3BDEC-A3B8-7DB2-A803-D2F5BF362D78}"/>
                  </a:ext>
                </a:extLst>
              </p:cNvPr>
              <p:cNvSpPr txBox="1">
                <a:spLocks noRot="1" noChangeAspect="1" noMove="1" noResize="1" noEditPoints="1" noAdjustHandles="1" noChangeArrowheads="1" noChangeShapeType="1" noTextEdit="1"/>
              </p:cNvSpPr>
              <p:nvPr/>
            </p:nvSpPr>
            <p:spPr>
              <a:xfrm>
                <a:off x="1787499" y="3781175"/>
                <a:ext cx="4814716" cy="903920"/>
              </a:xfrm>
              <a:prstGeom prst="rect">
                <a:avLst/>
              </a:prstGeom>
              <a:blipFill>
                <a:blip r:embed="rId7"/>
                <a:stretch>
                  <a:fillRect/>
                </a:stretch>
              </a:blipFill>
              <a:ln w="38100">
                <a:solidFill>
                  <a:srgbClr val="E21A23"/>
                </a:solidFill>
                <a:prstDash val="sysDot"/>
                <a:bevel/>
                <a:extLst>
                  <a:ext uri="{C807C97D-BFC1-408E-A445-0C87EB9F89A2}">
                    <ask:lineSketchStyleProps xmlns:ask="http://schemas.microsoft.com/office/drawing/2018/sketchyshapes" sd="4031672630">
                      <a:custGeom>
                        <a:avLst/>
                        <a:gdLst>
                          <a:gd name="csX0" fmla="*/ 0 w 4814716"/>
                          <a:gd name="csY0" fmla="*/ 0 h 903920"/>
                          <a:gd name="csX1" fmla="*/ 486821 w 4814716"/>
                          <a:gd name="csY1" fmla="*/ 0 h 903920"/>
                          <a:gd name="csX2" fmla="*/ 925495 w 4814716"/>
                          <a:gd name="csY2" fmla="*/ 0 h 903920"/>
                          <a:gd name="csX3" fmla="*/ 1556758 w 4814716"/>
                          <a:gd name="csY3" fmla="*/ 0 h 903920"/>
                          <a:gd name="csX4" fmla="*/ 2043579 w 4814716"/>
                          <a:gd name="csY4" fmla="*/ 0 h 903920"/>
                          <a:gd name="csX5" fmla="*/ 2482254 w 4814716"/>
                          <a:gd name="csY5" fmla="*/ 0 h 903920"/>
                          <a:gd name="csX6" fmla="*/ 3017222 w 4814716"/>
                          <a:gd name="csY6" fmla="*/ 0 h 903920"/>
                          <a:gd name="csX7" fmla="*/ 3552190 w 4814716"/>
                          <a:gd name="csY7" fmla="*/ 0 h 903920"/>
                          <a:gd name="csX8" fmla="*/ 4087159 w 4814716"/>
                          <a:gd name="csY8" fmla="*/ 0 h 903920"/>
                          <a:gd name="csX9" fmla="*/ 4814716 w 4814716"/>
                          <a:gd name="csY9" fmla="*/ 0 h 903920"/>
                          <a:gd name="csX10" fmla="*/ 4814716 w 4814716"/>
                          <a:gd name="csY10" fmla="*/ 470038 h 903920"/>
                          <a:gd name="csX11" fmla="*/ 4814716 w 4814716"/>
                          <a:gd name="csY11" fmla="*/ 903920 h 903920"/>
                          <a:gd name="csX12" fmla="*/ 4183453 w 4814716"/>
                          <a:gd name="csY12" fmla="*/ 903920 h 903920"/>
                          <a:gd name="csX13" fmla="*/ 3600338 w 4814716"/>
                          <a:gd name="csY13" fmla="*/ 903920 h 903920"/>
                          <a:gd name="csX14" fmla="*/ 3017222 w 4814716"/>
                          <a:gd name="csY14" fmla="*/ 903920 h 903920"/>
                          <a:gd name="csX15" fmla="*/ 2626695 w 4814716"/>
                          <a:gd name="csY15" fmla="*/ 903920 h 903920"/>
                          <a:gd name="csX16" fmla="*/ 2091727 w 4814716"/>
                          <a:gd name="csY16" fmla="*/ 903920 h 903920"/>
                          <a:gd name="csX17" fmla="*/ 1508611 w 4814716"/>
                          <a:gd name="csY17" fmla="*/ 903920 h 903920"/>
                          <a:gd name="csX18" fmla="*/ 1069937 w 4814716"/>
                          <a:gd name="csY18" fmla="*/ 903920 h 903920"/>
                          <a:gd name="csX19" fmla="*/ 679410 w 4814716"/>
                          <a:gd name="csY19" fmla="*/ 903920 h 903920"/>
                          <a:gd name="csX20" fmla="*/ 0 w 4814716"/>
                          <a:gd name="csY20" fmla="*/ 903920 h 903920"/>
                          <a:gd name="csX21" fmla="*/ 0 w 4814716"/>
                          <a:gd name="csY21" fmla="*/ 451960 h 903920"/>
                          <a:gd name="csX22" fmla="*/ 0 w 4814716"/>
                          <a:gd name="csY22" fmla="*/ 0 h 9039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4814716" h="903920" extrusionOk="0">
                            <a:moveTo>
                              <a:pt x="0" y="0"/>
                            </a:moveTo>
                            <a:cubicBezTo>
                              <a:pt x="99539" y="-39677"/>
                              <a:pt x="245975" y="21300"/>
                              <a:pt x="486821" y="0"/>
                            </a:cubicBezTo>
                            <a:cubicBezTo>
                              <a:pt x="727667" y="-21300"/>
                              <a:pt x="708438" y="20320"/>
                              <a:pt x="925495" y="0"/>
                            </a:cubicBezTo>
                            <a:cubicBezTo>
                              <a:pt x="1142552" y="-20320"/>
                              <a:pt x="1405861" y="53104"/>
                              <a:pt x="1556758" y="0"/>
                            </a:cubicBezTo>
                            <a:cubicBezTo>
                              <a:pt x="1707655" y="-53104"/>
                              <a:pt x="1911579" y="7639"/>
                              <a:pt x="2043579" y="0"/>
                            </a:cubicBezTo>
                            <a:cubicBezTo>
                              <a:pt x="2175579" y="-7639"/>
                              <a:pt x="2339354" y="28759"/>
                              <a:pt x="2482254" y="0"/>
                            </a:cubicBezTo>
                            <a:cubicBezTo>
                              <a:pt x="2625154" y="-28759"/>
                              <a:pt x="2868273" y="60475"/>
                              <a:pt x="3017222" y="0"/>
                            </a:cubicBezTo>
                            <a:cubicBezTo>
                              <a:pt x="3166171" y="-60475"/>
                              <a:pt x="3359100" y="13096"/>
                              <a:pt x="3552190" y="0"/>
                            </a:cubicBezTo>
                            <a:cubicBezTo>
                              <a:pt x="3745280" y="-13096"/>
                              <a:pt x="3837216" y="57990"/>
                              <a:pt x="4087159" y="0"/>
                            </a:cubicBezTo>
                            <a:cubicBezTo>
                              <a:pt x="4337102" y="-57990"/>
                              <a:pt x="4475842" y="50681"/>
                              <a:pt x="4814716" y="0"/>
                            </a:cubicBezTo>
                            <a:cubicBezTo>
                              <a:pt x="4820081" y="114498"/>
                              <a:pt x="4786074" y="369260"/>
                              <a:pt x="4814716" y="470038"/>
                            </a:cubicBezTo>
                            <a:cubicBezTo>
                              <a:pt x="4843358" y="570816"/>
                              <a:pt x="4804653" y="768343"/>
                              <a:pt x="4814716" y="903920"/>
                            </a:cubicBezTo>
                            <a:cubicBezTo>
                              <a:pt x="4611651" y="974502"/>
                              <a:pt x="4408984" y="840755"/>
                              <a:pt x="4183453" y="903920"/>
                            </a:cubicBezTo>
                            <a:cubicBezTo>
                              <a:pt x="3957922" y="967085"/>
                              <a:pt x="3854800" y="854925"/>
                              <a:pt x="3600338" y="903920"/>
                            </a:cubicBezTo>
                            <a:cubicBezTo>
                              <a:pt x="3345876" y="952915"/>
                              <a:pt x="3160296" y="886345"/>
                              <a:pt x="3017222" y="903920"/>
                            </a:cubicBezTo>
                            <a:cubicBezTo>
                              <a:pt x="2874148" y="921495"/>
                              <a:pt x="2707799" y="884569"/>
                              <a:pt x="2626695" y="903920"/>
                            </a:cubicBezTo>
                            <a:cubicBezTo>
                              <a:pt x="2545591" y="923271"/>
                              <a:pt x="2286476" y="889538"/>
                              <a:pt x="2091727" y="903920"/>
                            </a:cubicBezTo>
                            <a:cubicBezTo>
                              <a:pt x="1896978" y="918302"/>
                              <a:pt x="1686401" y="864463"/>
                              <a:pt x="1508611" y="903920"/>
                            </a:cubicBezTo>
                            <a:cubicBezTo>
                              <a:pt x="1330821" y="943377"/>
                              <a:pt x="1219488" y="857756"/>
                              <a:pt x="1069937" y="903920"/>
                            </a:cubicBezTo>
                            <a:cubicBezTo>
                              <a:pt x="920386" y="950084"/>
                              <a:pt x="874144" y="878855"/>
                              <a:pt x="679410" y="903920"/>
                            </a:cubicBezTo>
                            <a:cubicBezTo>
                              <a:pt x="484676" y="928985"/>
                              <a:pt x="300625" y="846776"/>
                              <a:pt x="0" y="903920"/>
                            </a:cubicBezTo>
                            <a:cubicBezTo>
                              <a:pt x="-26204" y="795971"/>
                              <a:pt x="6912" y="610348"/>
                              <a:pt x="0" y="451960"/>
                            </a:cubicBezTo>
                            <a:cubicBezTo>
                              <a:pt x="-6912" y="293572"/>
                              <a:pt x="29060" y="161271"/>
                              <a:pt x="0" y="0"/>
                            </a:cubicBezTo>
                            <a:close/>
                          </a:path>
                        </a:pathLst>
                      </a:custGeom>
                      <ask:type>
                        <ask:lineSketchScribble/>
                      </ask:type>
                    </ask:lineSketchStyleProps>
                  </a:ext>
                </a:extLst>
              </a:ln>
              <a:effectLst/>
            </p:spPr>
            <p:txBody>
              <a:bodyPr/>
              <a:lstStyle/>
              <a:p>
                <a:r>
                  <a:rPr lang="ca-ES-valencia">
                    <a:noFill/>
                  </a:rPr>
                  <a:t> </a:t>
                </a:r>
              </a:p>
            </p:txBody>
          </p:sp>
        </mc:Fallback>
      </mc:AlternateContent>
    </p:spTree>
    <p:custDataLst>
      <p:tags r:id="rId1"/>
    </p:custDataLst>
    <p:extLst>
      <p:ext uri="{BB962C8B-B14F-4D97-AF65-F5344CB8AC3E}">
        <p14:creationId xmlns:p14="http://schemas.microsoft.com/office/powerpoint/2010/main" val="210372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ppt_x"/>
                                          </p:val>
                                        </p:tav>
                                        <p:tav tm="100000">
                                          <p:val>
                                            <p:strVal val="#ppt_x"/>
                                          </p:val>
                                        </p:tav>
                                      </p:tavLst>
                                    </p:anim>
                                    <p:anim calcmode="lin" valueType="num">
                                      <p:cBhvr additive="base">
                                        <p:cTn id="13" dur="1000" fill="hold"/>
                                        <p:tgtEl>
                                          <p:spTgt spid="5"/>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1" presetClass="entr" presetSubtype="0"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39D36-B29B-F538-173D-51B63D675C8D}"/>
            </a:ext>
          </a:extLst>
        </p:cNvPr>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8E48A7F8-6F5D-3BDA-71A2-D3DC265184FD}"/>
              </a:ext>
            </a:extLst>
          </p:cNvPr>
          <p:cNvSpPr>
            <a:spLocks noGrp="1"/>
          </p:cNvSpPr>
          <p:nvPr>
            <p:ph idx="1"/>
          </p:nvPr>
        </p:nvSpPr>
        <p:spPr>
          <a:xfrm>
            <a:off x="1842241" y="1939041"/>
            <a:ext cx="7617765" cy="1489959"/>
          </a:xfrm>
        </p:spPr>
        <p:txBody>
          <a:bodyPr/>
          <a:lstStyle/>
          <a:p>
            <a:r>
              <a:rPr lang="es-ES" sz="1800" dirty="0">
                <a:latin typeface="+mn-lt"/>
              </a:rPr>
              <a:t>La</a:t>
            </a:r>
            <a:r>
              <a:rPr lang="es-ES" sz="1800" b="1" dirty="0">
                <a:latin typeface="+mn-lt"/>
              </a:rPr>
              <a:t> </a:t>
            </a:r>
            <a:r>
              <a:rPr lang="es-ES" sz="1800" b="1" dirty="0">
                <a:solidFill>
                  <a:srgbClr val="E21A23"/>
                </a:solidFill>
                <a:latin typeface="+mn-lt"/>
              </a:rPr>
              <a:t>tasa de nat</a:t>
            </a:r>
            <a:r>
              <a:rPr lang="es-ES" sz="1800" b="1" dirty="0">
                <a:solidFill>
                  <a:srgbClr val="FF0000"/>
                </a:solidFill>
                <a:latin typeface="+mn-lt"/>
              </a:rPr>
              <a:t>alidad</a:t>
            </a:r>
            <a:r>
              <a:rPr lang="es-ES" sz="1800" b="1" dirty="0">
                <a:latin typeface="+mn-lt"/>
              </a:rPr>
              <a:t> </a:t>
            </a:r>
            <a:r>
              <a:rPr lang="es-ES" sz="1800" dirty="0">
                <a:latin typeface="+mn-lt"/>
              </a:rPr>
              <a:t>mide el número de nacimientos de una localidad, ciudad o país en relación con el número de habitantes, durante un periodo determinado de tiempo, que habitualmente es un año. Se expresa por cada mil habitantes.</a:t>
            </a:r>
            <a:endParaRPr lang="es-ES" sz="1800" b="1" dirty="0">
              <a:solidFill>
                <a:schemeClr val="bg1"/>
              </a:solidFill>
              <a:latin typeface="+mn-lt"/>
            </a:endParaRPr>
          </a:p>
        </p:txBody>
      </p:sp>
      <mc:AlternateContent xmlns:mc="http://schemas.openxmlformats.org/markup-compatibility/2006">
        <mc:Choice xmlns:a14="http://schemas.microsoft.com/office/drawing/2010/main" Requires="a14">
          <p:sp>
            <p:nvSpPr>
              <p:cNvPr id="3" name="CuadroTexto 2">
                <a:extLst>
                  <a:ext uri="{FF2B5EF4-FFF2-40B4-BE49-F238E27FC236}">
                    <a16:creationId xmlns:a16="http://schemas.microsoft.com/office/drawing/2014/main" id="{6D4A6FEF-9FEC-8B3F-A71A-BD74FE0A5386}"/>
                  </a:ext>
                </a:extLst>
              </p:cNvPr>
              <p:cNvSpPr txBox="1"/>
              <p:nvPr/>
            </p:nvSpPr>
            <p:spPr>
              <a:xfrm>
                <a:off x="3584947" y="3777792"/>
                <a:ext cx="4814716" cy="903920"/>
              </a:xfrm>
              <a:custGeom>
                <a:avLst/>
                <a:gdLst>
                  <a:gd name="csX0" fmla="*/ 0 w 4814716"/>
                  <a:gd name="csY0" fmla="*/ 0 h 903920"/>
                  <a:gd name="csX1" fmla="*/ 486821 w 4814716"/>
                  <a:gd name="csY1" fmla="*/ 0 h 903920"/>
                  <a:gd name="csX2" fmla="*/ 925495 w 4814716"/>
                  <a:gd name="csY2" fmla="*/ 0 h 903920"/>
                  <a:gd name="csX3" fmla="*/ 1556758 w 4814716"/>
                  <a:gd name="csY3" fmla="*/ 0 h 903920"/>
                  <a:gd name="csX4" fmla="*/ 2043579 w 4814716"/>
                  <a:gd name="csY4" fmla="*/ 0 h 903920"/>
                  <a:gd name="csX5" fmla="*/ 2482254 w 4814716"/>
                  <a:gd name="csY5" fmla="*/ 0 h 903920"/>
                  <a:gd name="csX6" fmla="*/ 3017222 w 4814716"/>
                  <a:gd name="csY6" fmla="*/ 0 h 903920"/>
                  <a:gd name="csX7" fmla="*/ 3552190 w 4814716"/>
                  <a:gd name="csY7" fmla="*/ 0 h 903920"/>
                  <a:gd name="csX8" fmla="*/ 4087159 w 4814716"/>
                  <a:gd name="csY8" fmla="*/ 0 h 903920"/>
                  <a:gd name="csX9" fmla="*/ 4814716 w 4814716"/>
                  <a:gd name="csY9" fmla="*/ 0 h 903920"/>
                  <a:gd name="csX10" fmla="*/ 4814716 w 4814716"/>
                  <a:gd name="csY10" fmla="*/ 470038 h 903920"/>
                  <a:gd name="csX11" fmla="*/ 4814716 w 4814716"/>
                  <a:gd name="csY11" fmla="*/ 903920 h 903920"/>
                  <a:gd name="csX12" fmla="*/ 4183453 w 4814716"/>
                  <a:gd name="csY12" fmla="*/ 903920 h 903920"/>
                  <a:gd name="csX13" fmla="*/ 3600338 w 4814716"/>
                  <a:gd name="csY13" fmla="*/ 903920 h 903920"/>
                  <a:gd name="csX14" fmla="*/ 3017222 w 4814716"/>
                  <a:gd name="csY14" fmla="*/ 903920 h 903920"/>
                  <a:gd name="csX15" fmla="*/ 2626695 w 4814716"/>
                  <a:gd name="csY15" fmla="*/ 903920 h 903920"/>
                  <a:gd name="csX16" fmla="*/ 2091727 w 4814716"/>
                  <a:gd name="csY16" fmla="*/ 903920 h 903920"/>
                  <a:gd name="csX17" fmla="*/ 1508611 w 4814716"/>
                  <a:gd name="csY17" fmla="*/ 903920 h 903920"/>
                  <a:gd name="csX18" fmla="*/ 1069937 w 4814716"/>
                  <a:gd name="csY18" fmla="*/ 903920 h 903920"/>
                  <a:gd name="csX19" fmla="*/ 679410 w 4814716"/>
                  <a:gd name="csY19" fmla="*/ 903920 h 903920"/>
                  <a:gd name="csX20" fmla="*/ 0 w 4814716"/>
                  <a:gd name="csY20" fmla="*/ 903920 h 903920"/>
                  <a:gd name="csX21" fmla="*/ 0 w 4814716"/>
                  <a:gd name="csY21" fmla="*/ 451960 h 903920"/>
                  <a:gd name="csX22" fmla="*/ 0 w 4814716"/>
                  <a:gd name="csY22" fmla="*/ 0 h 9039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4814716" h="903920" extrusionOk="0">
                    <a:moveTo>
                      <a:pt x="0" y="0"/>
                    </a:moveTo>
                    <a:cubicBezTo>
                      <a:pt x="99539" y="-39677"/>
                      <a:pt x="245975" y="21300"/>
                      <a:pt x="486821" y="0"/>
                    </a:cubicBezTo>
                    <a:cubicBezTo>
                      <a:pt x="727667" y="-21300"/>
                      <a:pt x="708438" y="20320"/>
                      <a:pt x="925495" y="0"/>
                    </a:cubicBezTo>
                    <a:cubicBezTo>
                      <a:pt x="1142552" y="-20320"/>
                      <a:pt x="1405861" y="53104"/>
                      <a:pt x="1556758" y="0"/>
                    </a:cubicBezTo>
                    <a:cubicBezTo>
                      <a:pt x="1707655" y="-53104"/>
                      <a:pt x="1911579" y="7639"/>
                      <a:pt x="2043579" y="0"/>
                    </a:cubicBezTo>
                    <a:cubicBezTo>
                      <a:pt x="2175579" y="-7639"/>
                      <a:pt x="2339354" y="28759"/>
                      <a:pt x="2482254" y="0"/>
                    </a:cubicBezTo>
                    <a:cubicBezTo>
                      <a:pt x="2625154" y="-28759"/>
                      <a:pt x="2868273" y="60475"/>
                      <a:pt x="3017222" y="0"/>
                    </a:cubicBezTo>
                    <a:cubicBezTo>
                      <a:pt x="3166171" y="-60475"/>
                      <a:pt x="3359100" y="13096"/>
                      <a:pt x="3552190" y="0"/>
                    </a:cubicBezTo>
                    <a:cubicBezTo>
                      <a:pt x="3745280" y="-13096"/>
                      <a:pt x="3837216" y="57990"/>
                      <a:pt x="4087159" y="0"/>
                    </a:cubicBezTo>
                    <a:cubicBezTo>
                      <a:pt x="4337102" y="-57990"/>
                      <a:pt x="4475842" y="50681"/>
                      <a:pt x="4814716" y="0"/>
                    </a:cubicBezTo>
                    <a:cubicBezTo>
                      <a:pt x="4820081" y="114498"/>
                      <a:pt x="4786074" y="369260"/>
                      <a:pt x="4814716" y="470038"/>
                    </a:cubicBezTo>
                    <a:cubicBezTo>
                      <a:pt x="4843358" y="570816"/>
                      <a:pt x="4804653" y="768343"/>
                      <a:pt x="4814716" y="903920"/>
                    </a:cubicBezTo>
                    <a:cubicBezTo>
                      <a:pt x="4611651" y="974502"/>
                      <a:pt x="4408984" y="840755"/>
                      <a:pt x="4183453" y="903920"/>
                    </a:cubicBezTo>
                    <a:cubicBezTo>
                      <a:pt x="3957922" y="967085"/>
                      <a:pt x="3854800" y="854925"/>
                      <a:pt x="3600338" y="903920"/>
                    </a:cubicBezTo>
                    <a:cubicBezTo>
                      <a:pt x="3345876" y="952915"/>
                      <a:pt x="3160296" y="886345"/>
                      <a:pt x="3017222" y="903920"/>
                    </a:cubicBezTo>
                    <a:cubicBezTo>
                      <a:pt x="2874148" y="921495"/>
                      <a:pt x="2707799" y="884569"/>
                      <a:pt x="2626695" y="903920"/>
                    </a:cubicBezTo>
                    <a:cubicBezTo>
                      <a:pt x="2545591" y="923271"/>
                      <a:pt x="2286476" y="889538"/>
                      <a:pt x="2091727" y="903920"/>
                    </a:cubicBezTo>
                    <a:cubicBezTo>
                      <a:pt x="1896978" y="918302"/>
                      <a:pt x="1686401" y="864463"/>
                      <a:pt x="1508611" y="903920"/>
                    </a:cubicBezTo>
                    <a:cubicBezTo>
                      <a:pt x="1330821" y="943377"/>
                      <a:pt x="1219488" y="857756"/>
                      <a:pt x="1069937" y="903920"/>
                    </a:cubicBezTo>
                    <a:cubicBezTo>
                      <a:pt x="920386" y="950084"/>
                      <a:pt x="874144" y="878855"/>
                      <a:pt x="679410" y="903920"/>
                    </a:cubicBezTo>
                    <a:cubicBezTo>
                      <a:pt x="484676" y="928985"/>
                      <a:pt x="300625" y="846776"/>
                      <a:pt x="0" y="903920"/>
                    </a:cubicBezTo>
                    <a:cubicBezTo>
                      <a:pt x="-26204" y="795971"/>
                      <a:pt x="6912" y="610348"/>
                      <a:pt x="0" y="451960"/>
                    </a:cubicBezTo>
                    <a:cubicBezTo>
                      <a:pt x="-6912" y="293572"/>
                      <a:pt x="29060" y="161271"/>
                      <a:pt x="0" y="0"/>
                    </a:cubicBezTo>
                    <a:close/>
                  </a:path>
                </a:pathLst>
              </a:custGeom>
              <a:noFill/>
              <a:ln w="38100">
                <a:solidFill>
                  <a:srgbClr val="E21A23"/>
                </a:solidFill>
                <a:prstDash val="sysDot"/>
                <a:bevel/>
                <a:extLst>
                  <a:ext uri="{C807C97D-BFC1-408E-A445-0C87EB9F89A2}">
                    <ask:lineSketchStyleProps xmlns:ask="http://schemas.microsoft.com/office/drawing/2018/sketchyshapes" sd="4031672630">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r>
                  <a:rPr lang="es-ES" dirty="0">
                    <a:solidFill>
                      <a:srgbClr val="E21A23"/>
                    </a:solidFill>
                  </a:rPr>
                  <a:t>TN </a:t>
                </a:r>
                <a14:m>
                  <m:oMath xmlns:m="http://schemas.openxmlformats.org/officeDocument/2006/math">
                    <m:r>
                      <a:rPr lang="es-ES">
                        <a:solidFill>
                          <a:srgbClr val="E21A23"/>
                        </a:solidFill>
                        <a:latin typeface="Cambria Math" panose="02040503050406030204" pitchFamily="18" charset="0"/>
                      </a:rPr>
                      <m:t>=</m:t>
                    </m:r>
                    <m:f>
                      <m:fPr>
                        <m:ctrlPr>
                          <a:rPr lang="es-ES" i="1">
                            <a:solidFill>
                              <a:srgbClr val="E21A23"/>
                            </a:solidFill>
                            <a:latin typeface="Cambria Math" panose="02040503050406030204" pitchFamily="18" charset="0"/>
                          </a:rPr>
                        </m:ctrlPr>
                      </m:fPr>
                      <m:num>
                        <m:r>
                          <a:rPr lang="ca-ES-valencia">
                            <a:solidFill>
                              <a:srgbClr val="E21A23"/>
                            </a:solidFill>
                            <a:latin typeface="Cambria Math" panose="02040503050406030204" pitchFamily="18" charset="0"/>
                          </a:rPr>
                          <m:t>𝑁</m:t>
                        </m:r>
                        <m:r>
                          <a:rPr lang="ca-ES-valencia">
                            <a:solidFill>
                              <a:srgbClr val="E21A23"/>
                            </a:solidFill>
                            <a:latin typeface="Cambria Math" panose="02040503050406030204" pitchFamily="18" charset="0"/>
                          </a:rPr>
                          <m:t>ú</m:t>
                        </m:r>
                        <m:r>
                          <a:rPr lang="ca-ES-valencia">
                            <a:solidFill>
                              <a:srgbClr val="E21A23"/>
                            </a:solidFill>
                            <a:latin typeface="Cambria Math" panose="02040503050406030204" pitchFamily="18" charset="0"/>
                          </a:rPr>
                          <m:t>𝑚𝑒𝑟𝑜</m:t>
                        </m:r>
                        <m:r>
                          <a:rPr lang="ca-ES-valencia">
                            <a:solidFill>
                              <a:srgbClr val="E21A23"/>
                            </a:solidFill>
                            <a:latin typeface="Cambria Math" panose="02040503050406030204" pitchFamily="18" charset="0"/>
                          </a:rPr>
                          <m:t> </m:t>
                        </m:r>
                        <m:r>
                          <a:rPr lang="ca-ES-valencia">
                            <a:solidFill>
                              <a:srgbClr val="E21A23"/>
                            </a:solidFill>
                            <a:latin typeface="Cambria Math" panose="02040503050406030204" pitchFamily="18" charset="0"/>
                          </a:rPr>
                          <m:t>𝑑𝑒</m:t>
                        </m:r>
                        <m:r>
                          <a:rPr lang="ca-ES-valencia">
                            <a:solidFill>
                              <a:srgbClr val="E21A23"/>
                            </a:solidFill>
                            <a:latin typeface="Cambria Math" panose="02040503050406030204" pitchFamily="18" charset="0"/>
                          </a:rPr>
                          <m:t> </m:t>
                        </m:r>
                        <m:r>
                          <a:rPr lang="ca-ES-valencia">
                            <a:solidFill>
                              <a:srgbClr val="E21A23"/>
                            </a:solidFill>
                            <a:latin typeface="Cambria Math" panose="02040503050406030204" pitchFamily="18" charset="0"/>
                          </a:rPr>
                          <m:t>𝑛𝑎𝑐𝑖𝑚𝑖𝑒𝑛𝑡𝑜𝑠</m:t>
                        </m:r>
                      </m:num>
                      <m:den>
                        <m:r>
                          <a:rPr lang="ca-ES-valencia">
                            <a:solidFill>
                              <a:srgbClr val="E21A23"/>
                            </a:solidFill>
                            <a:latin typeface="Cambria Math" panose="02040503050406030204" pitchFamily="18" charset="0"/>
                          </a:rPr>
                          <m:t>𝑃𝑜𝑏𝑙𝑎𝑐𝑖</m:t>
                        </m:r>
                        <m:r>
                          <a:rPr lang="ca-ES-valencia">
                            <a:solidFill>
                              <a:srgbClr val="E21A23"/>
                            </a:solidFill>
                            <a:latin typeface="Cambria Math" panose="02040503050406030204" pitchFamily="18" charset="0"/>
                          </a:rPr>
                          <m:t>ó</m:t>
                        </m:r>
                        <m:r>
                          <a:rPr lang="ca-ES-valencia">
                            <a:solidFill>
                              <a:srgbClr val="E21A23"/>
                            </a:solidFill>
                            <a:latin typeface="Cambria Math" panose="02040503050406030204" pitchFamily="18" charset="0"/>
                          </a:rPr>
                          <m:t>𝑛</m:t>
                        </m:r>
                        <m:r>
                          <a:rPr lang="ca-ES-valencia">
                            <a:solidFill>
                              <a:srgbClr val="E21A23"/>
                            </a:solidFill>
                            <a:latin typeface="Cambria Math" panose="02040503050406030204" pitchFamily="18" charset="0"/>
                          </a:rPr>
                          <m:t> </m:t>
                        </m:r>
                        <m:r>
                          <a:rPr lang="ca-ES-valencia">
                            <a:solidFill>
                              <a:srgbClr val="E21A23"/>
                            </a:solidFill>
                            <a:latin typeface="Cambria Math" panose="02040503050406030204" pitchFamily="18" charset="0"/>
                          </a:rPr>
                          <m:t>𝑚𝑒𝑑𝑖𝑎</m:t>
                        </m:r>
                      </m:den>
                    </m:f>
                    <m:r>
                      <a:rPr lang="es-ES">
                        <a:solidFill>
                          <a:srgbClr val="E21A23"/>
                        </a:solidFill>
                        <a:latin typeface="Cambria Math" panose="02040503050406030204" pitchFamily="18" charset="0"/>
                      </a:rPr>
                      <m:t>⋅1000</m:t>
                    </m:r>
                  </m:oMath>
                </a14:m>
                <a:endParaRPr lang="es-ES" dirty="0">
                  <a:solidFill>
                    <a:srgbClr val="E21A23"/>
                  </a:solidFill>
                </a:endParaRPr>
              </a:p>
            </p:txBody>
          </p:sp>
        </mc:Choice>
        <mc:Fallback>
          <p:sp>
            <p:nvSpPr>
              <p:cNvPr id="3" name="CuadroTexto 2">
                <a:extLst>
                  <a:ext uri="{FF2B5EF4-FFF2-40B4-BE49-F238E27FC236}">
                    <a16:creationId xmlns:a16="http://schemas.microsoft.com/office/drawing/2014/main" id="{6D4A6FEF-9FEC-8B3F-A71A-BD74FE0A5386}"/>
                  </a:ext>
                </a:extLst>
              </p:cNvPr>
              <p:cNvSpPr txBox="1">
                <a:spLocks noRot="1" noChangeAspect="1" noMove="1" noResize="1" noEditPoints="1" noAdjustHandles="1" noChangeArrowheads="1" noChangeShapeType="1" noTextEdit="1"/>
              </p:cNvSpPr>
              <p:nvPr/>
            </p:nvSpPr>
            <p:spPr>
              <a:xfrm>
                <a:off x="3584947" y="3777792"/>
                <a:ext cx="4814716" cy="903920"/>
              </a:xfrm>
              <a:prstGeom prst="rect">
                <a:avLst/>
              </a:prstGeom>
              <a:blipFill>
                <a:blip r:embed="rId3"/>
                <a:stretch>
                  <a:fillRect/>
                </a:stretch>
              </a:blipFill>
              <a:ln w="38100">
                <a:solidFill>
                  <a:srgbClr val="E21A23"/>
                </a:solidFill>
                <a:prstDash val="sysDot"/>
                <a:bevel/>
                <a:extLst>
                  <a:ext uri="{C807C97D-BFC1-408E-A445-0C87EB9F89A2}">
                    <ask:lineSketchStyleProps xmlns:ask="http://schemas.microsoft.com/office/drawing/2018/sketchyshapes" sd="4031672630">
                      <a:custGeom>
                        <a:avLst/>
                        <a:gdLst>
                          <a:gd name="csX0" fmla="*/ 0 w 4814716"/>
                          <a:gd name="csY0" fmla="*/ 0 h 903920"/>
                          <a:gd name="csX1" fmla="*/ 486821 w 4814716"/>
                          <a:gd name="csY1" fmla="*/ 0 h 903920"/>
                          <a:gd name="csX2" fmla="*/ 925495 w 4814716"/>
                          <a:gd name="csY2" fmla="*/ 0 h 903920"/>
                          <a:gd name="csX3" fmla="*/ 1556758 w 4814716"/>
                          <a:gd name="csY3" fmla="*/ 0 h 903920"/>
                          <a:gd name="csX4" fmla="*/ 2043579 w 4814716"/>
                          <a:gd name="csY4" fmla="*/ 0 h 903920"/>
                          <a:gd name="csX5" fmla="*/ 2482254 w 4814716"/>
                          <a:gd name="csY5" fmla="*/ 0 h 903920"/>
                          <a:gd name="csX6" fmla="*/ 3017222 w 4814716"/>
                          <a:gd name="csY6" fmla="*/ 0 h 903920"/>
                          <a:gd name="csX7" fmla="*/ 3552190 w 4814716"/>
                          <a:gd name="csY7" fmla="*/ 0 h 903920"/>
                          <a:gd name="csX8" fmla="*/ 4087159 w 4814716"/>
                          <a:gd name="csY8" fmla="*/ 0 h 903920"/>
                          <a:gd name="csX9" fmla="*/ 4814716 w 4814716"/>
                          <a:gd name="csY9" fmla="*/ 0 h 903920"/>
                          <a:gd name="csX10" fmla="*/ 4814716 w 4814716"/>
                          <a:gd name="csY10" fmla="*/ 470038 h 903920"/>
                          <a:gd name="csX11" fmla="*/ 4814716 w 4814716"/>
                          <a:gd name="csY11" fmla="*/ 903920 h 903920"/>
                          <a:gd name="csX12" fmla="*/ 4183453 w 4814716"/>
                          <a:gd name="csY12" fmla="*/ 903920 h 903920"/>
                          <a:gd name="csX13" fmla="*/ 3600338 w 4814716"/>
                          <a:gd name="csY13" fmla="*/ 903920 h 903920"/>
                          <a:gd name="csX14" fmla="*/ 3017222 w 4814716"/>
                          <a:gd name="csY14" fmla="*/ 903920 h 903920"/>
                          <a:gd name="csX15" fmla="*/ 2626695 w 4814716"/>
                          <a:gd name="csY15" fmla="*/ 903920 h 903920"/>
                          <a:gd name="csX16" fmla="*/ 2091727 w 4814716"/>
                          <a:gd name="csY16" fmla="*/ 903920 h 903920"/>
                          <a:gd name="csX17" fmla="*/ 1508611 w 4814716"/>
                          <a:gd name="csY17" fmla="*/ 903920 h 903920"/>
                          <a:gd name="csX18" fmla="*/ 1069937 w 4814716"/>
                          <a:gd name="csY18" fmla="*/ 903920 h 903920"/>
                          <a:gd name="csX19" fmla="*/ 679410 w 4814716"/>
                          <a:gd name="csY19" fmla="*/ 903920 h 903920"/>
                          <a:gd name="csX20" fmla="*/ 0 w 4814716"/>
                          <a:gd name="csY20" fmla="*/ 903920 h 903920"/>
                          <a:gd name="csX21" fmla="*/ 0 w 4814716"/>
                          <a:gd name="csY21" fmla="*/ 451960 h 903920"/>
                          <a:gd name="csX22" fmla="*/ 0 w 4814716"/>
                          <a:gd name="csY22" fmla="*/ 0 h 90392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Lst>
                        <a:rect l="l" t="t" r="r" b="b"/>
                        <a:pathLst>
                          <a:path w="4814716" h="903920" extrusionOk="0">
                            <a:moveTo>
                              <a:pt x="0" y="0"/>
                            </a:moveTo>
                            <a:cubicBezTo>
                              <a:pt x="99539" y="-39677"/>
                              <a:pt x="245975" y="21300"/>
                              <a:pt x="486821" y="0"/>
                            </a:cubicBezTo>
                            <a:cubicBezTo>
                              <a:pt x="727667" y="-21300"/>
                              <a:pt x="708438" y="20320"/>
                              <a:pt x="925495" y="0"/>
                            </a:cubicBezTo>
                            <a:cubicBezTo>
                              <a:pt x="1142552" y="-20320"/>
                              <a:pt x="1405861" y="53104"/>
                              <a:pt x="1556758" y="0"/>
                            </a:cubicBezTo>
                            <a:cubicBezTo>
                              <a:pt x="1707655" y="-53104"/>
                              <a:pt x="1911579" y="7639"/>
                              <a:pt x="2043579" y="0"/>
                            </a:cubicBezTo>
                            <a:cubicBezTo>
                              <a:pt x="2175579" y="-7639"/>
                              <a:pt x="2339354" y="28759"/>
                              <a:pt x="2482254" y="0"/>
                            </a:cubicBezTo>
                            <a:cubicBezTo>
                              <a:pt x="2625154" y="-28759"/>
                              <a:pt x="2868273" y="60475"/>
                              <a:pt x="3017222" y="0"/>
                            </a:cubicBezTo>
                            <a:cubicBezTo>
                              <a:pt x="3166171" y="-60475"/>
                              <a:pt x="3359100" y="13096"/>
                              <a:pt x="3552190" y="0"/>
                            </a:cubicBezTo>
                            <a:cubicBezTo>
                              <a:pt x="3745280" y="-13096"/>
                              <a:pt x="3837216" y="57990"/>
                              <a:pt x="4087159" y="0"/>
                            </a:cubicBezTo>
                            <a:cubicBezTo>
                              <a:pt x="4337102" y="-57990"/>
                              <a:pt x="4475842" y="50681"/>
                              <a:pt x="4814716" y="0"/>
                            </a:cubicBezTo>
                            <a:cubicBezTo>
                              <a:pt x="4820081" y="114498"/>
                              <a:pt x="4786074" y="369260"/>
                              <a:pt x="4814716" y="470038"/>
                            </a:cubicBezTo>
                            <a:cubicBezTo>
                              <a:pt x="4843358" y="570816"/>
                              <a:pt x="4804653" y="768343"/>
                              <a:pt x="4814716" y="903920"/>
                            </a:cubicBezTo>
                            <a:cubicBezTo>
                              <a:pt x="4611651" y="974502"/>
                              <a:pt x="4408984" y="840755"/>
                              <a:pt x="4183453" y="903920"/>
                            </a:cubicBezTo>
                            <a:cubicBezTo>
                              <a:pt x="3957922" y="967085"/>
                              <a:pt x="3854800" y="854925"/>
                              <a:pt x="3600338" y="903920"/>
                            </a:cubicBezTo>
                            <a:cubicBezTo>
                              <a:pt x="3345876" y="952915"/>
                              <a:pt x="3160296" y="886345"/>
                              <a:pt x="3017222" y="903920"/>
                            </a:cubicBezTo>
                            <a:cubicBezTo>
                              <a:pt x="2874148" y="921495"/>
                              <a:pt x="2707799" y="884569"/>
                              <a:pt x="2626695" y="903920"/>
                            </a:cubicBezTo>
                            <a:cubicBezTo>
                              <a:pt x="2545591" y="923271"/>
                              <a:pt x="2286476" y="889538"/>
                              <a:pt x="2091727" y="903920"/>
                            </a:cubicBezTo>
                            <a:cubicBezTo>
                              <a:pt x="1896978" y="918302"/>
                              <a:pt x="1686401" y="864463"/>
                              <a:pt x="1508611" y="903920"/>
                            </a:cubicBezTo>
                            <a:cubicBezTo>
                              <a:pt x="1330821" y="943377"/>
                              <a:pt x="1219488" y="857756"/>
                              <a:pt x="1069937" y="903920"/>
                            </a:cubicBezTo>
                            <a:cubicBezTo>
                              <a:pt x="920386" y="950084"/>
                              <a:pt x="874144" y="878855"/>
                              <a:pt x="679410" y="903920"/>
                            </a:cubicBezTo>
                            <a:cubicBezTo>
                              <a:pt x="484676" y="928985"/>
                              <a:pt x="300625" y="846776"/>
                              <a:pt x="0" y="903920"/>
                            </a:cubicBezTo>
                            <a:cubicBezTo>
                              <a:pt x="-26204" y="795971"/>
                              <a:pt x="6912" y="610348"/>
                              <a:pt x="0" y="451960"/>
                            </a:cubicBezTo>
                            <a:cubicBezTo>
                              <a:pt x="-6912" y="293572"/>
                              <a:pt x="29060" y="161271"/>
                              <a:pt x="0" y="0"/>
                            </a:cubicBezTo>
                            <a:close/>
                          </a:path>
                        </a:pathLst>
                      </a:custGeom>
                      <ask:type>
                        <ask:lineSketchScribble/>
                      </ask:type>
                    </ask:lineSketchStyleProps>
                  </a:ext>
                </a:extLst>
              </a:ln>
              <a:effectLst/>
            </p:spPr>
            <p:txBody>
              <a:bodyPr/>
              <a:lstStyle/>
              <a:p>
                <a:r>
                  <a:rPr lang="ca-ES-valencia">
                    <a:noFill/>
                  </a:rPr>
                  <a:t> </a:t>
                </a:r>
              </a:p>
            </p:txBody>
          </p:sp>
        </mc:Fallback>
      </mc:AlternateContent>
      <p:pic>
        <p:nvPicPr>
          <p:cNvPr id="7" name="Gráfico 6" descr="Bebé gateando contorno">
            <a:extLst>
              <a:ext uri="{FF2B5EF4-FFF2-40B4-BE49-F238E27FC236}">
                <a16:creationId xmlns:a16="http://schemas.microsoft.com/office/drawing/2014/main" id="{08BEC430-9CDB-DEF4-C728-CAC2A35AAFF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27156" y="3767312"/>
            <a:ext cx="914400" cy="914400"/>
          </a:xfrm>
          <a:prstGeom prst="rect">
            <a:avLst/>
          </a:prstGeom>
        </p:spPr>
      </p:pic>
    </p:spTree>
    <p:custDataLst>
      <p:tags r:id="rId1"/>
    </p:custDataLst>
    <p:extLst>
      <p:ext uri="{BB962C8B-B14F-4D97-AF65-F5344CB8AC3E}">
        <p14:creationId xmlns:p14="http://schemas.microsoft.com/office/powerpoint/2010/main" val="2277693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par>
                                <p:cTn id="12" presetID="1" presetClass="entr" presetSubtype="0" fill="hold" nodeType="with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D4D5650D-4CE6-8817-DEAE-64D8400C4A79}"/>
              </a:ext>
            </a:extLst>
          </p:cNvPr>
          <p:cNvSpPr txBox="1"/>
          <p:nvPr/>
        </p:nvSpPr>
        <p:spPr>
          <a:xfrm>
            <a:off x="1504844" y="1694765"/>
            <a:ext cx="8839305" cy="1200329"/>
          </a:xfrm>
          <a:prstGeom prst="rect">
            <a:avLst/>
          </a:prstGeom>
          <a:noFill/>
        </p:spPr>
        <p:txBody>
          <a:bodyPr wrap="square" rtlCol="0">
            <a:spAutoFit/>
          </a:bodyPr>
          <a:lstStyle/>
          <a:p>
            <a:r>
              <a:rPr lang="es-ES" dirty="0">
                <a:solidFill>
                  <a:schemeClr val="bg1"/>
                </a:solidFill>
              </a:rPr>
              <a:t>Existen muchas magnitudes sociales y económicas que evolucionan con el tiempo o el espacio. Pues bien, un </a:t>
            </a:r>
            <a:r>
              <a:rPr lang="es-ES" b="1" dirty="0">
                <a:solidFill>
                  <a:schemeClr val="bg1"/>
                </a:solidFill>
              </a:rPr>
              <a:t>número índice </a:t>
            </a:r>
            <a:r>
              <a:rPr lang="es-ES" dirty="0">
                <a:solidFill>
                  <a:schemeClr val="bg1"/>
                </a:solidFill>
              </a:rPr>
              <a:t>describe los cambios que se han producido de una o más variables en el tiempo o en el espacio. Dependiendo de si el número índice recoge la evolución de una o varias variables se llama </a:t>
            </a:r>
            <a:r>
              <a:rPr lang="es-ES" b="1" dirty="0">
                <a:solidFill>
                  <a:schemeClr val="bg1"/>
                </a:solidFill>
              </a:rPr>
              <a:t>simple </a:t>
            </a:r>
            <a:r>
              <a:rPr lang="es-ES" dirty="0">
                <a:solidFill>
                  <a:schemeClr val="bg1"/>
                </a:solidFill>
              </a:rPr>
              <a:t>o </a:t>
            </a:r>
            <a:r>
              <a:rPr lang="es-ES" b="1" dirty="0">
                <a:solidFill>
                  <a:schemeClr val="bg1"/>
                </a:solidFill>
              </a:rPr>
              <a:t>complejo.</a:t>
            </a:r>
            <a:endParaRPr lang="en-US" sz="2400" dirty="0">
              <a:solidFill>
                <a:schemeClr val="bg1"/>
              </a:solidFill>
            </a:endParaRPr>
          </a:p>
        </p:txBody>
      </p:sp>
      <p:sp>
        <p:nvSpPr>
          <p:cNvPr id="9" name="CuadroTexto 8">
            <a:extLst>
              <a:ext uri="{FF2B5EF4-FFF2-40B4-BE49-F238E27FC236}">
                <a16:creationId xmlns:a16="http://schemas.microsoft.com/office/drawing/2014/main" id="{9AAE90C6-6D39-7947-DB32-C8F3E514769E}"/>
              </a:ext>
            </a:extLst>
          </p:cNvPr>
          <p:cNvSpPr txBox="1"/>
          <p:nvPr/>
        </p:nvSpPr>
        <p:spPr>
          <a:xfrm>
            <a:off x="1504844" y="3028950"/>
            <a:ext cx="4076806" cy="1077218"/>
          </a:xfrm>
          <a:prstGeom prst="rect">
            <a:avLst/>
          </a:prstGeom>
          <a:noFill/>
        </p:spPr>
        <p:txBody>
          <a:bodyPr wrap="square">
            <a:spAutoFit/>
          </a:bodyPr>
          <a:lstStyle/>
          <a:p>
            <a:r>
              <a:rPr lang="es-ES" sz="1600" dirty="0">
                <a:solidFill>
                  <a:schemeClr val="bg1"/>
                </a:solidFill>
              </a:rPr>
              <a:t>Para calcular un número índice </a:t>
            </a:r>
            <a:r>
              <a:rPr lang="es-ES" sz="1600" b="1" dirty="0">
                <a:solidFill>
                  <a:schemeClr val="bg1"/>
                </a:solidFill>
              </a:rPr>
              <a:t>simple</a:t>
            </a:r>
            <a:r>
              <a:rPr lang="es-ES" sz="1600" dirty="0">
                <a:solidFill>
                  <a:schemeClr val="bg1"/>
                </a:solidFill>
              </a:rPr>
              <a:t> se divide el valor de un bien </a:t>
            </a:r>
            <a:r>
              <a:rPr lang="es-ES" sz="1600" i="1" dirty="0">
                <a:solidFill>
                  <a:schemeClr val="bg1"/>
                </a:solidFill>
              </a:rPr>
              <a:t>x</a:t>
            </a:r>
            <a:r>
              <a:rPr lang="ca-ES-valencia" sz="1600" i="1" baseline="-25000" dirty="0">
                <a:solidFill>
                  <a:schemeClr val="bg1"/>
                </a:solidFill>
              </a:rPr>
              <a:t>t</a:t>
            </a:r>
            <a:r>
              <a:rPr lang="es-ES" sz="1600" i="1" dirty="0">
                <a:solidFill>
                  <a:schemeClr val="bg1"/>
                </a:solidFill>
              </a:rPr>
              <a:t> </a:t>
            </a:r>
            <a:r>
              <a:rPr lang="es-ES" sz="1600" dirty="0">
                <a:solidFill>
                  <a:schemeClr val="bg1"/>
                </a:solidFill>
              </a:rPr>
              <a:t>del año actual o corriente entre el valor </a:t>
            </a:r>
            <a:r>
              <a:rPr lang="es-ES" sz="1600" i="1" dirty="0">
                <a:solidFill>
                  <a:schemeClr val="bg1"/>
                </a:solidFill>
              </a:rPr>
              <a:t>x</a:t>
            </a:r>
            <a:r>
              <a:rPr lang="ca-ES-valencia" sz="1600" i="1" baseline="-25000" dirty="0">
                <a:solidFill>
                  <a:schemeClr val="bg1"/>
                </a:solidFill>
              </a:rPr>
              <a:t>0</a:t>
            </a:r>
            <a:r>
              <a:rPr lang="es-ES" sz="1600" dirty="0"/>
              <a:t> </a:t>
            </a:r>
            <a:r>
              <a:rPr lang="es-ES" sz="1600" dirty="0">
                <a:solidFill>
                  <a:schemeClr val="bg1"/>
                </a:solidFill>
              </a:rPr>
              <a:t>del año base o referencia. Así:</a:t>
            </a:r>
          </a:p>
        </p:txBody>
      </p:sp>
      <p:sp>
        <p:nvSpPr>
          <p:cNvPr id="2" name="CuadroTexto 1">
            <a:extLst>
              <a:ext uri="{FF2B5EF4-FFF2-40B4-BE49-F238E27FC236}">
                <a16:creationId xmlns:a16="http://schemas.microsoft.com/office/drawing/2014/main" id="{38A4C1B6-7517-AA5A-55EE-74AFE1607656}"/>
              </a:ext>
            </a:extLst>
          </p:cNvPr>
          <p:cNvSpPr txBox="1"/>
          <p:nvPr/>
        </p:nvSpPr>
        <p:spPr>
          <a:xfrm>
            <a:off x="6095999" y="3028950"/>
            <a:ext cx="4371976" cy="1077218"/>
          </a:xfrm>
          <a:prstGeom prst="rect">
            <a:avLst/>
          </a:prstGeom>
          <a:noFill/>
        </p:spPr>
        <p:txBody>
          <a:bodyPr wrap="square">
            <a:spAutoFit/>
          </a:bodyPr>
          <a:lstStyle/>
          <a:p>
            <a:r>
              <a:rPr lang="es-ES" sz="1600" dirty="0">
                <a:solidFill>
                  <a:schemeClr val="bg1"/>
                </a:solidFill>
              </a:rPr>
              <a:t>Para el cálculo de un número índice </a:t>
            </a:r>
            <a:r>
              <a:rPr lang="es-ES" sz="1600" b="1" dirty="0">
                <a:solidFill>
                  <a:schemeClr val="bg1"/>
                </a:solidFill>
              </a:rPr>
              <a:t>complejo</a:t>
            </a:r>
            <a:r>
              <a:rPr lang="es-ES" sz="1600" dirty="0">
                <a:solidFill>
                  <a:schemeClr val="bg1"/>
                </a:solidFill>
              </a:rPr>
              <a:t> se obtiene la media ponderada (o sin ponderar) de los índices simples. Por ejemplo, el IPC:</a:t>
            </a:r>
          </a:p>
        </p:txBody>
      </p:sp>
      <mc:AlternateContent xmlns:mc="http://schemas.openxmlformats.org/markup-compatibility/2006" xmlns:a14="http://schemas.microsoft.com/office/drawing/2010/main">
        <mc:Choice Requires="a14">
          <p:sp>
            <p:nvSpPr>
              <p:cNvPr id="3" name="CuadroTexto 2">
                <a:extLst>
                  <a:ext uri="{FF2B5EF4-FFF2-40B4-BE49-F238E27FC236}">
                    <a16:creationId xmlns:a16="http://schemas.microsoft.com/office/drawing/2014/main" id="{2CFF4148-212E-5BB1-BD1F-EC630826C941}"/>
                  </a:ext>
                </a:extLst>
              </p:cNvPr>
              <p:cNvSpPr txBox="1"/>
              <p:nvPr/>
            </p:nvSpPr>
            <p:spPr>
              <a:xfrm>
                <a:off x="2227227" y="4240024"/>
                <a:ext cx="2557906" cy="991957"/>
              </a:xfrm>
              <a:custGeom>
                <a:avLst/>
                <a:gdLst>
                  <a:gd name="csX0" fmla="*/ 0 w 2557906"/>
                  <a:gd name="csY0" fmla="*/ 0 h 991957"/>
                  <a:gd name="csX1" fmla="*/ 434844 w 2557906"/>
                  <a:gd name="csY1" fmla="*/ 0 h 991957"/>
                  <a:gd name="csX2" fmla="*/ 920846 w 2557906"/>
                  <a:gd name="csY2" fmla="*/ 0 h 991957"/>
                  <a:gd name="csX3" fmla="*/ 1406848 w 2557906"/>
                  <a:gd name="csY3" fmla="*/ 0 h 991957"/>
                  <a:gd name="csX4" fmla="*/ 1892850 w 2557906"/>
                  <a:gd name="csY4" fmla="*/ 0 h 991957"/>
                  <a:gd name="csX5" fmla="*/ 2557906 w 2557906"/>
                  <a:gd name="csY5" fmla="*/ 0 h 991957"/>
                  <a:gd name="csX6" fmla="*/ 2557906 w 2557906"/>
                  <a:gd name="csY6" fmla="*/ 505898 h 991957"/>
                  <a:gd name="csX7" fmla="*/ 2557906 w 2557906"/>
                  <a:gd name="csY7" fmla="*/ 991957 h 991957"/>
                  <a:gd name="csX8" fmla="*/ 2097483 w 2557906"/>
                  <a:gd name="csY8" fmla="*/ 991957 h 991957"/>
                  <a:gd name="csX9" fmla="*/ 1560323 w 2557906"/>
                  <a:gd name="csY9" fmla="*/ 991957 h 991957"/>
                  <a:gd name="csX10" fmla="*/ 1074321 w 2557906"/>
                  <a:gd name="csY10" fmla="*/ 991957 h 991957"/>
                  <a:gd name="csX11" fmla="*/ 613897 w 2557906"/>
                  <a:gd name="csY11" fmla="*/ 991957 h 991957"/>
                  <a:gd name="csX12" fmla="*/ 0 w 2557906"/>
                  <a:gd name="csY12" fmla="*/ 991957 h 991957"/>
                  <a:gd name="csX13" fmla="*/ 0 w 2557906"/>
                  <a:gd name="csY13" fmla="*/ 486059 h 991957"/>
                  <a:gd name="csX14" fmla="*/ 0 w 2557906"/>
                  <a:gd name="csY14" fmla="*/ 0 h 99195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557906" h="991957" extrusionOk="0">
                    <a:moveTo>
                      <a:pt x="0" y="0"/>
                    </a:moveTo>
                    <a:cubicBezTo>
                      <a:pt x="147280" y="-3408"/>
                      <a:pt x="306614" y="44308"/>
                      <a:pt x="434844" y="0"/>
                    </a:cubicBezTo>
                    <a:cubicBezTo>
                      <a:pt x="563074" y="-44308"/>
                      <a:pt x="735753" y="50178"/>
                      <a:pt x="920846" y="0"/>
                    </a:cubicBezTo>
                    <a:cubicBezTo>
                      <a:pt x="1105939" y="-50178"/>
                      <a:pt x="1300721" y="2829"/>
                      <a:pt x="1406848" y="0"/>
                    </a:cubicBezTo>
                    <a:cubicBezTo>
                      <a:pt x="1512975" y="-2829"/>
                      <a:pt x="1767065" y="55362"/>
                      <a:pt x="1892850" y="0"/>
                    </a:cubicBezTo>
                    <a:cubicBezTo>
                      <a:pt x="2018635" y="-55362"/>
                      <a:pt x="2378976" y="14944"/>
                      <a:pt x="2557906" y="0"/>
                    </a:cubicBezTo>
                    <a:cubicBezTo>
                      <a:pt x="2604930" y="203668"/>
                      <a:pt x="2498383" y="394410"/>
                      <a:pt x="2557906" y="505898"/>
                    </a:cubicBezTo>
                    <a:cubicBezTo>
                      <a:pt x="2617429" y="617386"/>
                      <a:pt x="2509422" y="822498"/>
                      <a:pt x="2557906" y="991957"/>
                    </a:cubicBezTo>
                    <a:cubicBezTo>
                      <a:pt x="2409389" y="1025276"/>
                      <a:pt x="2291885" y="966908"/>
                      <a:pt x="2097483" y="991957"/>
                    </a:cubicBezTo>
                    <a:cubicBezTo>
                      <a:pt x="1903081" y="1017006"/>
                      <a:pt x="1691936" y="936027"/>
                      <a:pt x="1560323" y="991957"/>
                    </a:cubicBezTo>
                    <a:cubicBezTo>
                      <a:pt x="1428710" y="1047887"/>
                      <a:pt x="1308976" y="976649"/>
                      <a:pt x="1074321" y="991957"/>
                    </a:cubicBezTo>
                    <a:cubicBezTo>
                      <a:pt x="839666" y="1007265"/>
                      <a:pt x="833911" y="953569"/>
                      <a:pt x="613897" y="991957"/>
                    </a:cubicBezTo>
                    <a:cubicBezTo>
                      <a:pt x="393883" y="1030345"/>
                      <a:pt x="274167" y="942553"/>
                      <a:pt x="0" y="991957"/>
                    </a:cubicBezTo>
                    <a:cubicBezTo>
                      <a:pt x="-27465" y="874896"/>
                      <a:pt x="28619" y="603887"/>
                      <a:pt x="0" y="486059"/>
                    </a:cubicBezTo>
                    <a:cubicBezTo>
                      <a:pt x="-28619" y="368231"/>
                      <a:pt x="25277" y="141488"/>
                      <a:pt x="0" y="0"/>
                    </a:cubicBezTo>
                    <a:close/>
                  </a:path>
                </a:pathLst>
              </a:custGeom>
              <a:noFill/>
              <a:ln w="38100">
                <a:solidFill>
                  <a:srgbClr val="FFFFFF"/>
                </a:solidFill>
                <a:prstDash val="sysDot"/>
                <a:bevel/>
                <a:extLst>
                  <a:ext uri="{C807C97D-BFC1-408E-A445-0C87EB9F89A2}">
                    <ask:lineSketchStyleProps xmlns:ask="http://schemas.microsoft.com/office/drawing/2018/sketchyshapes" sd="3881806170">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sSubSup>
                        <m:sSubSupPr>
                          <m:ctrlPr>
                            <a:rPr lang="es-ES" sz="2000" i="1" smtClean="0">
                              <a:solidFill>
                                <a:schemeClr val="bg1"/>
                              </a:solidFill>
                              <a:latin typeface="Cambria Math" panose="02040503050406030204" pitchFamily="18" charset="0"/>
                            </a:rPr>
                          </m:ctrlPr>
                        </m:sSubSupPr>
                        <m:e>
                          <m:r>
                            <a:rPr lang="es-ES" sz="2000">
                              <a:solidFill>
                                <a:schemeClr val="bg1"/>
                              </a:solidFill>
                              <a:latin typeface="Cambria Math" panose="02040503050406030204" pitchFamily="18" charset="0"/>
                            </a:rPr>
                            <m:t>𝐼</m:t>
                          </m:r>
                        </m:e>
                        <m:sub>
                          <m:r>
                            <a:rPr lang="es-ES" sz="2000">
                              <a:solidFill>
                                <a:schemeClr val="bg1"/>
                              </a:solidFill>
                              <a:latin typeface="Cambria Math" panose="02040503050406030204" pitchFamily="18" charset="0"/>
                            </a:rPr>
                            <m:t>0</m:t>
                          </m:r>
                        </m:sub>
                        <m:sup>
                          <m:r>
                            <a:rPr lang="es-ES" sz="2000">
                              <a:solidFill>
                                <a:schemeClr val="bg1"/>
                              </a:solidFill>
                              <a:latin typeface="Cambria Math" panose="02040503050406030204" pitchFamily="18" charset="0"/>
                            </a:rPr>
                            <m:t>𝑡</m:t>
                          </m:r>
                        </m:sup>
                      </m:sSubSup>
                      <m:r>
                        <a:rPr lang="es-ES" sz="2000">
                          <a:solidFill>
                            <a:schemeClr val="bg1"/>
                          </a:solidFill>
                          <a:latin typeface="Cambria Math" panose="02040503050406030204" pitchFamily="18" charset="0"/>
                        </a:rPr>
                        <m:t>=</m:t>
                      </m:r>
                      <m:f>
                        <m:fPr>
                          <m:ctrlPr>
                            <a:rPr lang="es-ES" sz="2000" i="1">
                              <a:solidFill>
                                <a:schemeClr val="bg1"/>
                              </a:solidFill>
                              <a:latin typeface="Cambria Math" panose="02040503050406030204" pitchFamily="18" charset="0"/>
                            </a:rPr>
                          </m:ctrlPr>
                        </m:fPr>
                        <m:num>
                          <m:sSub>
                            <m:sSubPr>
                              <m:ctrlPr>
                                <a:rPr lang="es-ES" sz="2000" i="1">
                                  <a:solidFill>
                                    <a:schemeClr val="bg1"/>
                                  </a:solidFill>
                                  <a:latin typeface="Cambria Math" panose="02040503050406030204" pitchFamily="18" charset="0"/>
                                </a:rPr>
                              </m:ctrlPr>
                            </m:sSubPr>
                            <m:e>
                              <m:r>
                                <a:rPr lang="es-ES" sz="2000">
                                  <a:solidFill>
                                    <a:schemeClr val="bg1"/>
                                  </a:solidFill>
                                  <a:latin typeface="Cambria Math" panose="02040503050406030204" pitchFamily="18" charset="0"/>
                                </a:rPr>
                                <m:t>𝑋</m:t>
                              </m:r>
                            </m:e>
                            <m:sub>
                              <m:r>
                                <a:rPr lang="es-ES" sz="2000">
                                  <a:solidFill>
                                    <a:schemeClr val="bg1"/>
                                  </a:solidFill>
                                  <a:latin typeface="Cambria Math" panose="02040503050406030204" pitchFamily="18" charset="0"/>
                                </a:rPr>
                                <m:t>𝑡</m:t>
                              </m:r>
                            </m:sub>
                          </m:sSub>
                        </m:num>
                        <m:den>
                          <m:sSub>
                            <m:sSubPr>
                              <m:ctrlPr>
                                <a:rPr lang="es-ES" sz="2000" i="1">
                                  <a:solidFill>
                                    <a:schemeClr val="bg1"/>
                                  </a:solidFill>
                                  <a:latin typeface="Cambria Math" panose="02040503050406030204" pitchFamily="18" charset="0"/>
                                </a:rPr>
                              </m:ctrlPr>
                            </m:sSubPr>
                            <m:e>
                              <m:r>
                                <a:rPr lang="es-ES" sz="2000">
                                  <a:solidFill>
                                    <a:schemeClr val="bg1"/>
                                  </a:solidFill>
                                  <a:latin typeface="Cambria Math" panose="02040503050406030204" pitchFamily="18" charset="0"/>
                                </a:rPr>
                                <m:t>𝑋</m:t>
                              </m:r>
                            </m:e>
                            <m:sub>
                              <m:r>
                                <a:rPr lang="es-ES" sz="2000">
                                  <a:solidFill>
                                    <a:schemeClr val="bg1"/>
                                  </a:solidFill>
                                  <a:latin typeface="Cambria Math" panose="02040503050406030204" pitchFamily="18" charset="0"/>
                                </a:rPr>
                                <m:t>0</m:t>
                              </m:r>
                            </m:sub>
                          </m:sSub>
                        </m:den>
                      </m:f>
                      <m:r>
                        <a:rPr lang="es-ES" sz="2000">
                          <a:solidFill>
                            <a:schemeClr val="bg1"/>
                          </a:solidFill>
                          <a:latin typeface="Cambria Math" panose="02040503050406030204" pitchFamily="18" charset="0"/>
                        </a:rPr>
                        <m:t>⋅100</m:t>
                      </m:r>
                    </m:oMath>
                  </m:oMathPara>
                </a14:m>
                <a:endParaRPr lang="es-ES" sz="2000" dirty="0">
                  <a:solidFill>
                    <a:schemeClr val="bg1"/>
                  </a:solidFill>
                </a:endParaRPr>
              </a:p>
            </p:txBody>
          </p:sp>
        </mc:Choice>
        <mc:Fallback xmlns="">
          <p:sp>
            <p:nvSpPr>
              <p:cNvPr id="3" name="CuadroTexto 2">
                <a:extLst>
                  <a:ext uri="{FF2B5EF4-FFF2-40B4-BE49-F238E27FC236}">
                    <a16:creationId xmlns:a16="http://schemas.microsoft.com/office/drawing/2014/main" id="{2CFF4148-212E-5BB1-BD1F-EC630826C941}"/>
                  </a:ext>
                </a:extLst>
              </p:cNvPr>
              <p:cNvSpPr txBox="1">
                <a:spLocks noRot="1" noChangeAspect="1" noMove="1" noResize="1" noEditPoints="1" noAdjustHandles="1" noChangeArrowheads="1" noChangeShapeType="1" noTextEdit="1"/>
              </p:cNvSpPr>
              <p:nvPr/>
            </p:nvSpPr>
            <p:spPr>
              <a:xfrm>
                <a:off x="2227227" y="4240024"/>
                <a:ext cx="2557906" cy="991957"/>
              </a:xfrm>
              <a:prstGeom prst="rect">
                <a:avLst/>
              </a:prstGeom>
              <a:blipFill>
                <a:blip r:embed="rId3"/>
                <a:stretch>
                  <a:fillRect/>
                </a:stretch>
              </a:blipFill>
              <a:ln w="38100">
                <a:solidFill>
                  <a:srgbClr val="FFFFFF"/>
                </a:solidFill>
                <a:prstDash val="sysDot"/>
                <a:bevel/>
                <a:extLst>
                  <a:ext uri="{C807C97D-BFC1-408E-A445-0C87EB9F89A2}">
                    <ask:lineSketchStyleProps xmlns:ask="http://schemas.microsoft.com/office/drawing/2018/sketchyshapes" sd="3881806170">
                      <a:custGeom>
                        <a:avLst/>
                        <a:gdLst>
                          <a:gd name="csX0" fmla="*/ 0 w 2557906"/>
                          <a:gd name="csY0" fmla="*/ 0 h 991957"/>
                          <a:gd name="csX1" fmla="*/ 434844 w 2557906"/>
                          <a:gd name="csY1" fmla="*/ 0 h 991957"/>
                          <a:gd name="csX2" fmla="*/ 920846 w 2557906"/>
                          <a:gd name="csY2" fmla="*/ 0 h 991957"/>
                          <a:gd name="csX3" fmla="*/ 1406848 w 2557906"/>
                          <a:gd name="csY3" fmla="*/ 0 h 991957"/>
                          <a:gd name="csX4" fmla="*/ 1892850 w 2557906"/>
                          <a:gd name="csY4" fmla="*/ 0 h 991957"/>
                          <a:gd name="csX5" fmla="*/ 2557906 w 2557906"/>
                          <a:gd name="csY5" fmla="*/ 0 h 991957"/>
                          <a:gd name="csX6" fmla="*/ 2557906 w 2557906"/>
                          <a:gd name="csY6" fmla="*/ 505898 h 991957"/>
                          <a:gd name="csX7" fmla="*/ 2557906 w 2557906"/>
                          <a:gd name="csY7" fmla="*/ 991957 h 991957"/>
                          <a:gd name="csX8" fmla="*/ 2097483 w 2557906"/>
                          <a:gd name="csY8" fmla="*/ 991957 h 991957"/>
                          <a:gd name="csX9" fmla="*/ 1560323 w 2557906"/>
                          <a:gd name="csY9" fmla="*/ 991957 h 991957"/>
                          <a:gd name="csX10" fmla="*/ 1074321 w 2557906"/>
                          <a:gd name="csY10" fmla="*/ 991957 h 991957"/>
                          <a:gd name="csX11" fmla="*/ 613897 w 2557906"/>
                          <a:gd name="csY11" fmla="*/ 991957 h 991957"/>
                          <a:gd name="csX12" fmla="*/ 0 w 2557906"/>
                          <a:gd name="csY12" fmla="*/ 991957 h 991957"/>
                          <a:gd name="csX13" fmla="*/ 0 w 2557906"/>
                          <a:gd name="csY13" fmla="*/ 486059 h 991957"/>
                          <a:gd name="csX14" fmla="*/ 0 w 2557906"/>
                          <a:gd name="csY14" fmla="*/ 0 h 99195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557906" h="991957" extrusionOk="0">
                            <a:moveTo>
                              <a:pt x="0" y="0"/>
                            </a:moveTo>
                            <a:cubicBezTo>
                              <a:pt x="147280" y="-3408"/>
                              <a:pt x="306614" y="44308"/>
                              <a:pt x="434844" y="0"/>
                            </a:cubicBezTo>
                            <a:cubicBezTo>
                              <a:pt x="563074" y="-44308"/>
                              <a:pt x="735753" y="50178"/>
                              <a:pt x="920846" y="0"/>
                            </a:cubicBezTo>
                            <a:cubicBezTo>
                              <a:pt x="1105939" y="-50178"/>
                              <a:pt x="1300721" y="2829"/>
                              <a:pt x="1406848" y="0"/>
                            </a:cubicBezTo>
                            <a:cubicBezTo>
                              <a:pt x="1512975" y="-2829"/>
                              <a:pt x="1767065" y="55362"/>
                              <a:pt x="1892850" y="0"/>
                            </a:cubicBezTo>
                            <a:cubicBezTo>
                              <a:pt x="2018635" y="-55362"/>
                              <a:pt x="2378976" y="14944"/>
                              <a:pt x="2557906" y="0"/>
                            </a:cubicBezTo>
                            <a:cubicBezTo>
                              <a:pt x="2604930" y="203668"/>
                              <a:pt x="2498383" y="394410"/>
                              <a:pt x="2557906" y="505898"/>
                            </a:cubicBezTo>
                            <a:cubicBezTo>
                              <a:pt x="2617429" y="617386"/>
                              <a:pt x="2509422" y="822498"/>
                              <a:pt x="2557906" y="991957"/>
                            </a:cubicBezTo>
                            <a:cubicBezTo>
                              <a:pt x="2409389" y="1025276"/>
                              <a:pt x="2291885" y="966908"/>
                              <a:pt x="2097483" y="991957"/>
                            </a:cubicBezTo>
                            <a:cubicBezTo>
                              <a:pt x="1903081" y="1017006"/>
                              <a:pt x="1691936" y="936027"/>
                              <a:pt x="1560323" y="991957"/>
                            </a:cubicBezTo>
                            <a:cubicBezTo>
                              <a:pt x="1428710" y="1047887"/>
                              <a:pt x="1308976" y="976649"/>
                              <a:pt x="1074321" y="991957"/>
                            </a:cubicBezTo>
                            <a:cubicBezTo>
                              <a:pt x="839666" y="1007265"/>
                              <a:pt x="833911" y="953569"/>
                              <a:pt x="613897" y="991957"/>
                            </a:cubicBezTo>
                            <a:cubicBezTo>
                              <a:pt x="393883" y="1030345"/>
                              <a:pt x="274167" y="942553"/>
                              <a:pt x="0" y="991957"/>
                            </a:cubicBezTo>
                            <a:cubicBezTo>
                              <a:pt x="-27465" y="874896"/>
                              <a:pt x="28619" y="603887"/>
                              <a:pt x="0" y="486059"/>
                            </a:cubicBezTo>
                            <a:cubicBezTo>
                              <a:pt x="-28619" y="368231"/>
                              <a:pt x="25277" y="141488"/>
                              <a:pt x="0" y="0"/>
                            </a:cubicBezTo>
                            <a:close/>
                          </a:path>
                        </a:pathLst>
                      </a:custGeom>
                      <ask:type>
                        <ask:lineSketchScribble/>
                      </ask:type>
                    </ask:lineSketchStyleProps>
                  </a:ext>
                </a:extLst>
              </a:ln>
              <a:effectLst/>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5" name="CuadroTexto 4">
                <a:extLst>
                  <a:ext uri="{FF2B5EF4-FFF2-40B4-BE49-F238E27FC236}">
                    <a16:creationId xmlns:a16="http://schemas.microsoft.com/office/drawing/2014/main" id="{61B3CE87-8512-599A-1500-6E9EB0E18E4C}"/>
                  </a:ext>
                </a:extLst>
              </p:cNvPr>
              <p:cNvSpPr txBox="1"/>
              <p:nvPr/>
            </p:nvSpPr>
            <p:spPr>
              <a:xfrm>
                <a:off x="6610350" y="4241691"/>
                <a:ext cx="2557906" cy="990290"/>
              </a:xfrm>
              <a:custGeom>
                <a:avLst/>
                <a:gdLst>
                  <a:gd name="csX0" fmla="*/ 0 w 2557906"/>
                  <a:gd name="csY0" fmla="*/ 0 h 990290"/>
                  <a:gd name="csX1" fmla="*/ 537160 w 2557906"/>
                  <a:gd name="csY1" fmla="*/ 0 h 990290"/>
                  <a:gd name="csX2" fmla="*/ 1074321 w 2557906"/>
                  <a:gd name="csY2" fmla="*/ 0 h 990290"/>
                  <a:gd name="csX3" fmla="*/ 1637060 w 2557906"/>
                  <a:gd name="csY3" fmla="*/ 0 h 990290"/>
                  <a:gd name="csX4" fmla="*/ 2557906 w 2557906"/>
                  <a:gd name="csY4" fmla="*/ 0 h 990290"/>
                  <a:gd name="csX5" fmla="*/ 2557906 w 2557906"/>
                  <a:gd name="csY5" fmla="*/ 514951 h 990290"/>
                  <a:gd name="csX6" fmla="*/ 2557906 w 2557906"/>
                  <a:gd name="csY6" fmla="*/ 990290 h 990290"/>
                  <a:gd name="csX7" fmla="*/ 2097483 w 2557906"/>
                  <a:gd name="csY7" fmla="*/ 990290 h 990290"/>
                  <a:gd name="csX8" fmla="*/ 1662639 w 2557906"/>
                  <a:gd name="csY8" fmla="*/ 990290 h 990290"/>
                  <a:gd name="csX9" fmla="*/ 1202216 w 2557906"/>
                  <a:gd name="csY9" fmla="*/ 990290 h 990290"/>
                  <a:gd name="csX10" fmla="*/ 639477 w 2557906"/>
                  <a:gd name="csY10" fmla="*/ 990290 h 990290"/>
                  <a:gd name="csX11" fmla="*/ 0 w 2557906"/>
                  <a:gd name="csY11" fmla="*/ 990290 h 990290"/>
                  <a:gd name="csX12" fmla="*/ 0 w 2557906"/>
                  <a:gd name="csY12" fmla="*/ 485242 h 990290"/>
                  <a:gd name="csX13" fmla="*/ 0 w 2557906"/>
                  <a:gd name="csY13" fmla="*/ 0 h 9902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2557906" h="990290" extrusionOk="0">
                    <a:moveTo>
                      <a:pt x="0" y="0"/>
                    </a:moveTo>
                    <a:cubicBezTo>
                      <a:pt x="239396" y="-46848"/>
                      <a:pt x="351704" y="44236"/>
                      <a:pt x="537160" y="0"/>
                    </a:cubicBezTo>
                    <a:cubicBezTo>
                      <a:pt x="722616" y="-44236"/>
                      <a:pt x="943378" y="38113"/>
                      <a:pt x="1074321" y="0"/>
                    </a:cubicBezTo>
                    <a:cubicBezTo>
                      <a:pt x="1205264" y="-38113"/>
                      <a:pt x="1376275" y="14686"/>
                      <a:pt x="1637060" y="0"/>
                    </a:cubicBezTo>
                    <a:cubicBezTo>
                      <a:pt x="1897845" y="-14686"/>
                      <a:pt x="2289763" y="63387"/>
                      <a:pt x="2557906" y="0"/>
                    </a:cubicBezTo>
                    <a:cubicBezTo>
                      <a:pt x="2574585" y="247202"/>
                      <a:pt x="2539983" y="308262"/>
                      <a:pt x="2557906" y="514951"/>
                    </a:cubicBezTo>
                    <a:cubicBezTo>
                      <a:pt x="2575829" y="721640"/>
                      <a:pt x="2516223" y="866160"/>
                      <a:pt x="2557906" y="990290"/>
                    </a:cubicBezTo>
                    <a:cubicBezTo>
                      <a:pt x="2458578" y="1015633"/>
                      <a:pt x="2307006" y="965950"/>
                      <a:pt x="2097483" y="990290"/>
                    </a:cubicBezTo>
                    <a:cubicBezTo>
                      <a:pt x="1887960" y="1014630"/>
                      <a:pt x="1786177" y="955233"/>
                      <a:pt x="1662639" y="990290"/>
                    </a:cubicBezTo>
                    <a:cubicBezTo>
                      <a:pt x="1539101" y="1025347"/>
                      <a:pt x="1418340" y="962068"/>
                      <a:pt x="1202216" y="990290"/>
                    </a:cubicBezTo>
                    <a:cubicBezTo>
                      <a:pt x="986092" y="1018512"/>
                      <a:pt x="766156" y="947009"/>
                      <a:pt x="639477" y="990290"/>
                    </a:cubicBezTo>
                    <a:cubicBezTo>
                      <a:pt x="512798" y="1033571"/>
                      <a:pt x="216817" y="935937"/>
                      <a:pt x="0" y="990290"/>
                    </a:cubicBezTo>
                    <a:cubicBezTo>
                      <a:pt x="-9816" y="770569"/>
                      <a:pt x="30527" y="679605"/>
                      <a:pt x="0" y="485242"/>
                    </a:cubicBezTo>
                    <a:cubicBezTo>
                      <a:pt x="-30527" y="290879"/>
                      <a:pt x="24255" y="145647"/>
                      <a:pt x="0" y="0"/>
                    </a:cubicBezTo>
                    <a:close/>
                  </a:path>
                </a:pathLst>
              </a:custGeom>
              <a:noFill/>
              <a:ln w="38100">
                <a:solidFill>
                  <a:srgbClr val="FFFFFF"/>
                </a:solidFill>
                <a:prstDash val="sysDot"/>
                <a:bevel/>
                <a:extLst>
                  <a:ext uri="{C807C97D-BFC1-408E-A445-0C87EB9F89A2}">
                    <ask:lineSketchStyleProps xmlns:ask="http://schemas.microsoft.com/office/drawing/2018/sketchyshapes" sd="4268002509">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000" i="1">
                    <a:ln>
                      <a:noFill/>
                    </a:ln>
                    <a:solidFill>
                      <a:schemeClr val="bg1"/>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sSub>
                        <m:sSubPr>
                          <m:ctrlPr>
                            <a:rPr lang="es-ES" sz="1800" i="1">
                              <a:latin typeface="Cambria Math" panose="02040503050406030204" pitchFamily="18" charset="0"/>
                            </a:rPr>
                          </m:ctrlPr>
                        </m:sSubPr>
                        <m:e>
                          <m:r>
                            <a:rPr lang="es-ES" sz="1800">
                              <a:latin typeface="Cambria Math" panose="02040503050406030204" pitchFamily="18" charset="0"/>
                            </a:rPr>
                            <m:t>𝐼</m:t>
                          </m:r>
                        </m:e>
                        <m:sub>
                          <m:r>
                            <a:rPr lang="es-ES" sz="1800">
                              <a:latin typeface="Cambria Math" panose="02040503050406030204" pitchFamily="18" charset="0"/>
                            </a:rPr>
                            <m:t>𝐿</m:t>
                          </m:r>
                        </m:sub>
                      </m:sSub>
                      <m:r>
                        <a:rPr lang="es-ES" sz="1800">
                          <a:latin typeface="Cambria Math" panose="02040503050406030204" pitchFamily="18" charset="0"/>
                        </a:rPr>
                        <m:t>=</m:t>
                      </m:r>
                      <m:f>
                        <m:fPr>
                          <m:ctrlPr>
                            <a:rPr lang="es-ES" sz="1800" i="1">
                              <a:latin typeface="Cambria Math" panose="02040503050406030204" pitchFamily="18" charset="0"/>
                            </a:rPr>
                          </m:ctrlPr>
                        </m:fPr>
                        <m:num>
                          <m:nary>
                            <m:naryPr>
                              <m:chr m:val="∑"/>
                              <m:subHide m:val="on"/>
                              <m:supHide m:val="on"/>
                              <m:ctrlPr>
                                <a:rPr lang="es-ES" sz="1800" i="1">
                                  <a:latin typeface="Cambria Math" panose="02040503050406030204" pitchFamily="18" charset="0"/>
                                </a:rPr>
                              </m:ctrlPr>
                            </m:naryPr>
                            <m:sub/>
                            <m:sup/>
                            <m:e>
                              <m:sSubSup>
                                <m:sSubSupPr>
                                  <m:ctrlPr>
                                    <a:rPr lang="es-ES" sz="1800" i="1">
                                      <a:latin typeface="Cambria Math" panose="02040503050406030204" pitchFamily="18" charset="0"/>
                                    </a:rPr>
                                  </m:ctrlPr>
                                </m:sSubSupPr>
                                <m:e>
                                  <m:r>
                                    <a:rPr lang="es-ES" sz="1800">
                                      <a:latin typeface="Cambria Math" panose="02040503050406030204" pitchFamily="18" charset="0"/>
                                    </a:rPr>
                                    <m:t>𝑝</m:t>
                                  </m:r>
                                </m:e>
                                <m:sub>
                                  <m:r>
                                    <a:rPr lang="es-ES" sz="1800">
                                      <a:latin typeface="Cambria Math" panose="02040503050406030204" pitchFamily="18" charset="0"/>
                                    </a:rPr>
                                    <m:t>𝑖</m:t>
                                  </m:r>
                                </m:sub>
                                <m:sup>
                                  <m:r>
                                    <a:rPr lang="es-ES" sz="1800">
                                      <a:latin typeface="Cambria Math" panose="02040503050406030204" pitchFamily="18" charset="0"/>
                                    </a:rPr>
                                    <m:t>𝑡</m:t>
                                  </m:r>
                                </m:sup>
                              </m:sSubSup>
                            </m:e>
                          </m:nary>
                          <m:r>
                            <a:rPr lang="es-ES" sz="1800">
                              <a:latin typeface="Cambria Math" panose="02040503050406030204" pitchFamily="18" charset="0"/>
                            </a:rPr>
                            <m:t>⋅</m:t>
                          </m:r>
                          <m:sSubSup>
                            <m:sSubSupPr>
                              <m:ctrlPr>
                                <a:rPr lang="es-ES" sz="1800" i="1">
                                  <a:latin typeface="Cambria Math" panose="02040503050406030204" pitchFamily="18" charset="0"/>
                                </a:rPr>
                              </m:ctrlPr>
                            </m:sSubSupPr>
                            <m:e>
                              <m:r>
                                <a:rPr lang="es-ES" sz="1800">
                                  <a:latin typeface="Cambria Math" panose="02040503050406030204" pitchFamily="18" charset="0"/>
                                </a:rPr>
                                <m:t>𝑞</m:t>
                              </m:r>
                            </m:e>
                            <m:sub>
                              <m:r>
                                <a:rPr lang="es-ES" sz="1800">
                                  <a:latin typeface="Cambria Math" panose="02040503050406030204" pitchFamily="18" charset="0"/>
                                </a:rPr>
                                <m:t>𝑖</m:t>
                              </m:r>
                            </m:sub>
                            <m:sup>
                              <m:r>
                                <a:rPr lang="es-ES" sz="1800">
                                  <a:latin typeface="Cambria Math" panose="02040503050406030204" pitchFamily="18" charset="0"/>
                                </a:rPr>
                                <m:t>𝑜</m:t>
                              </m:r>
                            </m:sup>
                          </m:sSubSup>
                        </m:num>
                        <m:den>
                          <m:nary>
                            <m:naryPr>
                              <m:chr m:val="∑"/>
                              <m:subHide m:val="on"/>
                              <m:supHide m:val="on"/>
                              <m:ctrlPr>
                                <a:rPr lang="es-ES" sz="1800" i="1">
                                  <a:latin typeface="Cambria Math" panose="02040503050406030204" pitchFamily="18" charset="0"/>
                                </a:rPr>
                              </m:ctrlPr>
                            </m:naryPr>
                            <m:sub/>
                            <m:sup/>
                            <m:e>
                              <m:sSubSup>
                                <m:sSubSupPr>
                                  <m:ctrlPr>
                                    <a:rPr lang="es-ES" sz="1800" i="1">
                                      <a:latin typeface="Cambria Math" panose="02040503050406030204" pitchFamily="18" charset="0"/>
                                    </a:rPr>
                                  </m:ctrlPr>
                                </m:sSubSupPr>
                                <m:e>
                                  <m:r>
                                    <a:rPr lang="es-ES" sz="1800">
                                      <a:latin typeface="Cambria Math" panose="02040503050406030204" pitchFamily="18" charset="0"/>
                                    </a:rPr>
                                    <m:t>𝑝</m:t>
                                  </m:r>
                                </m:e>
                                <m:sub>
                                  <m:r>
                                    <a:rPr lang="es-ES" sz="1800">
                                      <a:latin typeface="Cambria Math" panose="02040503050406030204" pitchFamily="18" charset="0"/>
                                    </a:rPr>
                                    <m:t>𝑖</m:t>
                                  </m:r>
                                </m:sub>
                                <m:sup>
                                  <m:r>
                                    <a:rPr lang="es-ES" sz="1800">
                                      <a:latin typeface="Cambria Math" panose="02040503050406030204" pitchFamily="18" charset="0"/>
                                    </a:rPr>
                                    <m:t>𝑜</m:t>
                                  </m:r>
                                </m:sup>
                              </m:sSubSup>
                            </m:e>
                          </m:nary>
                          <m:r>
                            <a:rPr lang="es-ES" sz="1800">
                              <a:latin typeface="Cambria Math" panose="02040503050406030204" pitchFamily="18" charset="0"/>
                            </a:rPr>
                            <m:t>⋅</m:t>
                          </m:r>
                          <m:sSubSup>
                            <m:sSubSupPr>
                              <m:ctrlPr>
                                <a:rPr lang="es-ES" sz="1800" i="1">
                                  <a:latin typeface="Cambria Math" panose="02040503050406030204" pitchFamily="18" charset="0"/>
                                </a:rPr>
                              </m:ctrlPr>
                            </m:sSubSupPr>
                            <m:e>
                              <m:r>
                                <a:rPr lang="es-ES" sz="1800">
                                  <a:latin typeface="Cambria Math" panose="02040503050406030204" pitchFamily="18" charset="0"/>
                                </a:rPr>
                                <m:t>𝑞</m:t>
                              </m:r>
                            </m:e>
                            <m:sub>
                              <m:r>
                                <a:rPr lang="es-ES" sz="1800">
                                  <a:latin typeface="Cambria Math" panose="02040503050406030204" pitchFamily="18" charset="0"/>
                                </a:rPr>
                                <m:t>𝑖</m:t>
                              </m:r>
                            </m:sub>
                            <m:sup>
                              <m:r>
                                <a:rPr lang="es-ES" sz="1800">
                                  <a:latin typeface="Cambria Math" panose="02040503050406030204" pitchFamily="18" charset="0"/>
                                </a:rPr>
                                <m:t>𝑜</m:t>
                              </m:r>
                            </m:sup>
                          </m:sSubSup>
                        </m:den>
                      </m:f>
                      <m:r>
                        <a:rPr lang="es-ES" sz="1800">
                          <a:latin typeface="Cambria Math" panose="02040503050406030204" pitchFamily="18" charset="0"/>
                        </a:rPr>
                        <m:t>⋅100</m:t>
                      </m:r>
                    </m:oMath>
                  </m:oMathPara>
                </a14:m>
                <a:endParaRPr lang="es-ES" sz="1800" dirty="0"/>
              </a:p>
            </p:txBody>
          </p:sp>
        </mc:Choice>
        <mc:Fallback xmlns="">
          <p:sp>
            <p:nvSpPr>
              <p:cNvPr id="5" name="CuadroTexto 4">
                <a:extLst>
                  <a:ext uri="{FF2B5EF4-FFF2-40B4-BE49-F238E27FC236}">
                    <a16:creationId xmlns:a16="http://schemas.microsoft.com/office/drawing/2014/main" id="{61B3CE87-8512-599A-1500-6E9EB0E18E4C}"/>
                  </a:ext>
                </a:extLst>
              </p:cNvPr>
              <p:cNvSpPr txBox="1">
                <a:spLocks noRot="1" noChangeAspect="1" noMove="1" noResize="1" noEditPoints="1" noAdjustHandles="1" noChangeArrowheads="1" noChangeShapeType="1" noTextEdit="1"/>
              </p:cNvSpPr>
              <p:nvPr/>
            </p:nvSpPr>
            <p:spPr>
              <a:xfrm>
                <a:off x="6610350" y="4241691"/>
                <a:ext cx="2557906" cy="990290"/>
              </a:xfrm>
              <a:prstGeom prst="rect">
                <a:avLst/>
              </a:prstGeom>
              <a:blipFill>
                <a:blip r:embed="rId4"/>
                <a:stretch>
                  <a:fillRect/>
                </a:stretch>
              </a:blipFill>
              <a:ln w="38100">
                <a:solidFill>
                  <a:srgbClr val="FFFFFF"/>
                </a:solidFill>
                <a:prstDash val="sysDot"/>
                <a:bevel/>
                <a:extLst>
                  <a:ext uri="{C807C97D-BFC1-408E-A445-0C87EB9F89A2}">
                    <ask:lineSketchStyleProps xmlns:ask="http://schemas.microsoft.com/office/drawing/2018/sketchyshapes" sd="4268002509">
                      <a:custGeom>
                        <a:avLst/>
                        <a:gdLst>
                          <a:gd name="csX0" fmla="*/ 0 w 2557906"/>
                          <a:gd name="csY0" fmla="*/ 0 h 990290"/>
                          <a:gd name="csX1" fmla="*/ 537160 w 2557906"/>
                          <a:gd name="csY1" fmla="*/ 0 h 990290"/>
                          <a:gd name="csX2" fmla="*/ 1074321 w 2557906"/>
                          <a:gd name="csY2" fmla="*/ 0 h 990290"/>
                          <a:gd name="csX3" fmla="*/ 1637060 w 2557906"/>
                          <a:gd name="csY3" fmla="*/ 0 h 990290"/>
                          <a:gd name="csX4" fmla="*/ 2557906 w 2557906"/>
                          <a:gd name="csY4" fmla="*/ 0 h 990290"/>
                          <a:gd name="csX5" fmla="*/ 2557906 w 2557906"/>
                          <a:gd name="csY5" fmla="*/ 514951 h 990290"/>
                          <a:gd name="csX6" fmla="*/ 2557906 w 2557906"/>
                          <a:gd name="csY6" fmla="*/ 990290 h 990290"/>
                          <a:gd name="csX7" fmla="*/ 2097483 w 2557906"/>
                          <a:gd name="csY7" fmla="*/ 990290 h 990290"/>
                          <a:gd name="csX8" fmla="*/ 1662639 w 2557906"/>
                          <a:gd name="csY8" fmla="*/ 990290 h 990290"/>
                          <a:gd name="csX9" fmla="*/ 1202216 w 2557906"/>
                          <a:gd name="csY9" fmla="*/ 990290 h 990290"/>
                          <a:gd name="csX10" fmla="*/ 639477 w 2557906"/>
                          <a:gd name="csY10" fmla="*/ 990290 h 990290"/>
                          <a:gd name="csX11" fmla="*/ 0 w 2557906"/>
                          <a:gd name="csY11" fmla="*/ 990290 h 990290"/>
                          <a:gd name="csX12" fmla="*/ 0 w 2557906"/>
                          <a:gd name="csY12" fmla="*/ 485242 h 990290"/>
                          <a:gd name="csX13" fmla="*/ 0 w 2557906"/>
                          <a:gd name="csY13" fmla="*/ 0 h 9902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2557906" h="990290" extrusionOk="0">
                            <a:moveTo>
                              <a:pt x="0" y="0"/>
                            </a:moveTo>
                            <a:cubicBezTo>
                              <a:pt x="239396" y="-46848"/>
                              <a:pt x="351704" y="44236"/>
                              <a:pt x="537160" y="0"/>
                            </a:cubicBezTo>
                            <a:cubicBezTo>
                              <a:pt x="722616" y="-44236"/>
                              <a:pt x="943378" y="38113"/>
                              <a:pt x="1074321" y="0"/>
                            </a:cubicBezTo>
                            <a:cubicBezTo>
                              <a:pt x="1205264" y="-38113"/>
                              <a:pt x="1376275" y="14686"/>
                              <a:pt x="1637060" y="0"/>
                            </a:cubicBezTo>
                            <a:cubicBezTo>
                              <a:pt x="1897845" y="-14686"/>
                              <a:pt x="2289763" y="63387"/>
                              <a:pt x="2557906" y="0"/>
                            </a:cubicBezTo>
                            <a:cubicBezTo>
                              <a:pt x="2574585" y="247202"/>
                              <a:pt x="2539983" y="308262"/>
                              <a:pt x="2557906" y="514951"/>
                            </a:cubicBezTo>
                            <a:cubicBezTo>
                              <a:pt x="2575829" y="721640"/>
                              <a:pt x="2516223" y="866160"/>
                              <a:pt x="2557906" y="990290"/>
                            </a:cubicBezTo>
                            <a:cubicBezTo>
                              <a:pt x="2458578" y="1015633"/>
                              <a:pt x="2307006" y="965950"/>
                              <a:pt x="2097483" y="990290"/>
                            </a:cubicBezTo>
                            <a:cubicBezTo>
                              <a:pt x="1887960" y="1014630"/>
                              <a:pt x="1786177" y="955233"/>
                              <a:pt x="1662639" y="990290"/>
                            </a:cubicBezTo>
                            <a:cubicBezTo>
                              <a:pt x="1539101" y="1025347"/>
                              <a:pt x="1418340" y="962068"/>
                              <a:pt x="1202216" y="990290"/>
                            </a:cubicBezTo>
                            <a:cubicBezTo>
                              <a:pt x="986092" y="1018512"/>
                              <a:pt x="766156" y="947009"/>
                              <a:pt x="639477" y="990290"/>
                            </a:cubicBezTo>
                            <a:cubicBezTo>
                              <a:pt x="512798" y="1033571"/>
                              <a:pt x="216817" y="935937"/>
                              <a:pt x="0" y="990290"/>
                            </a:cubicBezTo>
                            <a:cubicBezTo>
                              <a:pt x="-9816" y="770569"/>
                              <a:pt x="30527" y="679605"/>
                              <a:pt x="0" y="485242"/>
                            </a:cubicBezTo>
                            <a:cubicBezTo>
                              <a:pt x="-30527" y="290879"/>
                              <a:pt x="24255" y="145647"/>
                              <a:pt x="0" y="0"/>
                            </a:cubicBezTo>
                            <a:close/>
                          </a:path>
                        </a:pathLst>
                      </a:custGeom>
                      <ask:type>
                        <ask:lineSketchScribble/>
                      </ask:type>
                    </ask:lineSketchStyleProps>
                  </a:ext>
                </a:extLst>
              </a:ln>
              <a:effectLst/>
            </p:spPr>
            <p:txBody>
              <a:bodyPr/>
              <a:lstStyle/>
              <a:p>
                <a:r>
                  <a:rPr lang="es-ES">
                    <a:noFill/>
                  </a:rPr>
                  <a:t> </a:t>
                </a:r>
              </a:p>
            </p:txBody>
          </p:sp>
        </mc:Fallback>
      </mc:AlternateContent>
    </p:spTree>
    <p:custDataLst>
      <p:tags r:id="rId1"/>
    </p:custDataLst>
    <p:extLst>
      <p:ext uri="{BB962C8B-B14F-4D97-AF65-F5344CB8AC3E}">
        <p14:creationId xmlns:p14="http://schemas.microsoft.com/office/powerpoint/2010/main" val="157840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2" grpId="0"/>
      <p:bldP spid="3"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ADBFE-C7F9-B044-DE5A-F179729E82E6}"/>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24752533-0714-42E7-393D-6CEBAF470DF3}"/>
              </a:ext>
            </a:extLst>
          </p:cNvPr>
          <p:cNvSpPr txBox="1"/>
          <p:nvPr/>
        </p:nvSpPr>
        <p:spPr>
          <a:xfrm>
            <a:off x="269421" y="2566147"/>
            <a:ext cx="3597729" cy="3108543"/>
          </a:xfrm>
          <a:prstGeom prst="rect">
            <a:avLst/>
          </a:prstGeom>
          <a:noFill/>
        </p:spPr>
        <p:txBody>
          <a:bodyPr wrap="square" rtlCol="0">
            <a:spAutoFit/>
          </a:bodyPr>
          <a:lstStyle/>
          <a:p>
            <a:r>
              <a:rPr lang="es-ES" sz="1600" dirty="0">
                <a:solidFill>
                  <a:schemeClr val="bg1"/>
                </a:solidFill>
                <a:latin typeface="+mj-lt"/>
              </a:rPr>
              <a:t>Una </a:t>
            </a:r>
            <a:r>
              <a:rPr lang="es-ES" sz="1600" b="1" dirty="0">
                <a:solidFill>
                  <a:schemeClr val="bg1"/>
                </a:solidFill>
                <a:latin typeface="+mj-lt"/>
              </a:rPr>
              <a:t>sucesión</a:t>
            </a:r>
            <a:r>
              <a:rPr lang="es-ES" sz="1600" dirty="0">
                <a:solidFill>
                  <a:schemeClr val="bg1"/>
                </a:solidFill>
                <a:latin typeface="+mj-lt"/>
              </a:rPr>
              <a:t> es una lista ordenada de números. Se trata de una aplicación que asocia a cada número natural un número real, </a:t>
            </a:r>
            <a:r>
              <a:rPr lang="pt-BR" sz="1600" dirty="0">
                <a:solidFill>
                  <a:schemeClr val="bg1"/>
                </a:solidFill>
                <a:latin typeface="+mj-lt"/>
              </a:rPr>
              <a:t>es </a:t>
            </a:r>
            <a:r>
              <a:rPr lang="pt-BR" sz="1600" dirty="0" err="1">
                <a:solidFill>
                  <a:schemeClr val="bg1"/>
                </a:solidFill>
                <a:latin typeface="+mj-lt"/>
              </a:rPr>
              <a:t>decir</a:t>
            </a:r>
            <a:r>
              <a:rPr lang="pt-BR" sz="1600" dirty="0">
                <a:solidFill>
                  <a:schemeClr val="bg1"/>
                </a:solidFill>
                <a:latin typeface="+mj-lt"/>
              </a:rPr>
              <a:t>, </a:t>
            </a:r>
            <a:r>
              <a:rPr lang="pt-BR" sz="1600" i="1" dirty="0">
                <a:solidFill>
                  <a:schemeClr val="bg1"/>
                </a:solidFill>
                <a:latin typeface="+mj-lt"/>
              </a:rPr>
              <a:t>f </a:t>
            </a:r>
            <a:r>
              <a:rPr lang="pt-BR" sz="1600" dirty="0">
                <a:solidFill>
                  <a:schemeClr val="bg1"/>
                </a:solidFill>
                <a:latin typeface="+mj-lt"/>
              </a:rPr>
              <a:t>: </a:t>
            </a:r>
            <a:r>
              <a:rPr lang="es-ES" dirty="0">
                <a:solidFill>
                  <a:schemeClr val="bg1"/>
                </a:solidFill>
                <a:latin typeface="+mj-lt"/>
              </a:rPr>
              <a:t>ℕ</a:t>
            </a:r>
          </a:p>
          <a:p>
            <a:r>
              <a:rPr lang="pt-BR" sz="1600" dirty="0">
                <a:solidFill>
                  <a:schemeClr val="bg1"/>
                </a:solidFill>
                <a:latin typeface="+mj-lt"/>
              </a:rPr>
              <a:t>→ </a:t>
            </a:r>
            <a:r>
              <a:rPr lang="es-ES" dirty="0">
                <a:solidFill>
                  <a:schemeClr val="bg1"/>
                </a:solidFill>
                <a:latin typeface="+mj-lt"/>
              </a:rPr>
              <a:t>ℝ</a:t>
            </a:r>
            <a:r>
              <a:rPr lang="pt-BR" sz="1600" dirty="0">
                <a:solidFill>
                  <a:schemeClr val="bg1"/>
                </a:solidFill>
                <a:latin typeface="+mj-lt"/>
              </a:rPr>
              <a:t>, de tal </a:t>
            </a:r>
            <a:r>
              <a:rPr lang="pt-BR" sz="1600" dirty="0" err="1">
                <a:solidFill>
                  <a:schemeClr val="bg1"/>
                </a:solidFill>
                <a:latin typeface="+mj-lt"/>
              </a:rPr>
              <a:t>manera</a:t>
            </a:r>
            <a:r>
              <a:rPr lang="pt-BR" sz="1600" dirty="0">
                <a:solidFill>
                  <a:schemeClr val="bg1"/>
                </a:solidFill>
                <a:latin typeface="+mj-lt"/>
              </a:rPr>
              <a:t> que </a:t>
            </a:r>
            <a:r>
              <a:rPr lang="pt-BR" sz="1600" i="1" dirty="0">
                <a:solidFill>
                  <a:schemeClr val="bg1"/>
                </a:solidFill>
                <a:latin typeface="+mj-lt"/>
              </a:rPr>
              <a:t>f </a:t>
            </a:r>
            <a:r>
              <a:rPr lang="pt-BR" sz="1600" dirty="0">
                <a:solidFill>
                  <a:schemeClr val="bg1"/>
                </a:solidFill>
                <a:latin typeface="+mj-lt"/>
              </a:rPr>
              <a:t>(1) = </a:t>
            </a:r>
            <a:r>
              <a:rPr lang="pt-BR" sz="1600" i="1" dirty="0">
                <a:solidFill>
                  <a:schemeClr val="bg1"/>
                </a:solidFill>
                <a:latin typeface="+mj-lt"/>
              </a:rPr>
              <a:t>a</a:t>
            </a:r>
            <a:r>
              <a:rPr lang="ca-ES-valencia" baseline="-25000" dirty="0">
                <a:solidFill>
                  <a:schemeClr val="bg1"/>
                </a:solidFill>
                <a:latin typeface="+mj-lt"/>
              </a:rPr>
              <a:t>1</a:t>
            </a:r>
            <a:endParaRPr lang="es-ES" dirty="0">
              <a:solidFill>
                <a:schemeClr val="bg1"/>
              </a:solidFill>
              <a:latin typeface="+mj-lt"/>
            </a:endParaRPr>
          </a:p>
          <a:p>
            <a:r>
              <a:rPr lang="pt-BR" sz="1600" dirty="0">
                <a:solidFill>
                  <a:schemeClr val="bg1"/>
                </a:solidFill>
                <a:latin typeface="+mj-lt"/>
              </a:rPr>
              <a:t>, </a:t>
            </a:r>
            <a:r>
              <a:rPr lang="pt-BR" sz="1600" i="1" dirty="0">
                <a:solidFill>
                  <a:schemeClr val="bg1"/>
                </a:solidFill>
                <a:latin typeface="+mj-lt"/>
              </a:rPr>
              <a:t>f </a:t>
            </a:r>
            <a:r>
              <a:rPr lang="pt-BR" sz="1600" dirty="0">
                <a:solidFill>
                  <a:schemeClr val="bg1"/>
                </a:solidFill>
                <a:latin typeface="+mj-lt"/>
              </a:rPr>
              <a:t>(2) = </a:t>
            </a:r>
            <a:r>
              <a:rPr lang="pt-BR" sz="1600" i="1" dirty="0">
                <a:solidFill>
                  <a:schemeClr val="bg1"/>
                </a:solidFill>
                <a:latin typeface="+mj-lt"/>
              </a:rPr>
              <a:t>a</a:t>
            </a:r>
            <a:r>
              <a:rPr lang="ca-ES-valencia" baseline="-25000" dirty="0">
                <a:solidFill>
                  <a:schemeClr val="bg1"/>
                </a:solidFill>
                <a:latin typeface="+mj-lt"/>
              </a:rPr>
              <a:t>2</a:t>
            </a:r>
            <a:r>
              <a:rPr lang="pt-BR" sz="1600" dirty="0">
                <a:solidFill>
                  <a:schemeClr val="bg1"/>
                </a:solidFill>
                <a:latin typeface="+mj-lt"/>
              </a:rPr>
              <a:t>, </a:t>
            </a:r>
            <a:r>
              <a:rPr lang="pt-BR" sz="1600" i="1" dirty="0">
                <a:solidFill>
                  <a:schemeClr val="bg1"/>
                </a:solidFill>
                <a:latin typeface="+mj-lt"/>
              </a:rPr>
              <a:t>f </a:t>
            </a:r>
            <a:r>
              <a:rPr lang="pt-BR" sz="1600" dirty="0">
                <a:solidFill>
                  <a:schemeClr val="bg1"/>
                </a:solidFill>
                <a:latin typeface="+mj-lt"/>
              </a:rPr>
              <a:t>(3) = </a:t>
            </a:r>
            <a:r>
              <a:rPr lang="pt-BR" sz="1600" i="1" dirty="0">
                <a:solidFill>
                  <a:schemeClr val="bg1"/>
                </a:solidFill>
                <a:latin typeface="+mj-lt"/>
              </a:rPr>
              <a:t>a</a:t>
            </a:r>
            <a:r>
              <a:rPr lang="ca-ES-valencia" sz="1600" baseline="-25000" dirty="0">
                <a:solidFill>
                  <a:schemeClr val="bg1"/>
                </a:solidFill>
                <a:latin typeface="+mj-lt"/>
              </a:rPr>
              <a:t>3</a:t>
            </a:r>
            <a:r>
              <a:rPr lang="pt-BR" sz="1600" dirty="0">
                <a:solidFill>
                  <a:schemeClr val="bg1"/>
                </a:solidFill>
                <a:latin typeface="+mj-lt"/>
              </a:rPr>
              <a:t>,..., </a:t>
            </a:r>
            <a:r>
              <a:rPr lang="pt-BR" sz="1600" i="1" dirty="0">
                <a:solidFill>
                  <a:schemeClr val="bg1"/>
                </a:solidFill>
                <a:latin typeface="+mj-lt"/>
              </a:rPr>
              <a:t>f </a:t>
            </a:r>
            <a:r>
              <a:rPr lang="pt-BR" sz="1600" dirty="0">
                <a:solidFill>
                  <a:schemeClr val="bg1"/>
                </a:solidFill>
                <a:latin typeface="+mj-lt"/>
              </a:rPr>
              <a:t>(</a:t>
            </a:r>
            <a:r>
              <a:rPr lang="pt-BR" sz="1600" i="1" dirty="0">
                <a:solidFill>
                  <a:schemeClr val="bg1"/>
                </a:solidFill>
                <a:latin typeface="+mj-lt"/>
              </a:rPr>
              <a:t>n</a:t>
            </a:r>
            <a:r>
              <a:rPr lang="pt-BR" sz="1600" dirty="0">
                <a:solidFill>
                  <a:schemeClr val="bg1"/>
                </a:solidFill>
                <a:latin typeface="+mj-lt"/>
              </a:rPr>
              <a:t>) = </a:t>
            </a:r>
            <a:r>
              <a:rPr lang="pt-BR" sz="1600" i="1" dirty="0" err="1">
                <a:solidFill>
                  <a:schemeClr val="bg1"/>
                </a:solidFill>
                <a:latin typeface="+mj-lt"/>
              </a:rPr>
              <a:t>an</a:t>
            </a:r>
            <a:r>
              <a:rPr lang="pt-BR" sz="1600" dirty="0">
                <a:solidFill>
                  <a:schemeClr val="bg1"/>
                </a:solidFill>
                <a:latin typeface="+mj-lt"/>
              </a:rPr>
              <a:t>,... </a:t>
            </a:r>
            <a:r>
              <a:rPr lang="es-ES" sz="1600" dirty="0">
                <a:solidFill>
                  <a:schemeClr val="bg1"/>
                </a:solidFill>
                <a:latin typeface="+mj-lt"/>
              </a:rPr>
              <a:t>Habitualmente se escribe como: </a:t>
            </a:r>
            <a:r>
              <a:rPr lang="es-ES" sz="1600" i="1" dirty="0">
                <a:solidFill>
                  <a:schemeClr val="bg1"/>
                </a:solidFill>
                <a:latin typeface="+mj-lt"/>
              </a:rPr>
              <a:t>a</a:t>
            </a:r>
            <a:r>
              <a:rPr lang="ca-ES-valencia" sz="1600" baseline="-25000" dirty="0">
                <a:solidFill>
                  <a:schemeClr val="bg1"/>
                </a:solidFill>
                <a:latin typeface="+mj-lt"/>
              </a:rPr>
              <a:t>1</a:t>
            </a:r>
            <a:r>
              <a:rPr lang="es-ES" sz="1600" dirty="0">
                <a:solidFill>
                  <a:schemeClr val="bg1"/>
                </a:solidFill>
                <a:latin typeface="+mj-lt"/>
              </a:rPr>
              <a:t>, </a:t>
            </a:r>
            <a:r>
              <a:rPr lang="es-ES" sz="1600" i="1" dirty="0">
                <a:solidFill>
                  <a:schemeClr val="bg1"/>
                </a:solidFill>
                <a:latin typeface="+mj-lt"/>
              </a:rPr>
              <a:t>a</a:t>
            </a:r>
            <a:r>
              <a:rPr lang="ca-ES-valencia" sz="1600" baseline="-25000" dirty="0">
                <a:solidFill>
                  <a:schemeClr val="bg1"/>
                </a:solidFill>
                <a:latin typeface="+mj-lt"/>
              </a:rPr>
              <a:t>2</a:t>
            </a:r>
            <a:r>
              <a:rPr lang="es-ES" sz="1600" dirty="0">
                <a:solidFill>
                  <a:schemeClr val="bg1"/>
                </a:solidFill>
                <a:latin typeface="+mj-lt"/>
              </a:rPr>
              <a:t>, </a:t>
            </a:r>
            <a:r>
              <a:rPr lang="es-ES" sz="1600" i="1" dirty="0">
                <a:solidFill>
                  <a:schemeClr val="bg1"/>
                </a:solidFill>
                <a:latin typeface="+mj-lt"/>
              </a:rPr>
              <a:t>a</a:t>
            </a:r>
            <a:r>
              <a:rPr lang="ca-ES-valencia" sz="1600" baseline="-25000" dirty="0">
                <a:solidFill>
                  <a:schemeClr val="bg1"/>
                </a:solidFill>
                <a:latin typeface="+mj-lt"/>
              </a:rPr>
              <a:t>3</a:t>
            </a:r>
            <a:r>
              <a:rPr lang="es-ES" sz="1600" dirty="0">
                <a:solidFill>
                  <a:schemeClr val="bg1"/>
                </a:solidFill>
                <a:latin typeface="+mj-lt"/>
              </a:rPr>
              <a:t>, ..., </a:t>
            </a:r>
            <a:r>
              <a:rPr lang="es-ES" sz="1600" i="1" dirty="0">
                <a:solidFill>
                  <a:schemeClr val="bg1"/>
                </a:solidFill>
                <a:latin typeface="+mj-lt"/>
              </a:rPr>
              <a:t>a</a:t>
            </a:r>
            <a:r>
              <a:rPr lang="ca-ES-valencia" sz="1600" baseline="-25000" dirty="0">
                <a:solidFill>
                  <a:schemeClr val="bg1"/>
                </a:solidFill>
                <a:latin typeface="+mj-lt"/>
              </a:rPr>
              <a:t>n</a:t>
            </a:r>
            <a:r>
              <a:rPr lang="es-ES" sz="1600" dirty="0">
                <a:solidFill>
                  <a:schemeClr val="bg1"/>
                </a:solidFill>
                <a:latin typeface="+mj-lt"/>
              </a:rPr>
              <a:t>, ... El número </a:t>
            </a:r>
            <a:r>
              <a:rPr lang="es-ES" sz="1600" i="1" dirty="0">
                <a:solidFill>
                  <a:schemeClr val="bg1"/>
                </a:solidFill>
                <a:latin typeface="+mj-lt"/>
              </a:rPr>
              <a:t>a</a:t>
            </a:r>
            <a:r>
              <a:rPr lang="ca-ES-valencia" sz="1600" baseline="-25000" dirty="0">
                <a:solidFill>
                  <a:schemeClr val="bg1"/>
                </a:solidFill>
                <a:latin typeface="+mj-lt"/>
              </a:rPr>
              <a:t>1</a:t>
            </a:r>
            <a:r>
              <a:rPr lang="es-ES" sz="1600" dirty="0">
                <a:solidFill>
                  <a:schemeClr val="bg1"/>
                </a:solidFill>
                <a:latin typeface="+mj-lt"/>
              </a:rPr>
              <a:t> se llama primer término, </a:t>
            </a:r>
            <a:r>
              <a:rPr lang="es-ES" sz="1600" i="1" dirty="0">
                <a:solidFill>
                  <a:schemeClr val="bg1"/>
                </a:solidFill>
                <a:latin typeface="+mj-lt"/>
              </a:rPr>
              <a:t>a</a:t>
            </a:r>
            <a:r>
              <a:rPr lang="ca-ES-valencia" sz="1600" baseline="-25000" dirty="0">
                <a:solidFill>
                  <a:schemeClr val="bg1"/>
                </a:solidFill>
                <a:latin typeface="+mj-lt"/>
              </a:rPr>
              <a:t>2</a:t>
            </a:r>
            <a:r>
              <a:rPr lang="es-ES" sz="1600" dirty="0">
                <a:solidFill>
                  <a:schemeClr val="bg1"/>
                </a:solidFill>
                <a:latin typeface="+mj-lt"/>
              </a:rPr>
              <a:t> se denomina segundo término y, en general, </a:t>
            </a:r>
            <a:r>
              <a:rPr lang="es-ES" sz="1600" i="1" dirty="0">
                <a:solidFill>
                  <a:schemeClr val="bg1"/>
                </a:solidFill>
                <a:latin typeface="+mj-lt"/>
              </a:rPr>
              <a:t>a</a:t>
            </a:r>
            <a:r>
              <a:rPr lang="ca-ES-valencia" sz="1600" baseline="-25000" dirty="0">
                <a:solidFill>
                  <a:schemeClr val="bg1"/>
                </a:solidFill>
                <a:latin typeface="+mj-lt"/>
              </a:rPr>
              <a:t>n</a:t>
            </a:r>
            <a:r>
              <a:rPr lang="es-ES" sz="1600" i="1" dirty="0">
                <a:solidFill>
                  <a:schemeClr val="bg1"/>
                </a:solidFill>
                <a:latin typeface="+mj-lt"/>
              </a:rPr>
              <a:t> </a:t>
            </a:r>
            <a:r>
              <a:rPr lang="es-ES" sz="1600" dirty="0">
                <a:solidFill>
                  <a:schemeClr val="bg1"/>
                </a:solidFill>
                <a:latin typeface="+mj-lt"/>
              </a:rPr>
              <a:t>se llama enésimo término o </a:t>
            </a:r>
            <a:r>
              <a:rPr lang="es-ES" sz="1600" b="1" dirty="0">
                <a:solidFill>
                  <a:schemeClr val="bg1"/>
                </a:solidFill>
                <a:latin typeface="+mj-lt"/>
              </a:rPr>
              <a:t>término general.</a:t>
            </a:r>
            <a:endParaRPr lang="en-US" sz="2000" b="1" dirty="0">
              <a:solidFill>
                <a:schemeClr val="bg1"/>
              </a:solidFill>
              <a:latin typeface="+mj-lt"/>
            </a:endParaRPr>
          </a:p>
        </p:txBody>
      </p:sp>
      <p:sp>
        <p:nvSpPr>
          <p:cNvPr id="4" name="CuadroTexto 3">
            <a:extLst>
              <a:ext uri="{FF2B5EF4-FFF2-40B4-BE49-F238E27FC236}">
                <a16:creationId xmlns:a16="http://schemas.microsoft.com/office/drawing/2014/main" id="{BB636646-9FFA-12CA-3392-CFBB78EFC524}"/>
              </a:ext>
            </a:extLst>
          </p:cNvPr>
          <p:cNvSpPr txBox="1"/>
          <p:nvPr/>
        </p:nvSpPr>
        <p:spPr>
          <a:xfrm>
            <a:off x="4522336" y="3532717"/>
            <a:ext cx="3399734" cy="1200329"/>
          </a:xfrm>
          <a:prstGeom prst="rect">
            <a:avLst/>
          </a:prstGeom>
          <a:noFill/>
        </p:spPr>
        <p:txBody>
          <a:bodyPr wrap="square" rtlCol="0">
            <a:spAutoFit/>
          </a:bodyPr>
          <a:lstStyle/>
          <a:p>
            <a:r>
              <a:rPr lang="es-ES" dirty="0"/>
              <a:t>Es una sucesión en la que cada término es igual al anterior más</a:t>
            </a:r>
          </a:p>
          <a:p>
            <a:r>
              <a:rPr lang="es-ES" dirty="0"/>
              <a:t>una constante, y es de la forma:</a:t>
            </a:r>
            <a:r>
              <a:rPr lang="es-ES" dirty="0">
                <a:latin typeface="+mj-lt"/>
              </a:rPr>
              <a:t> </a:t>
            </a:r>
            <a:r>
              <a:rPr lang="es-ES" i="1" dirty="0">
                <a:latin typeface="+mj-lt"/>
              </a:rPr>
              <a:t>a</a:t>
            </a:r>
            <a:r>
              <a:rPr lang="ca-ES-valencia" baseline="-25000" dirty="0">
                <a:latin typeface="+mj-lt"/>
              </a:rPr>
              <a:t>1</a:t>
            </a:r>
            <a:r>
              <a:rPr lang="es-ES" dirty="0">
                <a:latin typeface="+mj-lt"/>
              </a:rPr>
              <a:t>, </a:t>
            </a:r>
            <a:r>
              <a:rPr lang="es-ES" i="1" dirty="0">
                <a:latin typeface="+mj-lt"/>
              </a:rPr>
              <a:t>a</a:t>
            </a:r>
            <a:r>
              <a:rPr lang="ca-ES-valencia" baseline="-25000" dirty="0">
                <a:latin typeface="+mj-lt"/>
              </a:rPr>
              <a:t>1</a:t>
            </a:r>
            <a:r>
              <a:rPr lang="es-ES" dirty="0">
                <a:latin typeface="+mj-lt"/>
              </a:rPr>
              <a:t> + </a:t>
            </a:r>
            <a:r>
              <a:rPr lang="es-ES" i="1" dirty="0">
                <a:latin typeface="+mj-lt"/>
              </a:rPr>
              <a:t>d</a:t>
            </a:r>
            <a:r>
              <a:rPr lang="es-ES" dirty="0">
                <a:latin typeface="+mj-lt"/>
              </a:rPr>
              <a:t>, </a:t>
            </a:r>
            <a:r>
              <a:rPr lang="es-ES" i="1" dirty="0">
                <a:latin typeface="+mj-lt"/>
              </a:rPr>
              <a:t>a</a:t>
            </a:r>
            <a:r>
              <a:rPr lang="ca-ES-valencia" baseline="-25000" dirty="0">
                <a:latin typeface="+mj-lt"/>
              </a:rPr>
              <a:t>1</a:t>
            </a:r>
            <a:r>
              <a:rPr lang="es-ES" dirty="0">
                <a:latin typeface="+mj-lt"/>
              </a:rPr>
              <a:t> + 2</a:t>
            </a:r>
            <a:r>
              <a:rPr lang="es-ES" i="1" dirty="0">
                <a:latin typeface="+mj-lt"/>
              </a:rPr>
              <a:t>d</a:t>
            </a:r>
            <a:r>
              <a:rPr lang="es-ES" dirty="0">
                <a:latin typeface="+mj-lt"/>
              </a:rPr>
              <a:t>, </a:t>
            </a:r>
            <a:r>
              <a:rPr lang="es-ES" i="1" dirty="0">
                <a:latin typeface="+mj-lt"/>
              </a:rPr>
              <a:t>a</a:t>
            </a:r>
            <a:r>
              <a:rPr lang="ca-ES-valencia" baseline="-25000" dirty="0">
                <a:latin typeface="+mj-lt"/>
              </a:rPr>
              <a:t>1</a:t>
            </a:r>
            <a:r>
              <a:rPr lang="es-ES" dirty="0">
                <a:latin typeface="+mj-lt"/>
              </a:rPr>
              <a:t> + 3</a:t>
            </a:r>
            <a:r>
              <a:rPr lang="es-ES" i="1" dirty="0">
                <a:latin typeface="+mj-lt"/>
              </a:rPr>
              <a:t>d</a:t>
            </a:r>
            <a:r>
              <a:rPr lang="es-ES" dirty="0">
                <a:latin typeface="+mj-lt"/>
              </a:rPr>
              <a:t>…</a:t>
            </a:r>
            <a:endParaRPr lang="en-US" sz="2400" b="1" dirty="0">
              <a:latin typeface="+mj-lt"/>
            </a:endParaRPr>
          </a:p>
        </p:txBody>
      </p:sp>
      <p:sp>
        <p:nvSpPr>
          <p:cNvPr id="6" name="CuadroTexto 5">
            <a:extLst>
              <a:ext uri="{FF2B5EF4-FFF2-40B4-BE49-F238E27FC236}">
                <a16:creationId xmlns:a16="http://schemas.microsoft.com/office/drawing/2014/main" id="{BB4A5242-21AF-99F0-02C8-D656027D6468}"/>
              </a:ext>
            </a:extLst>
          </p:cNvPr>
          <p:cNvSpPr txBox="1"/>
          <p:nvPr/>
        </p:nvSpPr>
        <p:spPr>
          <a:xfrm>
            <a:off x="8338173" y="3532717"/>
            <a:ext cx="3041027" cy="1477328"/>
          </a:xfrm>
          <a:prstGeom prst="rect">
            <a:avLst/>
          </a:prstGeom>
          <a:noFill/>
        </p:spPr>
        <p:txBody>
          <a:bodyPr wrap="square" rtlCol="0">
            <a:spAutoFit/>
          </a:bodyPr>
          <a:lstStyle/>
          <a:p>
            <a:r>
              <a:rPr lang="es-ES" dirty="0"/>
              <a:t>Cada término de la sucesión es igual al anterior multiplicado por una constante y es </a:t>
            </a:r>
            <a:r>
              <a:rPr lang="es-ES" dirty="0">
                <a:latin typeface="+mj-lt"/>
              </a:rPr>
              <a:t>de la forma: </a:t>
            </a:r>
            <a:r>
              <a:rPr lang="es-ES" i="1" dirty="0">
                <a:latin typeface="+mj-lt"/>
              </a:rPr>
              <a:t>a</a:t>
            </a:r>
            <a:r>
              <a:rPr lang="ca-ES-valencia" baseline="-25000" dirty="0">
                <a:latin typeface="+mj-lt"/>
              </a:rPr>
              <a:t>1</a:t>
            </a:r>
            <a:r>
              <a:rPr lang="es-ES" dirty="0">
                <a:latin typeface="+mj-lt"/>
              </a:rPr>
              <a:t>, </a:t>
            </a:r>
            <a:r>
              <a:rPr lang="es-ES" i="1" dirty="0">
                <a:latin typeface="+mj-lt"/>
              </a:rPr>
              <a:t>a</a:t>
            </a:r>
            <a:r>
              <a:rPr lang="ca-ES-valencia" baseline="-25000" dirty="0">
                <a:latin typeface="+mj-lt"/>
              </a:rPr>
              <a:t>1</a:t>
            </a:r>
            <a:r>
              <a:rPr lang="es-ES" dirty="0">
                <a:latin typeface="+mj-lt"/>
              </a:rPr>
              <a:t> ⋅ </a:t>
            </a:r>
            <a:r>
              <a:rPr lang="es-ES" i="1" dirty="0">
                <a:latin typeface="+mj-lt"/>
              </a:rPr>
              <a:t>r</a:t>
            </a:r>
            <a:r>
              <a:rPr lang="es-ES" dirty="0">
                <a:latin typeface="+mj-lt"/>
              </a:rPr>
              <a:t>, </a:t>
            </a:r>
            <a:r>
              <a:rPr lang="es-ES" i="1" dirty="0">
                <a:latin typeface="+mj-lt"/>
              </a:rPr>
              <a:t>a</a:t>
            </a:r>
            <a:r>
              <a:rPr lang="ca-ES-valencia" baseline="-25000" dirty="0">
                <a:latin typeface="+mj-lt"/>
              </a:rPr>
              <a:t>1</a:t>
            </a:r>
            <a:r>
              <a:rPr lang="es-ES" dirty="0">
                <a:latin typeface="+mj-lt"/>
              </a:rPr>
              <a:t> ⋅ </a:t>
            </a:r>
            <a:r>
              <a:rPr lang="es-ES" i="1" dirty="0">
                <a:latin typeface="+mj-lt"/>
              </a:rPr>
              <a:t>r</a:t>
            </a:r>
            <a:r>
              <a:rPr lang="ca-ES-valencia" baseline="-25000" dirty="0">
                <a:latin typeface="+mj-lt"/>
              </a:rPr>
              <a:t> </a:t>
            </a:r>
            <a:r>
              <a:rPr lang="ca-ES-valencia" baseline="30000" dirty="0">
                <a:latin typeface="+mj-lt"/>
              </a:rPr>
              <a:t>2</a:t>
            </a:r>
            <a:r>
              <a:rPr lang="es-ES" dirty="0">
                <a:latin typeface="+mj-lt"/>
              </a:rPr>
              <a:t>, </a:t>
            </a:r>
            <a:r>
              <a:rPr lang="es-ES" i="1" dirty="0">
                <a:latin typeface="+mj-lt"/>
              </a:rPr>
              <a:t>a</a:t>
            </a:r>
            <a:r>
              <a:rPr lang="ca-ES-valencia" baseline="-25000" dirty="0">
                <a:latin typeface="+mj-lt"/>
              </a:rPr>
              <a:t>1</a:t>
            </a:r>
            <a:r>
              <a:rPr lang="es-ES" dirty="0">
                <a:latin typeface="+mj-lt"/>
              </a:rPr>
              <a:t> ⋅ </a:t>
            </a:r>
            <a:r>
              <a:rPr lang="es-ES" i="1" dirty="0">
                <a:latin typeface="+mj-lt"/>
              </a:rPr>
              <a:t>r</a:t>
            </a:r>
            <a:r>
              <a:rPr lang="ca-ES-valencia" baseline="30000" dirty="0">
                <a:latin typeface="+mj-lt"/>
              </a:rPr>
              <a:t> 3</a:t>
            </a:r>
            <a:r>
              <a:rPr lang="es-ES" dirty="0">
                <a:latin typeface="+mj-lt"/>
              </a:rPr>
              <a:t>, …</a:t>
            </a:r>
            <a:endParaRPr lang="en-US" sz="2400" dirty="0">
              <a:latin typeface="+mj-lt"/>
            </a:endParaRPr>
          </a:p>
        </p:txBody>
      </p:sp>
      <p:sp>
        <p:nvSpPr>
          <p:cNvPr id="7" name="Rectángulo: esquinas redondeadas 6">
            <a:extLst>
              <a:ext uri="{FF2B5EF4-FFF2-40B4-BE49-F238E27FC236}">
                <a16:creationId xmlns:a16="http://schemas.microsoft.com/office/drawing/2014/main" id="{9D068E42-9522-AC0C-994E-A1113554BB22}"/>
              </a:ext>
            </a:extLst>
          </p:cNvPr>
          <p:cNvSpPr/>
          <p:nvPr/>
        </p:nvSpPr>
        <p:spPr>
          <a:xfrm>
            <a:off x="4716054" y="2450909"/>
            <a:ext cx="2482227" cy="414868"/>
          </a:xfrm>
          <a:prstGeom prst="roundRect">
            <a:avLst/>
          </a:prstGeom>
          <a:noFill/>
          <a:ln w="95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rgbClr val="E21A23"/>
                </a:solidFill>
                <a:latin typeface="Proxima Nova Medium" panose="02000506030000020004"/>
              </a:rPr>
              <a:t>Progresión aritmética </a:t>
            </a:r>
          </a:p>
        </p:txBody>
      </p:sp>
      <p:cxnSp>
        <p:nvCxnSpPr>
          <p:cNvPr id="8" name="Conector: curvado 7">
            <a:extLst>
              <a:ext uri="{FF2B5EF4-FFF2-40B4-BE49-F238E27FC236}">
                <a16:creationId xmlns:a16="http://schemas.microsoft.com/office/drawing/2014/main" id="{A6F31B57-E994-081F-6C56-18DDE6013469}"/>
              </a:ext>
            </a:extLst>
          </p:cNvPr>
          <p:cNvCxnSpPr>
            <a:cxnSpLocks/>
          </p:cNvCxnSpPr>
          <p:nvPr/>
        </p:nvCxnSpPr>
        <p:spPr>
          <a:xfrm rot="16200000" flipH="1">
            <a:off x="5845496" y="3023743"/>
            <a:ext cx="414867" cy="338546"/>
          </a:xfrm>
          <a:prstGeom prst="curved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5" name="Rectángulo: esquinas redondeadas 14">
            <a:extLst>
              <a:ext uri="{FF2B5EF4-FFF2-40B4-BE49-F238E27FC236}">
                <a16:creationId xmlns:a16="http://schemas.microsoft.com/office/drawing/2014/main" id="{16188B9A-8A0A-7D8A-0C80-3654D03D058B}"/>
              </a:ext>
            </a:extLst>
          </p:cNvPr>
          <p:cNvSpPr/>
          <p:nvPr/>
        </p:nvSpPr>
        <p:spPr>
          <a:xfrm>
            <a:off x="8175694" y="2450909"/>
            <a:ext cx="2482227" cy="414868"/>
          </a:xfrm>
          <a:prstGeom prst="roundRect">
            <a:avLst/>
          </a:prstGeom>
          <a:noFill/>
          <a:ln w="952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rgbClr val="E21A23"/>
                </a:solidFill>
                <a:latin typeface="Proxima Nova Medium" panose="02000506030000020004"/>
              </a:rPr>
              <a:t>Progresión geométrica </a:t>
            </a:r>
          </a:p>
        </p:txBody>
      </p:sp>
      <p:cxnSp>
        <p:nvCxnSpPr>
          <p:cNvPr id="16" name="Conector: curvado 15">
            <a:extLst>
              <a:ext uri="{FF2B5EF4-FFF2-40B4-BE49-F238E27FC236}">
                <a16:creationId xmlns:a16="http://schemas.microsoft.com/office/drawing/2014/main" id="{462161F4-64FE-4C3E-F689-4363DED56547}"/>
              </a:ext>
            </a:extLst>
          </p:cNvPr>
          <p:cNvCxnSpPr>
            <a:cxnSpLocks/>
          </p:cNvCxnSpPr>
          <p:nvPr/>
        </p:nvCxnSpPr>
        <p:spPr>
          <a:xfrm rot="16200000" flipH="1">
            <a:off x="9378647" y="3023743"/>
            <a:ext cx="414867" cy="338546"/>
          </a:xfrm>
          <a:prstGeom prst="curvedConnector3">
            <a:avLst>
              <a:gd name="adj1" fmla="val 50000"/>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522962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childTnLst>
                                </p:cTn>
                              </p:par>
                            </p:childTnLst>
                          </p:cTn>
                        </p:par>
                        <p:par>
                          <p:cTn id="24" fill="hold">
                            <p:stCondLst>
                              <p:cond delay="2500"/>
                            </p:stCondLst>
                            <p:childTnLst>
                              <p:par>
                                <p:cTn id="25" presetID="10" presetClass="entr" presetSubtype="0" fill="hold"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0F357-071F-D247-8729-908D168BC827}"/>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8B253BC7-6E10-BF6D-A7F8-12BAD7472099}"/>
              </a:ext>
            </a:extLst>
          </p:cNvPr>
          <p:cNvSpPr txBox="1"/>
          <p:nvPr/>
        </p:nvSpPr>
        <p:spPr>
          <a:xfrm>
            <a:off x="1482387" y="3917549"/>
            <a:ext cx="7537788" cy="646331"/>
          </a:xfrm>
          <a:prstGeom prst="rect">
            <a:avLst/>
          </a:prstGeom>
          <a:noFill/>
        </p:spPr>
        <p:txBody>
          <a:bodyPr wrap="square" rtlCol="0">
            <a:spAutoFit/>
          </a:bodyPr>
          <a:lstStyle/>
          <a:p>
            <a:r>
              <a:rPr lang="es-ES" dirty="0"/>
              <a:t>En una progresión </a:t>
            </a:r>
            <a:r>
              <a:rPr lang="es-ES" b="1" dirty="0">
                <a:solidFill>
                  <a:srgbClr val="FF0000"/>
                </a:solidFill>
              </a:rPr>
              <a:t>geométrica</a:t>
            </a:r>
            <a:r>
              <a:rPr lang="es-ES" dirty="0"/>
              <a:t>, el primer término es </a:t>
            </a:r>
            <a:r>
              <a:rPr lang="es-ES" i="1" dirty="0"/>
              <a:t>a</a:t>
            </a:r>
            <a:r>
              <a:rPr lang="ca-ES-valencia" baseline="-25000" dirty="0"/>
              <a:t>1</a:t>
            </a:r>
            <a:r>
              <a:rPr lang="es-ES" dirty="0"/>
              <a:t> y la razón (el cociente entre dos términos consecutivos) es </a:t>
            </a:r>
            <a:r>
              <a:rPr lang="es-ES" i="1" dirty="0"/>
              <a:t>r</a:t>
            </a:r>
            <a:r>
              <a:rPr lang="es-ES" dirty="0"/>
              <a:t>. El término general es:</a:t>
            </a:r>
            <a:endParaRPr lang="en-US" sz="2400" dirty="0"/>
          </a:p>
        </p:txBody>
      </p:sp>
      <p:grpSp>
        <p:nvGrpSpPr>
          <p:cNvPr id="16" name="Grupo 15">
            <a:extLst>
              <a:ext uri="{FF2B5EF4-FFF2-40B4-BE49-F238E27FC236}">
                <a16:creationId xmlns:a16="http://schemas.microsoft.com/office/drawing/2014/main" id="{4C5477D2-8D7D-3C34-6611-CDF141EB6735}"/>
              </a:ext>
            </a:extLst>
          </p:cNvPr>
          <p:cNvGrpSpPr/>
          <p:nvPr/>
        </p:nvGrpSpPr>
        <p:grpSpPr>
          <a:xfrm>
            <a:off x="9795213" y="1122037"/>
            <a:ext cx="1602130" cy="5085838"/>
            <a:chOff x="9424752" y="860426"/>
            <a:chExt cx="1602130" cy="5085838"/>
          </a:xfrm>
        </p:grpSpPr>
        <p:sp>
          <p:nvSpPr>
            <p:cNvPr id="22" name="CuadroTexto 21">
              <a:extLst>
                <a:ext uri="{FF2B5EF4-FFF2-40B4-BE49-F238E27FC236}">
                  <a16:creationId xmlns:a16="http://schemas.microsoft.com/office/drawing/2014/main" id="{06264F45-B348-79C1-1625-AA706885B902}"/>
                </a:ext>
              </a:extLst>
            </p:cNvPr>
            <p:cNvSpPr txBox="1"/>
            <p:nvPr/>
          </p:nvSpPr>
          <p:spPr>
            <a:xfrm>
              <a:off x="9424752" y="1975946"/>
              <a:ext cx="1602130" cy="3970318"/>
            </a:xfrm>
            <a:prstGeom prst="rect">
              <a:avLst/>
            </a:prstGeom>
            <a:noFill/>
          </p:spPr>
          <p:txBody>
            <a:bodyPr wrap="square" rtlCol="0">
              <a:spAutoFit/>
            </a:bodyPr>
            <a:lstStyle/>
            <a:p>
              <a:r>
                <a:rPr lang="es-ES" sz="1400" dirty="0"/>
                <a:t>Si se lanza desde lo alto un</a:t>
              </a:r>
            </a:p>
            <a:p>
              <a:r>
                <a:rPr lang="es-ES" sz="1400" dirty="0"/>
                <a:t>balón, la altura que alcanza después de cada rebote es una sucesión. Esta sucesión sigue un</a:t>
              </a:r>
            </a:p>
            <a:p>
              <a:r>
                <a:rPr lang="es-ES" sz="1400" dirty="0"/>
                <a:t>patrón definido que hay que encontrar con el fin de predecir la altura que alcanzará después</a:t>
              </a:r>
            </a:p>
            <a:p>
              <a:r>
                <a:rPr lang="es-ES" sz="1400" dirty="0"/>
                <a:t>de cualquier número de rebotes.</a:t>
              </a:r>
              <a:endParaRPr lang="es-ES" sz="1200" dirty="0">
                <a:solidFill>
                  <a:schemeClr val="bg1"/>
                </a:solidFill>
              </a:endParaRPr>
            </a:p>
          </p:txBody>
        </p:sp>
        <p:pic>
          <p:nvPicPr>
            <p:cNvPr id="27" name="Gráfico 26" descr="Bombilla y lápiz contorno">
              <a:extLst>
                <a:ext uri="{FF2B5EF4-FFF2-40B4-BE49-F238E27FC236}">
                  <a16:creationId xmlns:a16="http://schemas.microsoft.com/office/drawing/2014/main" id="{8687A6C6-944F-2B4F-1623-7558946E809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9424752" y="860426"/>
              <a:ext cx="914400" cy="914400"/>
            </a:xfrm>
            <a:prstGeom prst="rect">
              <a:avLst/>
            </a:prstGeom>
          </p:spPr>
        </p:pic>
      </p:grpSp>
      <p:sp>
        <p:nvSpPr>
          <p:cNvPr id="2" name="CuadroTexto 1">
            <a:extLst>
              <a:ext uri="{FF2B5EF4-FFF2-40B4-BE49-F238E27FC236}">
                <a16:creationId xmlns:a16="http://schemas.microsoft.com/office/drawing/2014/main" id="{B8E5EA0D-8835-E2DD-8C11-17B4E5489A25}"/>
              </a:ext>
            </a:extLst>
          </p:cNvPr>
          <p:cNvSpPr txBox="1"/>
          <p:nvPr/>
        </p:nvSpPr>
        <p:spPr>
          <a:xfrm>
            <a:off x="1482387" y="1659913"/>
            <a:ext cx="7280613" cy="646331"/>
          </a:xfrm>
          <a:prstGeom prst="rect">
            <a:avLst/>
          </a:prstGeom>
          <a:noFill/>
        </p:spPr>
        <p:txBody>
          <a:bodyPr wrap="square" rtlCol="0">
            <a:spAutoFit/>
          </a:bodyPr>
          <a:lstStyle/>
          <a:p>
            <a:r>
              <a:rPr lang="es-ES" dirty="0"/>
              <a:t>En una progresión </a:t>
            </a:r>
            <a:r>
              <a:rPr lang="es-ES" b="1" dirty="0">
                <a:solidFill>
                  <a:srgbClr val="FF0000"/>
                </a:solidFill>
              </a:rPr>
              <a:t>aritmética</a:t>
            </a:r>
            <a:r>
              <a:rPr lang="es-ES" dirty="0"/>
              <a:t>, el primer término es </a:t>
            </a:r>
            <a:r>
              <a:rPr lang="es-ES" i="1" dirty="0"/>
              <a:t>a</a:t>
            </a:r>
            <a:r>
              <a:rPr lang="ca-ES-valencia" baseline="-25000" dirty="0"/>
              <a:t>1</a:t>
            </a:r>
            <a:r>
              <a:rPr lang="es-ES" dirty="0"/>
              <a:t> y la diferencia entre dos términos consecutivo es </a:t>
            </a:r>
            <a:r>
              <a:rPr lang="es-ES" i="1" dirty="0"/>
              <a:t>d</a:t>
            </a:r>
            <a:r>
              <a:rPr lang="es-ES" dirty="0"/>
              <a:t>. El término general es:</a:t>
            </a:r>
            <a:endParaRPr lang="en-US" sz="2400" dirty="0"/>
          </a:p>
        </p:txBody>
      </p:sp>
      <mc:AlternateContent xmlns:mc="http://schemas.openxmlformats.org/markup-compatibility/2006" xmlns:a14="http://schemas.microsoft.com/office/drawing/2010/main">
        <mc:Choice Requires="a14">
          <p:sp>
            <p:nvSpPr>
              <p:cNvPr id="8" name="CuadroTexto 7">
                <a:extLst>
                  <a:ext uri="{FF2B5EF4-FFF2-40B4-BE49-F238E27FC236}">
                    <a16:creationId xmlns:a16="http://schemas.microsoft.com/office/drawing/2014/main" id="{4556B81F-9019-8B7A-79B7-BD0EA32C2E94}"/>
                  </a:ext>
                </a:extLst>
              </p:cNvPr>
              <p:cNvSpPr txBox="1"/>
              <p:nvPr/>
            </p:nvSpPr>
            <p:spPr>
              <a:xfrm>
                <a:off x="3836364" y="2868680"/>
                <a:ext cx="2988642" cy="732848"/>
              </a:xfrm>
              <a:custGeom>
                <a:avLst/>
                <a:gdLst>
                  <a:gd name="csX0" fmla="*/ 0 w 2988642"/>
                  <a:gd name="csY0" fmla="*/ 0 h 732848"/>
                  <a:gd name="csX1" fmla="*/ 657501 w 2988642"/>
                  <a:gd name="csY1" fmla="*/ 0 h 732848"/>
                  <a:gd name="csX2" fmla="*/ 1255230 w 2988642"/>
                  <a:gd name="csY2" fmla="*/ 0 h 732848"/>
                  <a:gd name="csX3" fmla="*/ 1882844 w 2988642"/>
                  <a:gd name="csY3" fmla="*/ 0 h 732848"/>
                  <a:gd name="csX4" fmla="*/ 2450686 w 2988642"/>
                  <a:gd name="csY4" fmla="*/ 0 h 732848"/>
                  <a:gd name="csX5" fmla="*/ 2988642 w 2988642"/>
                  <a:gd name="csY5" fmla="*/ 0 h 732848"/>
                  <a:gd name="csX6" fmla="*/ 2988642 w 2988642"/>
                  <a:gd name="csY6" fmla="*/ 351767 h 732848"/>
                  <a:gd name="csX7" fmla="*/ 2988642 w 2988642"/>
                  <a:gd name="csY7" fmla="*/ 732848 h 732848"/>
                  <a:gd name="csX8" fmla="*/ 2420800 w 2988642"/>
                  <a:gd name="csY8" fmla="*/ 732848 h 732848"/>
                  <a:gd name="csX9" fmla="*/ 1823072 w 2988642"/>
                  <a:gd name="csY9" fmla="*/ 732848 h 732848"/>
                  <a:gd name="csX10" fmla="*/ 1225343 w 2988642"/>
                  <a:gd name="csY10" fmla="*/ 732848 h 732848"/>
                  <a:gd name="csX11" fmla="*/ 717274 w 2988642"/>
                  <a:gd name="csY11" fmla="*/ 732848 h 732848"/>
                  <a:gd name="csX12" fmla="*/ 0 w 2988642"/>
                  <a:gd name="csY12" fmla="*/ 732848 h 732848"/>
                  <a:gd name="csX13" fmla="*/ 0 w 2988642"/>
                  <a:gd name="csY13" fmla="*/ 381081 h 732848"/>
                  <a:gd name="csX14" fmla="*/ 0 w 2988642"/>
                  <a:gd name="csY14" fmla="*/ 0 h 7328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988642" h="732848" extrusionOk="0">
                    <a:moveTo>
                      <a:pt x="0" y="0"/>
                    </a:moveTo>
                    <a:cubicBezTo>
                      <a:pt x="164880" y="-17543"/>
                      <a:pt x="459663" y="44737"/>
                      <a:pt x="657501" y="0"/>
                    </a:cubicBezTo>
                    <a:cubicBezTo>
                      <a:pt x="855339" y="-44737"/>
                      <a:pt x="1125650" y="25343"/>
                      <a:pt x="1255230" y="0"/>
                    </a:cubicBezTo>
                    <a:cubicBezTo>
                      <a:pt x="1384810" y="-25343"/>
                      <a:pt x="1752049" y="18075"/>
                      <a:pt x="1882844" y="0"/>
                    </a:cubicBezTo>
                    <a:cubicBezTo>
                      <a:pt x="2013639" y="-18075"/>
                      <a:pt x="2241940" y="53305"/>
                      <a:pt x="2450686" y="0"/>
                    </a:cubicBezTo>
                    <a:cubicBezTo>
                      <a:pt x="2659432" y="-53305"/>
                      <a:pt x="2753522" y="26858"/>
                      <a:pt x="2988642" y="0"/>
                    </a:cubicBezTo>
                    <a:cubicBezTo>
                      <a:pt x="2992779" y="147111"/>
                      <a:pt x="2971477" y="243006"/>
                      <a:pt x="2988642" y="351767"/>
                    </a:cubicBezTo>
                    <a:cubicBezTo>
                      <a:pt x="3005807" y="460528"/>
                      <a:pt x="2966115" y="640882"/>
                      <a:pt x="2988642" y="732848"/>
                    </a:cubicBezTo>
                    <a:cubicBezTo>
                      <a:pt x="2850001" y="739955"/>
                      <a:pt x="2553099" y="693266"/>
                      <a:pt x="2420800" y="732848"/>
                    </a:cubicBezTo>
                    <a:cubicBezTo>
                      <a:pt x="2288501" y="772430"/>
                      <a:pt x="1996529" y="701388"/>
                      <a:pt x="1823072" y="732848"/>
                    </a:cubicBezTo>
                    <a:cubicBezTo>
                      <a:pt x="1649615" y="764308"/>
                      <a:pt x="1388802" y="696592"/>
                      <a:pt x="1225343" y="732848"/>
                    </a:cubicBezTo>
                    <a:cubicBezTo>
                      <a:pt x="1061884" y="769104"/>
                      <a:pt x="873183" y="691887"/>
                      <a:pt x="717274" y="732848"/>
                    </a:cubicBezTo>
                    <a:cubicBezTo>
                      <a:pt x="561365" y="773809"/>
                      <a:pt x="217733" y="697549"/>
                      <a:pt x="0" y="732848"/>
                    </a:cubicBezTo>
                    <a:cubicBezTo>
                      <a:pt x="-41571" y="585178"/>
                      <a:pt x="37885" y="481014"/>
                      <a:pt x="0" y="381081"/>
                    </a:cubicBezTo>
                    <a:cubicBezTo>
                      <a:pt x="-37885" y="281148"/>
                      <a:pt x="9973" y="130172"/>
                      <a:pt x="0" y="0"/>
                    </a:cubicBezTo>
                    <a:close/>
                  </a:path>
                </a:pathLst>
              </a:custGeom>
              <a:noFill/>
              <a:ln w="38100">
                <a:solidFill>
                  <a:srgbClr val="FF0000"/>
                </a:solidFill>
                <a:prstDash val="sysDot"/>
                <a:bevel/>
                <a:extLst>
                  <a:ext uri="{C807C97D-BFC1-408E-A445-0C87EB9F89A2}">
                    <ask:lineSketchStyleProps xmlns:ask="http://schemas.microsoft.com/office/drawing/2018/sketchyshapes" sd="3659547657">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sSub>
                        <m:sSubPr>
                          <m:ctrlPr>
                            <a:rPr lang="es-ES" i="1">
                              <a:latin typeface="Cambria Math" panose="02040503050406030204" pitchFamily="18" charset="0"/>
                            </a:rPr>
                          </m:ctrlPr>
                        </m:sSubPr>
                        <m:e>
                          <m:r>
                            <a:rPr lang="es-ES">
                              <a:latin typeface="Cambria Math" panose="02040503050406030204" pitchFamily="18" charset="0"/>
                            </a:rPr>
                            <m:t>𝑎</m:t>
                          </m:r>
                        </m:e>
                        <m:sub>
                          <m:r>
                            <a:rPr lang="es-ES">
                              <a:latin typeface="Cambria Math" panose="02040503050406030204" pitchFamily="18" charset="0"/>
                            </a:rPr>
                            <m:t>𝑛</m:t>
                          </m:r>
                        </m:sub>
                      </m:sSub>
                      <m:r>
                        <a:rPr lang="es-ES">
                          <a:latin typeface="Cambria Math" panose="02040503050406030204" pitchFamily="18" charset="0"/>
                        </a:rPr>
                        <m:t>=</m:t>
                      </m:r>
                      <m:sSub>
                        <m:sSubPr>
                          <m:ctrlPr>
                            <a:rPr lang="es-ES" i="1">
                              <a:latin typeface="Cambria Math" panose="02040503050406030204" pitchFamily="18" charset="0"/>
                            </a:rPr>
                          </m:ctrlPr>
                        </m:sSubPr>
                        <m:e>
                          <m:r>
                            <a:rPr lang="es-ES">
                              <a:latin typeface="Cambria Math" panose="02040503050406030204" pitchFamily="18" charset="0"/>
                            </a:rPr>
                            <m:t>𝑎</m:t>
                          </m:r>
                        </m:e>
                        <m:sub>
                          <m:r>
                            <a:rPr lang="es-ES">
                              <a:latin typeface="Cambria Math" panose="02040503050406030204" pitchFamily="18" charset="0"/>
                            </a:rPr>
                            <m:t>1</m:t>
                          </m:r>
                        </m:sub>
                      </m:sSub>
                      <m:r>
                        <a:rPr lang="es-ES">
                          <a:latin typeface="Cambria Math" panose="02040503050406030204" pitchFamily="18" charset="0"/>
                        </a:rPr>
                        <m:t>+</m:t>
                      </m:r>
                      <m:d>
                        <m:dPr>
                          <m:ctrlPr>
                            <a:rPr lang="es-ES" i="1">
                              <a:latin typeface="Cambria Math" panose="02040503050406030204" pitchFamily="18" charset="0"/>
                            </a:rPr>
                          </m:ctrlPr>
                        </m:dPr>
                        <m:e>
                          <m:r>
                            <a:rPr lang="es-ES">
                              <a:latin typeface="Cambria Math" panose="02040503050406030204" pitchFamily="18" charset="0"/>
                            </a:rPr>
                            <m:t>𝑛</m:t>
                          </m:r>
                          <m:r>
                            <a:rPr lang="es-ES">
                              <a:latin typeface="Cambria Math" panose="02040503050406030204" pitchFamily="18" charset="0"/>
                            </a:rPr>
                            <m:t>−1</m:t>
                          </m:r>
                        </m:e>
                      </m:d>
                      <m:r>
                        <a:rPr lang="es-ES">
                          <a:latin typeface="Cambria Math" panose="02040503050406030204" pitchFamily="18" charset="0"/>
                        </a:rPr>
                        <m:t>𝑑</m:t>
                      </m:r>
                    </m:oMath>
                  </m:oMathPara>
                </a14:m>
                <a:endParaRPr lang="es-ES" dirty="0"/>
              </a:p>
            </p:txBody>
          </p:sp>
        </mc:Choice>
        <mc:Fallback xmlns="">
          <p:sp>
            <p:nvSpPr>
              <p:cNvPr id="8" name="CuadroTexto 7">
                <a:extLst>
                  <a:ext uri="{FF2B5EF4-FFF2-40B4-BE49-F238E27FC236}">
                    <a16:creationId xmlns:a16="http://schemas.microsoft.com/office/drawing/2014/main" id="{4556B81F-9019-8B7A-79B7-BD0EA32C2E94}"/>
                  </a:ext>
                </a:extLst>
              </p:cNvPr>
              <p:cNvSpPr txBox="1">
                <a:spLocks noRot="1" noChangeAspect="1" noMove="1" noResize="1" noEditPoints="1" noAdjustHandles="1" noChangeArrowheads="1" noChangeShapeType="1" noTextEdit="1"/>
              </p:cNvSpPr>
              <p:nvPr/>
            </p:nvSpPr>
            <p:spPr>
              <a:xfrm>
                <a:off x="3836364" y="2868680"/>
                <a:ext cx="2988642" cy="732848"/>
              </a:xfrm>
              <a:prstGeom prst="rect">
                <a:avLst/>
              </a:prstGeom>
              <a:blipFill>
                <a:blip r:embed="rId5"/>
                <a:stretch>
                  <a:fillRect/>
                </a:stretch>
              </a:blipFill>
              <a:ln w="38100">
                <a:solidFill>
                  <a:srgbClr val="FF0000"/>
                </a:solidFill>
                <a:prstDash val="sysDot"/>
                <a:bevel/>
                <a:extLst>
                  <a:ext uri="{C807C97D-BFC1-408E-A445-0C87EB9F89A2}">
                    <ask:lineSketchStyleProps xmlns:ask="http://schemas.microsoft.com/office/drawing/2018/sketchyshapes" sd="3659547657">
                      <a:custGeom>
                        <a:avLst/>
                        <a:gdLst>
                          <a:gd name="csX0" fmla="*/ 0 w 2988642"/>
                          <a:gd name="csY0" fmla="*/ 0 h 732848"/>
                          <a:gd name="csX1" fmla="*/ 657501 w 2988642"/>
                          <a:gd name="csY1" fmla="*/ 0 h 732848"/>
                          <a:gd name="csX2" fmla="*/ 1255230 w 2988642"/>
                          <a:gd name="csY2" fmla="*/ 0 h 732848"/>
                          <a:gd name="csX3" fmla="*/ 1882844 w 2988642"/>
                          <a:gd name="csY3" fmla="*/ 0 h 732848"/>
                          <a:gd name="csX4" fmla="*/ 2450686 w 2988642"/>
                          <a:gd name="csY4" fmla="*/ 0 h 732848"/>
                          <a:gd name="csX5" fmla="*/ 2988642 w 2988642"/>
                          <a:gd name="csY5" fmla="*/ 0 h 732848"/>
                          <a:gd name="csX6" fmla="*/ 2988642 w 2988642"/>
                          <a:gd name="csY6" fmla="*/ 351767 h 732848"/>
                          <a:gd name="csX7" fmla="*/ 2988642 w 2988642"/>
                          <a:gd name="csY7" fmla="*/ 732848 h 732848"/>
                          <a:gd name="csX8" fmla="*/ 2420800 w 2988642"/>
                          <a:gd name="csY8" fmla="*/ 732848 h 732848"/>
                          <a:gd name="csX9" fmla="*/ 1823072 w 2988642"/>
                          <a:gd name="csY9" fmla="*/ 732848 h 732848"/>
                          <a:gd name="csX10" fmla="*/ 1225343 w 2988642"/>
                          <a:gd name="csY10" fmla="*/ 732848 h 732848"/>
                          <a:gd name="csX11" fmla="*/ 717274 w 2988642"/>
                          <a:gd name="csY11" fmla="*/ 732848 h 732848"/>
                          <a:gd name="csX12" fmla="*/ 0 w 2988642"/>
                          <a:gd name="csY12" fmla="*/ 732848 h 732848"/>
                          <a:gd name="csX13" fmla="*/ 0 w 2988642"/>
                          <a:gd name="csY13" fmla="*/ 381081 h 732848"/>
                          <a:gd name="csX14" fmla="*/ 0 w 2988642"/>
                          <a:gd name="csY14" fmla="*/ 0 h 7328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2988642" h="732848" extrusionOk="0">
                            <a:moveTo>
                              <a:pt x="0" y="0"/>
                            </a:moveTo>
                            <a:cubicBezTo>
                              <a:pt x="164880" y="-17543"/>
                              <a:pt x="459663" y="44737"/>
                              <a:pt x="657501" y="0"/>
                            </a:cubicBezTo>
                            <a:cubicBezTo>
                              <a:pt x="855339" y="-44737"/>
                              <a:pt x="1125650" y="25343"/>
                              <a:pt x="1255230" y="0"/>
                            </a:cubicBezTo>
                            <a:cubicBezTo>
                              <a:pt x="1384810" y="-25343"/>
                              <a:pt x="1752049" y="18075"/>
                              <a:pt x="1882844" y="0"/>
                            </a:cubicBezTo>
                            <a:cubicBezTo>
                              <a:pt x="2013639" y="-18075"/>
                              <a:pt x="2241940" y="53305"/>
                              <a:pt x="2450686" y="0"/>
                            </a:cubicBezTo>
                            <a:cubicBezTo>
                              <a:pt x="2659432" y="-53305"/>
                              <a:pt x="2753522" y="26858"/>
                              <a:pt x="2988642" y="0"/>
                            </a:cubicBezTo>
                            <a:cubicBezTo>
                              <a:pt x="2992779" y="147111"/>
                              <a:pt x="2971477" y="243006"/>
                              <a:pt x="2988642" y="351767"/>
                            </a:cubicBezTo>
                            <a:cubicBezTo>
                              <a:pt x="3005807" y="460528"/>
                              <a:pt x="2966115" y="640882"/>
                              <a:pt x="2988642" y="732848"/>
                            </a:cubicBezTo>
                            <a:cubicBezTo>
                              <a:pt x="2850001" y="739955"/>
                              <a:pt x="2553099" y="693266"/>
                              <a:pt x="2420800" y="732848"/>
                            </a:cubicBezTo>
                            <a:cubicBezTo>
                              <a:pt x="2288501" y="772430"/>
                              <a:pt x="1996529" y="701388"/>
                              <a:pt x="1823072" y="732848"/>
                            </a:cubicBezTo>
                            <a:cubicBezTo>
                              <a:pt x="1649615" y="764308"/>
                              <a:pt x="1388802" y="696592"/>
                              <a:pt x="1225343" y="732848"/>
                            </a:cubicBezTo>
                            <a:cubicBezTo>
                              <a:pt x="1061884" y="769104"/>
                              <a:pt x="873183" y="691887"/>
                              <a:pt x="717274" y="732848"/>
                            </a:cubicBezTo>
                            <a:cubicBezTo>
                              <a:pt x="561365" y="773809"/>
                              <a:pt x="217733" y="697549"/>
                              <a:pt x="0" y="732848"/>
                            </a:cubicBezTo>
                            <a:cubicBezTo>
                              <a:pt x="-41571" y="585178"/>
                              <a:pt x="37885" y="481014"/>
                              <a:pt x="0" y="381081"/>
                            </a:cubicBezTo>
                            <a:cubicBezTo>
                              <a:pt x="-37885" y="281148"/>
                              <a:pt x="9973" y="130172"/>
                              <a:pt x="0" y="0"/>
                            </a:cubicBezTo>
                            <a:close/>
                          </a:path>
                        </a:pathLst>
                      </a:custGeom>
                      <ask:type>
                        <ask:lineSketchScribble/>
                      </ask:type>
                    </ask:lineSketchStyleProps>
                  </a:ext>
                </a:extLst>
              </a:ln>
              <a:effectLst/>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1" name="CuadroTexto 10">
                <a:extLst>
                  <a:ext uri="{FF2B5EF4-FFF2-40B4-BE49-F238E27FC236}">
                    <a16:creationId xmlns:a16="http://schemas.microsoft.com/office/drawing/2014/main" id="{FE896CC1-35F2-7B56-0B53-304DAD81AD48}"/>
                  </a:ext>
                </a:extLst>
              </p:cNvPr>
              <p:cNvSpPr txBox="1"/>
              <p:nvPr/>
            </p:nvSpPr>
            <p:spPr>
              <a:xfrm>
                <a:off x="4179696" y="5310982"/>
                <a:ext cx="2362506" cy="732848"/>
              </a:xfrm>
              <a:custGeom>
                <a:avLst/>
                <a:gdLst>
                  <a:gd name="csX0" fmla="*/ 0 w 2362506"/>
                  <a:gd name="csY0" fmla="*/ 0 h 732848"/>
                  <a:gd name="csX1" fmla="*/ 519751 w 2362506"/>
                  <a:gd name="csY1" fmla="*/ 0 h 732848"/>
                  <a:gd name="csX2" fmla="*/ 1086753 w 2362506"/>
                  <a:gd name="csY2" fmla="*/ 0 h 732848"/>
                  <a:gd name="csX3" fmla="*/ 1724629 w 2362506"/>
                  <a:gd name="csY3" fmla="*/ 0 h 732848"/>
                  <a:gd name="csX4" fmla="*/ 2362506 w 2362506"/>
                  <a:gd name="csY4" fmla="*/ 0 h 732848"/>
                  <a:gd name="csX5" fmla="*/ 2362506 w 2362506"/>
                  <a:gd name="csY5" fmla="*/ 381081 h 732848"/>
                  <a:gd name="csX6" fmla="*/ 2362506 w 2362506"/>
                  <a:gd name="csY6" fmla="*/ 732848 h 732848"/>
                  <a:gd name="csX7" fmla="*/ 1819130 w 2362506"/>
                  <a:gd name="csY7" fmla="*/ 732848 h 732848"/>
                  <a:gd name="csX8" fmla="*/ 1275753 w 2362506"/>
                  <a:gd name="csY8" fmla="*/ 732848 h 732848"/>
                  <a:gd name="csX9" fmla="*/ 756002 w 2362506"/>
                  <a:gd name="csY9" fmla="*/ 732848 h 732848"/>
                  <a:gd name="csX10" fmla="*/ 0 w 2362506"/>
                  <a:gd name="csY10" fmla="*/ 732848 h 732848"/>
                  <a:gd name="csX11" fmla="*/ 0 w 2362506"/>
                  <a:gd name="csY11" fmla="*/ 373752 h 732848"/>
                  <a:gd name="csX12" fmla="*/ 0 w 2362506"/>
                  <a:gd name="csY12" fmla="*/ 0 h 7328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2362506" h="732848" extrusionOk="0">
                    <a:moveTo>
                      <a:pt x="0" y="0"/>
                    </a:moveTo>
                    <a:cubicBezTo>
                      <a:pt x="258997" y="-48448"/>
                      <a:pt x="371178" y="8707"/>
                      <a:pt x="519751" y="0"/>
                    </a:cubicBezTo>
                    <a:cubicBezTo>
                      <a:pt x="668324" y="-8707"/>
                      <a:pt x="932798" y="8163"/>
                      <a:pt x="1086753" y="0"/>
                    </a:cubicBezTo>
                    <a:cubicBezTo>
                      <a:pt x="1240708" y="-8163"/>
                      <a:pt x="1469921" y="44042"/>
                      <a:pt x="1724629" y="0"/>
                    </a:cubicBezTo>
                    <a:cubicBezTo>
                      <a:pt x="1979337" y="-44042"/>
                      <a:pt x="2109226" y="67291"/>
                      <a:pt x="2362506" y="0"/>
                    </a:cubicBezTo>
                    <a:cubicBezTo>
                      <a:pt x="2362561" y="99316"/>
                      <a:pt x="2318774" y="212397"/>
                      <a:pt x="2362506" y="381081"/>
                    </a:cubicBezTo>
                    <a:cubicBezTo>
                      <a:pt x="2406238" y="549765"/>
                      <a:pt x="2357912" y="596490"/>
                      <a:pt x="2362506" y="732848"/>
                    </a:cubicBezTo>
                    <a:cubicBezTo>
                      <a:pt x="2241313" y="775423"/>
                      <a:pt x="2071754" y="685449"/>
                      <a:pt x="1819130" y="732848"/>
                    </a:cubicBezTo>
                    <a:cubicBezTo>
                      <a:pt x="1566506" y="780247"/>
                      <a:pt x="1417403" y="671431"/>
                      <a:pt x="1275753" y="732848"/>
                    </a:cubicBezTo>
                    <a:cubicBezTo>
                      <a:pt x="1134103" y="794265"/>
                      <a:pt x="951733" y="706098"/>
                      <a:pt x="756002" y="732848"/>
                    </a:cubicBezTo>
                    <a:cubicBezTo>
                      <a:pt x="560271" y="759598"/>
                      <a:pt x="256029" y="659264"/>
                      <a:pt x="0" y="732848"/>
                    </a:cubicBezTo>
                    <a:cubicBezTo>
                      <a:pt x="-3442" y="630320"/>
                      <a:pt x="30430" y="481143"/>
                      <a:pt x="0" y="373752"/>
                    </a:cubicBezTo>
                    <a:cubicBezTo>
                      <a:pt x="-30430" y="266361"/>
                      <a:pt x="38432" y="86040"/>
                      <a:pt x="0" y="0"/>
                    </a:cubicBezTo>
                    <a:close/>
                  </a:path>
                </a:pathLst>
              </a:custGeom>
              <a:noFill/>
              <a:ln w="38100">
                <a:solidFill>
                  <a:srgbClr val="FF0000"/>
                </a:solidFill>
                <a:prstDash val="sysDot"/>
                <a:bevel/>
                <a:extLst>
                  <a:ext uri="{C807C97D-BFC1-408E-A445-0C87EB9F89A2}">
                    <ask:lineSketchStyleProps xmlns:ask="http://schemas.microsoft.com/office/drawing/2018/sketchyshapes" sd="1071011214">
                      <a:prstGeom prst="rect">
                        <a:avLst/>
                      </a:prstGeom>
                      <ask:type>
                        <ask:lineSketchScribble/>
                      </ask:type>
                    </ask:lineSketchStyleProps>
                  </a:ext>
                </a:extLst>
              </a:ln>
              <a:effectLst/>
            </p:spPr>
            <p:txBody>
              <a:bodyPr wrap="square" lIns="180000" tIns="180000" rIns="180000" bIns="180000" rtlCol="0">
                <a:spAutoFit/>
              </a:bodyPr>
              <a:lstStyle>
                <a:defPPr>
                  <a:defRPr lang="en-US"/>
                </a:defPPr>
                <a:lvl1pPr>
                  <a:defRPr sz="2400" i="1">
                    <a:ln>
                      <a:noFill/>
                    </a:ln>
                    <a:solidFill>
                      <a:srgbClr val="FF0000"/>
                    </a:solidFill>
                    <a:latin typeface="Cambria Math" panose="02040503050406030204" pitchFamily="18" charset="0"/>
                  </a:defRPr>
                </a:lvl1pPr>
              </a:lstStyle>
              <a:p>
                <a:pPr/>
                <a14:m>
                  <m:oMathPara xmlns:m="http://schemas.openxmlformats.org/officeDocument/2006/math">
                    <m:oMathParaPr>
                      <m:jc m:val="centerGroup"/>
                    </m:oMathParaPr>
                    <m:oMath xmlns:m="http://schemas.openxmlformats.org/officeDocument/2006/math">
                      <m:sSub>
                        <m:sSubPr>
                          <m:ctrlPr>
                            <a:rPr lang="es-ES" i="1">
                              <a:latin typeface="Cambria Math" panose="02040503050406030204" pitchFamily="18" charset="0"/>
                            </a:rPr>
                          </m:ctrlPr>
                        </m:sSubPr>
                        <m:e>
                          <m:r>
                            <a:rPr lang="es-ES">
                              <a:latin typeface="Cambria Math" panose="02040503050406030204" pitchFamily="18" charset="0"/>
                            </a:rPr>
                            <m:t>𝑎</m:t>
                          </m:r>
                        </m:e>
                        <m:sub>
                          <m:r>
                            <a:rPr lang="es-ES">
                              <a:latin typeface="Cambria Math" panose="02040503050406030204" pitchFamily="18" charset="0"/>
                            </a:rPr>
                            <m:t>𝑛</m:t>
                          </m:r>
                        </m:sub>
                      </m:sSub>
                      <m:r>
                        <a:rPr lang="es-ES">
                          <a:latin typeface="Cambria Math" panose="02040503050406030204" pitchFamily="18" charset="0"/>
                        </a:rPr>
                        <m:t>=</m:t>
                      </m:r>
                      <m:sSub>
                        <m:sSubPr>
                          <m:ctrlPr>
                            <a:rPr lang="es-ES" i="1">
                              <a:latin typeface="Cambria Math" panose="02040503050406030204" pitchFamily="18" charset="0"/>
                            </a:rPr>
                          </m:ctrlPr>
                        </m:sSubPr>
                        <m:e>
                          <m:r>
                            <a:rPr lang="es-ES">
                              <a:latin typeface="Cambria Math" panose="02040503050406030204" pitchFamily="18" charset="0"/>
                            </a:rPr>
                            <m:t>𝑎</m:t>
                          </m:r>
                        </m:e>
                        <m:sub>
                          <m:r>
                            <a:rPr lang="es-ES">
                              <a:latin typeface="Cambria Math" panose="02040503050406030204" pitchFamily="18" charset="0"/>
                            </a:rPr>
                            <m:t>1</m:t>
                          </m:r>
                        </m:sub>
                      </m:sSub>
                      <m:r>
                        <a:rPr lang="es-ES">
                          <a:latin typeface="Cambria Math" panose="02040503050406030204" pitchFamily="18" charset="0"/>
                        </a:rPr>
                        <m:t>⋅</m:t>
                      </m:r>
                      <m:sSup>
                        <m:sSupPr>
                          <m:ctrlPr>
                            <a:rPr lang="es-ES" i="1">
                              <a:latin typeface="Cambria Math" panose="02040503050406030204" pitchFamily="18" charset="0"/>
                            </a:rPr>
                          </m:ctrlPr>
                        </m:sSupPr>
                        <m:e>
                          <m:r>
                            <a:rPr lang="es-ES">
                              <a:latin typeface="Cambria Math" panose="02040503050406030204" pitchFamily="18" charset="0"/>
                            </a:rPr>
                            <m:t>𝑟</m:t>
                          </m:r>
                        </m:e>
                        <m:sup>
                          <m:r>
                            <a:rPr lang="es-ES">
                              <a:latin typeface="Cambria Math" panose="02040503050406030204" pitchFamily="18" charset="0"/>
                            </a:rPr>
                            <m:t>𝑛</m:t>
                          </m:r>
                          <m:r>
                            <a:rPr lang="es-ES">
                              <a:latin typeface="Cambria Math" panose="02040503050406030204" pitchFamily="18" charset="0"/>
                            </a:rPr>
                            <m:t>−1</m:t>
                          </m:r>
                        </m:sup>
                      </m:sSup>
                    </m:oMath>
                  </m:oMathPara>
                </a14:m>
                <a:endParaRPr lang="es-ES" dirty="0"/>
              </a:p>
            </p:txBody>
          </p:sp>
        </mc:Choice>
        <mc:Fallback xmlns="">
          <p:sp>
            <p:nvSpPr>
              <p:cNvPr id="11" name="CuadroTexto 10">
                <a:extLst>
                  <a:ext uri="{FF2B5EF4-FFF2-40B4-BE49-F238E27FC236}">
                    <a16:creationId xmlns:a16="http://schemas.microsoft.com/office/drawing/2014/main" id="{FE896CC1-35F2-7B56-0B53-304DAD81AD48}"/>
                  </a:ext>
                </a:extLst>
              </p:cNvPr>
              <p:cNvSpPr txBox="1">
                <a:spLocks noRot="1" noChangeAspect="1" noMove="1" noResize="1" noEditPoints="1" noAdjustHandles="1" noChangeArrowheads="1" noChangeShapeType="1" noTextEdit="1"/>
              </p:cNvSpPr>
              <p:nvPr/>
            </p:nvSpPr>
            <p:spPr>
              <a:xfrm>
                <a:off x="4179696" y="5310982"/>
                <a:ext cx="2362506" cy="732848"/>
              </a:xfrm>
              <a:prstGeom prst="rect">
                <a:avLst/>
              </a:prstGeom>
              <a:blipFill>
                <a:blip r:embed="rId6"/>
                <a:stretch>
                  <a:fillRect/>
                </a:stretch>
              </a:blipFill>
              <a:ln w="38100">
                <a:solidFill>
                  <a:srgbClr val="FF0000"/>
                </a:solidFill>
                <a:prstDash val="sysDot"/>
                <a:bevel/>
                <a:extLst>
                  <a:ext uri="{C807C97D-BFC1-408E-A445-0C87EB9F89A2}">
                    <ask:lineSketchStyleProps xmlns:ask="http://schemas.microsoft.com/office/drawing/2018/sketchyshapes" sd="1071011214">
                      <a:custGeom>
                        <a:avLst/>
                        <a:gdLst>
                          <a:gd name="csX0" fmla="*/ 0 w 2362506"/>
                          <a:gd name="csY0" fmla="*/ 0 h 732848"/>
                          <a:gd name="csX1" fmla="*/ 519751 w 2362506"/>
                          <a:gd name="csY1" fmla="*/ 0 h 732848"/>
                          <a:gd name="csX2" fmla="*/ 1086753 w 2362506"/>
                          <a:gd name="csY2" fmla="*/ 0 h 732848"/>
                          <a:gd name="csX3" fmla="*/ 1724629 w 2362506"/>
                          <a:gd name="csY3" fmla="*/ 0 h 732848"/>
                          <a:gd name="csX4" fmla="*/ 2362506 w 2362506"/>
                          <a:gd name="csY4" fmla="*/ 0 h 732848"/>
                          <a:gd name="csX5" fmla="*/ 2362506 w 2362506"/>
                          <a:gd name="csY5" fmla="*/ 381081 h 732848"/>
                          <a:gd name="csX6" fmla="*/ 2362506 w 2362506"/>
                          <a:gd name="csY6" fmla="*/ 732848 h 732848"/>
                          <a:gd name="csX7" fmla="*/ 1819130 w 2362506"/>
                          <a:gd name="csY7" fmla="*/ 732848 h 732848"/>
                          <a:gd name="csX8" fmla="*/ 1275753 w 2362506"/>
                          <a:gd name="csY8" fmla="*/ 732848 h 732848"/>
                          <a:gd name="csX9" fmla="*/ 756002 w 2362506"/>
                          <a:gd name="csY9" fmla="*/ 732848 h 732848"/>
                          <a:gd name="csX10" fmla="*/ 0 w 2362506"/>
                          <a:gd name="csY10" fmla="*/ 732848 h 732848"/>
                          <a:gd name="csX11" fmla="*/ 0 w 2362506"/>
                          <a:gd name="csY11" fmla="*/ 373752 h 732848"/>
                          <a:gd name="csX12" fmla="*/ 0 w 2362506"/>
                          <a:gd name="csY12" fmla="*/ 0 h 73284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Lst>
                        <a:rect l="l" t="t" r="r" b="b"/>
                        <a:pathLst>
                          <a:path w="2362506" h="732848" extrusionOk="0">
                            <a:moveTo>
                              <a:pt x="0" y="0"/>
                            </a:moveTo>
                            <a:cubicBezTo>
                              <a:pt x="258997" y="-48448"/>
                              <a:pt x="371178" y="8707"/>
                              <a:pt x="519751" y="0"/>
                            </a:cubicBezTo>
                            <a:cubicBezTo>
                              <a:pt x="668324" y="-8707"/>
                              <a:pt x="932798" y="8163"/>
                              <a:pt x="1086753" y="0"/>
                            </a:cubicBezTo>
                            <a:cubicBezTo>
                              <a:pt x="1240708" y="-8163"/>
                              <a:pt x="1469921" y="44042"/>
                              <a:pt x="1724629" y="0"/>
                            </a:cubicBezTo>
                            <a:cubicBezTo>
                              <a:pt x="1979337" y="-44042"/>
                              <a:pt x="2109226" y="67291"/>
                              <a:pt x="2362506" y="0"/>
                            </a:cubicBezTo>
                            <a:cubicBezTo>
                              <a:pt x="2362561" y="99316"/>
                              <a:pt x="2318774" y="212397"/>
                              <a:pt x="2362506" y="381081"/>
                            </a:cubicBezTo>
                            <a:cubicBezTo>
                              <a:pt x="2406238" y="549765"/>
                              <a:pt x="2357912" y="596490"/>
                              <a:pt x="2362506" y="732848"/>
                            </a:cubicBezTo>
                            <a:cubicBezTo>
                              <a:pt x="2241313" y="775423"/>
                              <a:pt x="2071754" y="685449"/>
                              <a:pt x="1819130" y="732848"/>
                            </a:cubicBezTo>
                            <a:cubicBezTo>
                              <a:pt x="1566506" y="780247"/>
                              <a:pt x="1417403" y="671431"/>
                              <a:pt x="1275753" y="732848"/>
                            </a:cubicBezTo>
                            <a:cubicBezTo>
                              <a:pt x="1134103" y="794265"/>
                              <a:pt x="951733" y="706098"/>
                              <a:pt x="756002" y="732848"/>
                            </a:cubicBezTo>
                            <a:cubicBezTo>
                              <a:pt x="560271" y="759598"/>
                              <a:pt x="256029" y="659264"/>
                              <a:pt x="0" y="732848"/>
                            </a:cubicBezTo>
                            <a:cubicBezTo>
                              <a:pt x="-3442" y="630320"/>
                              <a:pt x="30430" y="481143"/>
                              <a:pt x="0" y="373752"/>
                            </a:cubicBezTo>
                            <a:cubicBezTo>
                              <a:pt x="-30430" y="266361"/>
                              <a:pt x="38432" y="86040"/>
                              <a:pt x="0" y="0"/>
                            </a:cubicBezTo>
                            <a:close/>
                          </a:path>
                        </a:pathLst>
                      </a:custGeom>
                      <ask:type>
                        <ask:lineSketchScribble/>
                      </ask:type>
                    </ask:lineSketchStyleProps>
                  </a:ext>
                </a:extLst>
              </a:ln>
              <a:effectLst/>
            </p:spPr>
            <p:txBody>
              <a:bodyPr/>
              <a:lstStyle/>
              <a:p>
                <a:r>
                  <a:rPr lang="es-ES">
                    <a:noFill/>
                  </a:rPr>
                  <a:t> </a:t>
                </a:r>
              </a:p>
            </p:txBody>
          </p:sp>
        </mc:Fallback>
      </mc:AlternateContent>
      <p:grpSp>
        <p:nvGrpSpPr>
          <p:cNvPr id="12" name="Grupo 11">
            <a:extLst>
              <a:ext uri="{FF2B5EF4-FFF2-40B4-BE49-F238E27FC236}">
                <a16:creationId xmlns:a16="http://schemas.microsoft.com/office/drawing/2014/main" id="{762AEE64-000E-029D-DB78-480A19371BF9}"/>
              </a:ext>
            </a:extLst>
          </p:cNvPr>
          <p:cNvGrpSpPr/>
          <p:nvPr/>
        </p:nvGrpSpPr>
        <p:grpSpPr>
          <a:xfrm flipH="1">
            <a:off x="794657" y="4783618"/>
            <a:ext cx="2484206" cy="1787576"/>
            <a:chOff x="337457" y="4758979"/>
            <a:chExt cx="2575837" cy="1787576"/>
          </a:xfrm>
        </p:grpSpPr>
        <p:pic>
          <p:nvPicPr>
            <p:cNvPr id="4" name="Gráfico 3" descr="Baloncesto contorno">
              <a:extLst>
                <a:ext uri="{FF2B5EF4-FFF2-40B4-BE49-F238E27FC236}">
                  <a16:creationId xmlns:a16="http://schemas.microsoft.com/office/drawing/2014/main" id="{C293C4E7-8672-4365-DEEE-FECF0FD8D90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37457" y="5632155"/>
              <a:ext cx="914400" cy="914400"/>
            </a:xfrm>
            <a:prstGeom prst="rect">
              <a:avLst/>
            </a:prstGeom>
          </p:spPr>
        </p:pic>
        <p:pic>
          <p:nvPicPr>
            <p:cNvPr id="6" name="Gráfico 5" descr="Baloncesto contorno">
              <a:extLst>
                <a:ext uri="{FF2B5EF4-FFF2-40B4-BE49-F238E27FC236}">
                  <a16:creationId xmlns:a16="http://schemas.microsoft.com/office/drawing/2014/main" id="{46A43B3F-E641-808E-0041-D080D1F9752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8005023">
              <a:off x="1014935" y="5072648"/>
              <a:ext cx="733354" cy="733354"/>
            </a:xfrm>
            <a:prstGeom prst="rect">
              <a:avLst/>
            </a:prstGeom>
          </p:spPr>
        </p:pic>
        <p:pic>
          <p:nvPicPr>
            <p:cNvPr id="9" name="Gráfico 8" descr="Baloncesto contorno">
              <a:extLst>
                <a:ext uri="{FF2B5EF4-FFF2-40B4-BE49-F238E27FC236}">
                  <a16:creationId xmlns:a16="http://schemas.microsoft.com/office/drawing/2014/main" id="{183AA592-5141-523E-36F5-701AFF1C8A4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7374623">
              <a:off x="1763011" y="4758979"/>
              <a:ext cx="571036" cy="571036"/>
            </a:xfrm>
            <a:prstGeom prst="rect">
              <a:avLst/>
            </a:prstGeom>
          </p:spPr>
        </p:pic>
        <p:pic>
          <p:nvPicPr>
            <p:cNvPr id="10" name="Gráfico 9" descr="Baloncesto contorno">
              <a:extLst>
                <a:ext uri="{FF2B5EF4-FFF2-40B4-BE49-F238E27FC236}">
                  <a16:creationId xmlns:a16="http://schemas.microsoft.com/office/drawing/2014/main" id="{5BCBB81E-D116-5407-044D-49ABE9781E0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0503466">
              <a:off x="2454940" y="4761651"/>
              <a:ext cx="458354" cy="458354"/>
            </a:xfrm>
            <a:prstGeom prst="rect">
              <a:avLst/>
            </a:prstGeom>
          </p:spPr>
        </p:pic>
      </p:grpSp>
    </p:spTree>
    <p:custDataLst>
      <p:tags r:id="rId1"/>
    </p:custDataLst>
    <p:extLst>
      <p:ext uri="{BB962C8B-B14F-4D97-AF65-F5344CB8AC3E}">
        <p14:creationId xmlns:p14="http://schemas.microsoft.com/office/powerpoint/2010/main" val="2466224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ppt_x"/>
                                          </p:val>
                                        </p:tav>
                                        <p:tav tm="100000">
                                          <p:val>
                                            <p:strVal val="#ppt_x"/>
                                          </p:val>
                                        </p:tav>
                                      </p:tavLst>
                                    </p:anim>
                                    <p:anim calcmode="lin" valueType="num">
                                      <p:cBhvr additive="base">
                                        <p:cTn id="17" dur="500" fill="hold"/>
                                        <p:tgtEl>
                                          <p:spTgt spid="8"/>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10" presetClass="entr" presetSubtype="0"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par>
                          <p:cTn id="22" fill="hold">
                            <p:stCondLst>
                              <p:cond delay="2000"/>
                            </p:stCondLst>
                            <p:childTnLst>
                              <p:par>
                                <p:cTn id="23" presetID="2" presetClass="entr" presetSubtype="4" fill="hold" grpId="0" nodeType="after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par>
                          <p:cTn id="27" fill="hold">
                            <p:stCondLst>
                              <p:cond delay="2500"/>
                            </p:stCondLst>
                            <p:childTnLst>
                              <p:par>
                                <p:cTn id="28" presetID="1" presetClass="entr" presetSubtype="0" fill="hold" nodeType="afterEffect">
                                  <p:stCondLst>
                                    <p:cond delay="0"/>
                                  </p:stCondLst>
                                  <p:childTnLst>
                                    <p:set>
                                      <p:cBhvr>
                                        <p:cTn id="2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8"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A5088-8DD0-CE55-9045-C5E66FA1EE61}"/>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DF39134C-2F31-E119-6D5A-F7A9D4F580F8}"/>
              </a:ext>
            </a:extLst>
          </p:cNvPr>
          <p:cNvSpPr txBox="1"/>
          <p:nvPr/>
        </p:nvSpPr>
        <p:spPr>
          <a:xfrm>
            <a:off x="1400070" y="1561415"/>
            <a:ext cx="2418850" cy="3416320"/>
          </a:xfrm>
          <a:prstGeom prst="rect">
            <a:avLst/>
          </a:prstGeom>
          <a:noFill/>
        </p:spPr>
        <p:txBody>
          <a:bodyPr wrap="square" rtlCol="0">
            <a:spAutoFit/>
          </a:bodyPr>
          <a:lstStyle/>
          <a:p>
            <a:r>
              <a:rPr lang="es-ES" dirty="0">
                <a:solidFill>
                  <a:schemeClr val="bg1"/>
                </a:solidFill>
              </a:rPr>
              <a:t>El</a:t>
            </a:r>
            <a:r>
              <a:rPr lang="es-ES" b="1" dirty="0">
                <a:solidFill>
                  <a:schemeClr val="bg1"/>
                </a:solidFill>
              </a:rPr>
              <a:t> tipo de interés </a:t>
            </a:r>
            <a:r>
              <a:rPr lang="es-ES" dirty="0">
                <a:solidFill>
                  <a:schemeClr val="bg1"/>
                </a:solidFill>
              </a:rPr>
              <a:t>es el precio que hay que pagar por utilizar una cantidad de dinero durante un tiempo determinado. Se expresa en porcentaje, se refiere a un periodo de tiempo determinado y se aplica sobre el importe prestado.</a:t>
            </a:r>
            <a:endParaRPr lang="en-US" sz="2400" dirty="0">
              <a:solidFill>
                <a:schemeClr val="bg1"/>
              </a:solidFill>
            </a:endParaRPr>
          </a:p>
        </p:txBody>
      </p:sp>
      <p:sp>
        <p:nvSpPr>
          <p:cNvPr id="6" name="Rectángulo: esquinas redondeadas 5">
            <a:extLst>
              <a:ext uri="{FF2B5EF4-FFF2-40B4-BE49-F238E27FC236}">
                <a16:creationId xmlns:a16="http://schemas.microsoft.com/office/drawing/2014/main" id="{2D56EB8D-B2CC-94DC-9EAD-C70340FFECF4}"/>
              </a:ext>
            </a:extLst>
          </p:cNvPr>
          <p:cNvSpPr/>
          <p:nvPr/>
        </p:nvSpPr>
        <p:spPr>
          <a:xfrm>
            <a:off x="4533297" y="1684423"/>
            <a:ext cx="1105502" cy="371474"/>
          </a:xfrm>
          <a:prstGeom prst="roundRect">
            <a:avLst/>
          </a:prstGeom>
          <a:noFill/>
          <a:ln w="9525">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bg1"/>
                </a:solidFill>
                <a:latin typeface="Proxima Nova Medium" panose="02000506030000020004"/>
              </a:rPr>
              <a:t>Simple</a:t>
            </a:r>
            <a:endParaRPr lang="es-ES" sz="1100" dirty="0">
              <a:solidFill>
                <a:schemeClr val="bg1"/>
              </a:solidFill>
              <a:latin typeface="Proxima Nova Medium" panose="02000506030000020004"/>
            </a:endParaRPr>
          </a:p>
        </p:txBody>
      </p:sp>
      <p:sp>
        <p:nvSpPr>
          <p:cNvPr id="7" name="Rectángulo: esquinas redondeadas 6">
            <a:extLst>
              <a:ext uri="{FF2B5EF4-FFF2-40B4-BE49-F238E27FC236}">
                <a16:creationId xmlns:a16="http://schemas.microsoft.com/office/drawing/2014/main" id="{82F2D498-9661-D510-AF28-F40C35777B20}"/>
              </a:ext>
            </a:extLst>
          </p:cNvPr>
          <p:cNvSpPr/>
          <p:nvPr/>
        </p:nvSpPr>
        <p:spPr>
          <a:xfrm>
            <a:off x="4504720" y="3700164"/>
            <a:ext cx="905477" cy="371474"/>
          </a:xfrm>
          <a:prstGeom prst="roundRect">
            <a:avLst/>
          </a:prstGeom>
          <a:noFill/>
          <a:ln w="9525">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ca-ES-valencia" sz="1400" dirty="0">
                <a:solidFill>
                  <a:schemeClr val="bg1"/>
                </a:solidFill>
                <a:latin typeface="Proxima Nova Medium" panose="02000506030000020004"/>
              </a:rPr>
              <a:t>Fijo</a:t>
            </a:r>
            <a:endParaRPr lang="es-ES" sz="1100" dirty="0">
              <a:solidFill>
                <a:schemeClr val="bg1"/>
              </a:solidFill>
              <a:latin typeface="Proxima Nova Medium" panose="02000506030000020004"/>
            </a:endParaRPr>
          </a:p>
        </p:txBody>
      </p:sp>
      <p:sp>
        <p:nvSpPr>
          <p:cNvPr id="8" name="CuadroTexto 7">
            <a:extLst>
              <a:ext uri="{FF2B5EF4-FFF2-40B4-BE49-F238E27FC236}">
                <a16:creationId xmlns:a16="http://schemas.microsoft.com/office/drawing/2014/main" id="{7219EDF8-4E11-2A5A-D774-37C68F857963}"/>
              </a:ext>
            </a:extLst>
          </p:cNvPr>
          <p:cNvSpPr txBox="1"/>
          <p:nvPr/>
        </p:nvSpPr>
        <p:spPr>
          <a:xfrm>
            <a:off x="6416101" y="1537453"/>
            <a:ext cx="1956981" cy="461665"/>
          </a:xfrm>
          <a:prstGeom prst="rect">
            <a:avLst/>
          </a:prstGeom>
          <a:noFill/>
        </p:spPr>
        <p:txBody>
          <a:bodyPr wrap="square" rtlCol="0">
            <a:spAutoFit/>
          </a:bodyPr>
          <a:lstStyle/>
          <a:p>
            <a:r>
              <a:rPr lang="es-ES" sz="1200" dirty="0"/>
              <a:t>Los intereses no se suman al capital. </a:t>
            </a:r>
            <a:endParaRPr lang="en-US" sz="1600" dirty="0"/>
          </a:p>
        </p:txBody>
      </p:sp>
      <p:sp>
        <p:nvSpPr>
          <p:cNvPr id="10" name="Rectángulo: esquinas redondeadas 9">
            <a:extLst>
              <a:ext uri="{FF2B5EF4-FFF2-40B4-BE49-F238E27FC236}">
                <a16:creationId xmlns:a16="http://schemas.microsoft.com/office/drawing/2014/main" id="{44E65EF9-290B-E592-A4B0-51022181C397}"/>
              </a:ext>
            </a:extLst>
          </p:cNvPr>
          <p:cNvSpPr/>
          <p:nvPr/>
        </p:nvSpPr>
        <p:spPr>
          <a:xfrm>
            <a:off x="4533297" y="2326838"/>
            <a:ext cx="1105502" cy="371474"/>
          </a:xfrm>
          <a:prstGeom prst="roundRect">
            <a:avLst/>
          </a:prstGeom>
          <a:noFill/>
          <a:ln w="9525">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400" dirty="0">
                <a:solidFill>
                  <a:schemeClr val="bg1"/>
                </a:solidFill>
                <a:latin typeface="Proxima Nova Medium" panose="02000506030000020004"/>
              </a:rPr>
              <a:t>Compuesto</a:t>
            </a:r>
            <a:endParaRPr lang="es-ES" sz="1100" dirty="0">
              <a:solidFill>
                <a:schemeClr val="bg1"/>
              </a:solidFill>
              <a:latin typeface="Proxima Nova Medium" panose="02000506030000020004"/>
            </a:endParaRPr>
          </a:p>
        </p:txBody>
      </p:sp>
      <p:sp>
        <p:nvSpPr>
          <p:cNvPr id="13" name="CuadroTexto 12">
            <a:extLst>
              <a:ext uri="{FF2B5EF4-FFF2-40B4-BE49-F238E27FC236}">
                <a16:creationId xmlns:a16="http://schemas.microsoft.com/office/drawing/2014/main" id="{5F04B038-613D-BF09-96DF-47BCB6E1ED6C}"/>
              </a:ext>
            </a:extLst>
          </p:cNvPr>
          <p:cNvSpPr txBox="1"/>
          <p:nvPr/>
        </p:nvSpPr>
        <p:spPr>
          <a:xfrm>
            <a:off x="6353176" y="2386190"/>
            <a:ext cx="2286000" cy="646331"/>
          </a:xfrm>
          <a:prstGeom prst="rect">
            <a:avLst/>
          </a:prstGeom>
          <a:noFill/>
        </p:spPr>
        <p:txBody>
          <a:bodyPr wrap="square">
            <a:spAutoFit/>
          </a:bodyPr>
          <a:lstStyle/>
          <a:p>
            <a:r>
              <a:rPr lang="es-ES" sz="1200" dirty="0"/>
              <a:t>Los intereses se suman al capital para producir nuevos intereses.</a:t>
            </a:r>
          </a:p>
        </p:txBody>
      </p:sp>
      <p:sp>
        <p:nvSpPr>
          <p:cNvPr id="14" name="Rectángulo: esquinas redondeadas 13">
            <a:extLst>
              <a:ext uri="{FF2B5EF4-FFF2-40B4-BE49-F238E27FC236}">
                <a16:creationId xmlns:a16="http://schemas.microsoft.com/office/drawing/2014/main" id="{747752D5-CDE9-ACE6-A6D9-D16F2841DE41}"/>
              </a:ext>
            </a:extLst>
          </p:cNvPr>
          <p:cNvSpPr/>
          <p:nvPr/>
        </p:nvSpPr>
        <p:spPr>
          <a:xfrm>
            <a:off x="4504721" y="4416864"/>
            <a:ext cx="905477" cy="371474"/>
          </a:xfrm>
          <a:prstGeom prst="roundRect">
            <a:avLst/>
          </a:prstGeom>
          <a:noFill/>
          <a:ln w="9525">
            <a:solidFill>
              <a:srgbClr val="FFFF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ca-ES-valencia" sz="1400" dirty="0">
                <a:solidFill>
                  <a:schemeClr val="bg1"/>
                </a:solidFill>
                <a:latin typeface="Proxima Nova Medium" panose="02000506030000020004"/>
              </a:rPr>
              <a:t>Variable</a:t>
            </a:r>
            <a:endParaRPr lang="es-ES" sz="1100" dirty="0">
              <a:solidFill>
                <a:schemeClr val="bg1"/>
              </a:solidFill>
              <a:latin typeface="Proxima Nova Medium" panose="02000506030000020004"/>
            </a:endParaRPr>
          </a:p>
        </p:txBody>
      </p:sp>
      <p:sp>
        <p:nvSpPr>
          <p:cNvPr id="15" name="CuadroTexto 14">
            <a:extLst>
              <a:ext uri="{FF2B5EF4-FFF2-40B4-BE49-F238E27FC236}">
                <a16:creationId xmlns:a16="http://schemas.microsoft.com/office/drawing/2014/main" id="{2AD966D7-F448-9DB1-BD59-A5FC9442B19B}"/>
              </a:ext>
            </a:extLst>
          </p:cNvPr>
          <p:cNvSpPr txBox="1"/>
          <p:nvPr/>
        </p:nvSpPr>
        <p:spPr>
          <a:xfrm>
            <a:off x="6221241" y="3597918"/>
            <a:ext cx="3209925" cy="461665"/>
          </a:xfrm>
          <a:prstGeom prst="rect">
            <a:avLst/>
          </a:prstGeom>
          <a:noFill/>
        </p:spPr>
        <p:txBody>
          <a:bodyPr wrap="square">
            <a:spAutoFit/>
          </a:bodyPr>
          <a:lstStyle/>
          <a:p>
            <a:r>
              <a:rPr lang="es-ES" sz="1200" dirty="0"/>
              <a:t>Durante todo el plazo de vigencia de la operación se aplica el mismo tipo de interés</a:t>
            </a:r>
            <a:endParaRPr lang="es-ES" sz="1000" dirty="0"/>
          </a:p>
        </p:txBody>
      </p:sp>
      <p:sp>
        <p:nvSpPr>
          <p:cNvPr id="16" name="CuadroTexto 15">
            <a:extLst>
              <a:ext uri="{FF2B5EF4-FFF2-40B4-BE49-F238E27FC236}">
                <a16:creationId xmlns:a16="http://schemas.microsoft.com/office/drawing/2014/main" id="{45DFD722-1749-3C46-05FE-092E9D203190}"/>
              </a:ext>
            </a:extLst>
          </p:cNvPr>
          <p:cNvSpPr txBox="1"/>
          <p:nvPr/>
        </p:nvSpPr>
        <p:spPr>
          <a:xfrm>
            <a:off x="6394227" y="4220439"/>
            <a:ext cx="2552451" cy="830997"/>
          </a:xfrm>
          <a:prstGeom prst="rect">
            <a:avLst/>
          </a:prstGeom>
          <a:noFill/>
        </p:spPr>
        <p:txBody>
          <a:bodyPr wrap="square">
            <a:spAutoFit/>
          </a:bodyPr>
          <a:lstStyle/>
          <a:p>
            <a:r>
              <a:rPr lang="es-ES" sz="1200" dirty="0"/>
              <a:t>Cambia a lo largo de la vida de la operación, y suele expresarse como la suma de un índice de referencia más una parte fija.</a:t>
            </a:r>
            <a:endParaRPr lang="es-ES" sz="700" dirty="0"/>
          </a:p>
        </p:txBody>
      </p:sp>
      <p:cxnSp>
        <p:nvCxnSpPr>
          <p:cNvPr id="17" name="Conector: curvado 16">
            <a:extLst>
              <a:ext uri="{FF2B5EF4-FFF2-40B4-BE49-F238E27FC236}">
                <a16:creationId xmlns:a16="http://schemas.microsoft.com/office/drawing/2014/main" id="{FB08CE3D-7605-7751-2E60-7101803BD0A9}"/>
              </a:ext>
            </a:extLst>
          </p:cNvPr>
          <p:cNvCxnSpPr>
            <a:cxnSpLocks/>
          </p:cNvCxnSpPr>
          <p:nvPr/>
        </p:nvCxnSpPr>
        <p:spPr>
          <a:xfrm>
            <a:off x="5610991" y="4602601"/>
            <a:ext cx="610250" cy="185737"/>
          </a:xfrm>
          <a:prstGeom prst="curvedConnector3">
            <a:avLst>
              <a:gd name="adj1" fmla="val 50000"/>
            </a:avLst>
          </a:prstGeom>
          <a:ln>
            <a:solidFill>
              <a:schemeClr val="bg1"/>
            </a:solidFill>
            <a:tailEnd type="triangle"/>
          </a:ln>
        </p:spPr>
        <p:style>
          <a:lnRef idx="2">
            <a:schemeClr val="accent1"/>
          </a:lnRef>
          <a:fillRef idx="0">
            <a:schemeClr val="accent1"/>
          </a:fillRef>
          <a:effectRef idx="1">
            <a:schemeClr val="accent1"/>
          </a:effectRef>
          <a:fontRef idx="minor">
            <a:schemeClr val="tx1"/>
          </a:fontRef>
        </p:style>
      </p:cxnSp>
      <p:cxnSp>
        <p:nvCxnSpPr>
          <p:cNvPr id="24" name="Conector: curvado 23">
            <a:extLst>
              <a:ext uri="{FF2B5EF4-FFF2-40B4-BE49-F238E27FC236}">
                <a16:creationId xmlns:a16="http://schemas.microsoft.com/office/drawing/2014/main" id="{1A0CC745-4DE5-CC97-E333-5EC5F2AF1C2D}"/>
              </a:ext>
            </a:extLst>
          </p:cNvPr>
          <p:cNvCxnSpPr>
            <a:cxnSpLocks/>
          </p:cNvCxnSpPr>
          <p:nvPr/>
        </p:nvCxnSpPr>
        <p:spPr>
          <a:xfrm flipV="1">
            <a:off x="5587118" y="3810000"/>
            <a:ext cx="508882" cy="75901"/>
          </a:xfrm>
          <a:prstGeom prst="curvedConnector3">
            <a:avLst>
              <a:gd name="adj1" fmla="val 50000"/>
            </a:avLst>
          </a:prstGeom>
          <a:ln>
            <a:solidFill>
              <a:schemeClr val="bg1"/>
            </a:solidFill>
            <a:tailEnd type="triangle"/>
          </a:ln>
        </p:spPr>
        <p:style>
          <a:lnRef idx="2">
            <a:schemeClr val="accent1"/>
          </a:lnRef>
          <a:fillRef idx="0">
            <a:schemeClr val="accent1"/>
          </a:fillRef>
          <a:effectRef idx="1">
            <a:schemeClr val="accent1"/>
          </a:effectRef>
          <a:fontRef idx="minor">
            <a:schemeClr val="tx1"/>
          </a:fontRef>
        </p:style>
      </p:cxnSp>
      <p:cxnSp>
        <p:nvCxnSpPr>
          <p:cNvPr id="31" name="Conector: curvado 30">
            <a:extLst>
              <a:ext uri="{FF2B5EF4-FFF2-40B4-BE49-F238E27FC236}">
                <a16:creationId xmlns:a16="http://schemas.microsoft.com/office/drawing/2014/main" id="{1B2AD30E-0C52-0F69-B1B2-786A3415A46E}"/>
              </a:ext>
            </a:extLst>
          </p:cNvPr>
          <p:cNvCxnSpPr>
            <a:cxnSpLocks/>
          </p:cNvCxnSpPr>
          <p:nvPr/>
        </p:nvCxnSpPr>
        <p:spPr>
          <a:xfrm>
            <a:off x="5775900" y="2531623"/>
            <a:ext cx="445341" cy="166689"/>
          </a:xfrm>
          <a:prstGeom prst="curvedConnector3">
            <a:avLst>
              <a:gd name="adj1" fmla="val 50000"/>
            </a:avLst>
          </a:prstGeom>
          <a:ln>
            <a:solidFill>
              <a:schemeClr val="bg1"/>
            </a:solidFill>
            <a:tailEnd type="triangle"/>
          </a:ln>
        </p:spPr>
        <p:style>
          <a:lnRef idx="2">
            <a:schemeClr val="accent1"/>
          </a:lnRef>
          <a:fillRef idx="0">
            <a:schemeClr val="accent1"/>
          </a:fillRef>
          <a:effectRef idx="1">
            <a:schemeClr val="accent1"/>
          </a:effectRef>
          <a:fontRef idx="minor">
            <a:schemeClr val="tx1"/>
          </a:fontRef>
        </p:style>
      </p:cxnSp>
      <p:cxnSp>
        <p:nvCxnSpPr>
          <p:cNvPr id="32" name="Conector: curvado 31">
            <a:extLst>
              <a:ext uri="{FF2B5EF4-FFF2-40B4-BE49-F238E27FC236}">
                <a16:creationId xmlns:a16="http://schemas.microsoft.com/office/drawing/2014/main" id="{8D8F4A44-89A9-A49C-6F02-7022E71A5126}"/>
              </a:ext>
            </a:extLst>
          </p:cNvPr>
          <p:cNvCxnSpPr>
            <a:cxnSpLocks/>
          </p:cNvCxnSpPr>
          <p:nvPr/>
        </p:nvCxnSpPr>
        <p:spPr>
          <a:xfrm flipV="1">
            <a:off x="5775900" y="1737223"/>
            <a:ext cx="577276" cy="162901"/>
          </a:xfrm>
          <a:prstGeom prst="curvedConnector3">
            <a:avLst>
              <a:gd name="adj1" fmla="val 50000"/>
            </a:avLst>
          </a:prstGeom>
          <a:ln>
            <a:solidFill>
              <a:schemeClr val="bg1"/>
            </a:solidFill>
            <a:tailEnd type="triangle"/>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869277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50"/>
                                        <p:tgtEl>
                                          <p:spTgt spid="6"/>
                                        </p:tgtEl>
                                      </p:cBhvr>
                                    </p:animEffect>
                                  </p:childTnLst>
                                </p:cTn>
                              </p:par>
                              <p:par>
                                <p:cTn id="12" presetID="10" presetClass="entr" presetSubtype="0" fill="hold" nodeType="withEffect">
                                  <p:stCondLst>
                                    <p:cond delay="0"/>
                                  </p:stCondLst>
                                  <p:childTnLst>
                                    <p:set>
                                      <p:cBhvr>
                                        <p:cTn id="13" dur="1" fill="hold">
                                          <p:stCondLst>
                                            <p:cond delay="0"/>
                                          </p:stCondLst>
                                        </p:cTn>
                                        <p:tgtEl>
                                          <p:spTgt spid="32"/>
                                        </p:tgtEl>
                                        <p:attrNameLst>
                                          <p:attrName>style.visibility</p:attrName>
                                        </p:attrNameLst>
                                      </p:cBhvr>
                                      <p:to>
                                        <p:strVal val="visible"/>
                                      </p:to>
                                    </p:set>
                                    <p:animEffect transition="in" filter="fade">
                                      <p:cBhvr>
                                        <p:cTn id="14" dur="250"/>
                                        <p:tgtEl>
                                          <p:spTgt spid="32"/>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250"/>
                                        <p:tgtEl>
                                          <p:spTgt spid="10"/>
                                        </p:tgtEl>
                                      </p:cBhvr>
                                    </p:animEffect>
                                  </p:childTnLst>
                                </p:cTn>
                              </p:par>
                              <p:par>
                                <p:cTn id="22" presetID="10" presetClass="entr" presetSubtype="0" fill="hold" nodeType="withEffect">
                                  <p:stCondLst>
                                    <p:cond delay="0"/>
                                  </p:stCondLst>
                                  <p:childTnLst>
                                    <p:set>
                                      <p:cBhvr>
                                        <p:cTn id="23" dur="1" fill="hold">
                                          <p:stCondLst>
                                            <p:cond delay="0"/>
                                          </p:stCondLst>
                                        </p:cTn>
                                        <p:tgtEl>
                                          <p:spTgt spid="31"/>
                                        </p:tgtEl>
                                        <p:attrNameLst>
                                          <p:attrName>style.visibility</p:attrName>
                                        </p:attrNameLst>
                                      </p:cBhvr>
                                      <p:to>
                                        <p:strVal val="visible"/>
                                      </p:to>
                                    </p:set>
                                    <p:animEffect transition="in" filter="fade">
                                      <p:cBhvr>
                                        <p:cTn id="24" dur="250"/>
                                        <p:tgtEl>
                                          <p:spTgt spid="31"/>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par>
                          <p:cTn id="28" fill="hold">
                            <p:stCondLst>
                              <p:cond delay="1500"/>
                            </p:stCondLst>
                            <p:childTnLst>
                              <p:par>
                                <p:cTn id="29" presetID="10"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250"/>
                                        <p:tgtEl>
                                          <p:spTgt spid="7"/>
                                        </p:tgtEl>
                                      </p:cBhvr>
                                    </p:animEffect>
                                  </p:childTnLst>
                                </p:cTn>
                              </p:par>
                              <p:par>
                                <p:cTn id="32" presetID="10" presetClass="entr" presetSubtype="0" fill="hold" nodeType="with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fade">
                                      <p:cBhvr>
                                        <p:cTn id="34" dur="250"/>
                                        <p:tgtEl>
                                          <p:spTgt spid="2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par>
                          <p:cTn id="38" fill="hold">
                            <p:stCondLst>
                              <p:cond delay="2000"/>
                            </p:stCondLst>
                            <p:childTnLst>
                              <p:par>
                                <p:cTn id="39" presetID="10" presetClass="entr" presetSubtype="0" fill="hold" grpId="0" nodeType="afterEffect">
                                  <p:stCondLst>
                                    <p:cond delay="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250"/>
                                        <p:tgtEl>
                                          <p:spTgt spid="14"/>
                                        </p:tgtEl>
                                      </p:cBhvr>
                                    </p:animEffect>
                                  </p:childTnLst>
                                </p:cTn>
                              </p:par>
                              <p:par>
                                <p:cTn id="42" presetID="10" presetClass="entr" presetSubtype="0" fill="hold"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250"/>
                                        <p:tgtEl>
                                          <p:spTgt spid="17"/>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animBg="1"/>
      <p:bldP spid="8" grpId="0"/>
      <p:bldP spid="10" grpId="0" animBg="1"/>
      <p:bldP spid="13" grpId="0"/>
      <p:bldP spid="14" grpId="0" animBg="1"/>
      <p:bldP spid="15" grpId="0"/>
      <p:bldP spid="16"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DESIGN_ID_TEMA DE OFFICE" val="M1HGeSOy"/>
  <p:tag name="ARTICULATE_SLIDE_THUMBNAIL_REFRESH" val="1"/>
  <p:tag name="ARTICULATE_SLIDE_COUNT" val="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ersonalizado 4">
      <a:majorFont>
        <a:latin typeface="Proxima Nova"/>
        <a:ea typeface=""/>
        <a:cs typeface=""/>
      </a:majorFont>
      <a:minorFont>
        <a:latin typeface="Proxima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919b1ef-c0c3-4735-8fca-0928ec39d8d5}" enabled="0" method="" siteId="{f919b1ef-c0c3-4735-8fca-0928ec39d8d5}" removed="1"/>
</clbl:labelList>
</file>

<file path=docProps/app.xml><?xml version="1.0" encoding="utf-8"?>
<Properties xmlns="http://schemas.openxmlformats.org/officeDocument/2006/extended-properties" xmlns:vt="http://schemas.openxmlformats.org/officeDocument/2006/docPropsVTypes">
  <TotalTime>2107</TotalTime>
  <Words>1909</Words>
  <Application>Microsoft Office PowerPoint</Application>
  <PresentationFormat>Panorámica</PresentationFormat>
  <Paragraphs>132</Paragraphs>
  <Slides>18</Slides>
  <Notes>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18</vt:i4>
      </vt:variant>
    </vt:vector>
  </HeadingPairs>
  <TitlesOfParts>
    <vt:vector size="26" baseType="lpstr">
      <vt:lpstr>Aptos</vt:lpstr>
      <vt:lpstr>Arial</vt:lpstr>
      <vt:lpstr>Cambria Math</vt:lpstr>
      <vt:lpstr>Proxima Nova Extrabold</vt:lpstr>
      <vt:lpstr>Proxima Nova Medium</vt:lpstr>
      <vt:lpstr>Proxima Nova Semibold</vt:lpstr>
      <vt:lpstr>Wingdings</vt:lpstr>
      <vt:lpstr>Tema de Office</vt:lpstr>
      <vt:lpstr>Matemáticas financieras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MunozGarcia, Elena</dc:creator>
  <cp:lastModifiedBy>ÁLVARO GIMÉNEZ IBÁÑEZ</cp:lastModifiedBy>
  <cp:revision>38</cp:revision>
  <dcterms:created xsi:type="dcterms:W3CDTF">2025-07-04T09:40:43Z</dcterms:created>
  <dcterms:modified xsi:type="dcterms:W3CDTF">2026-03-09T12:57:22Z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C7AEE66F-F6B1-43FE-82DD-EE015C50E044</vt:lpwstr>
  </property>
  <property fmtid="{D5CDD505-2E9C-101B-9397-08002B2CF9AE}" pid="3" name="ArticulatePath">
    <vt:lpwstr>https://mheducation-my.sharepoint.com/personal/elena_munozgarcia_mheducation_com/Documents/03_IA/01_CURSO IA PARA TODOS/Recursos graficos MK/Plantilla PPT/Plantilla PPT MHE</vt:lpwstr>
  </property>
</Properties>
</file>