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2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.xml" ContentType="application/vnd.openxmlformats-officedocument.presentationml.notesSlide+xml"/>
  <Override PartName="/ppt/tags/tag29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58" r:id="rId4"/>
    <p:sldId id="279" r:id="rId5"/>
    <p:sldId id="280" r:id="rId6"/>
    <p:sldId id="257" r:id="rId7"/>
    <p:sldId id="267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68" r:id="rId19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A23"/>
    <a:srgbClr val="FF4040"/>
    <a:srgbClr val="FEFEFE"/>
    <a:srgbClr val="E33941"/>
    <a:srgbClr val="FFFFFF"/>
    <a:srgbClr val="FF99FF"/>
    <a:srgbClr val="06235B"/>
    <a:srgbClr val="E63C44"/>
    <a:srgbClr val="00CCFF"/>
    <a:srgbClr val="E5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6857A7-0D97-4748-A33A-19986D798E8B}" v="6" dt="2026-02-20T07:12:59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10" autoAdjust="0"/>
  </p:normalViewPr>
  <p:slideViewPr>
    <p:cSldViewPr snapToGrid="0" showGuides="1">
      <p:cViewPr>
        <p:scale>
          <a:sx n="75" d="100"/>
          <a:sy n="75" d="100"/>
        </p:scale>
        <p:origin x="36" y="-2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Gallardo, Francisco" userId="b4b7da68-c0d7-4ad6-a033-1814dbf46d12" providerId="ADAL" clId="{CB26DE98-57F3-4D70-837B-F3DF6C2EFC9F}"/>
    <pc:docChg chg="custSel addSld delSld modSld">
      <pc:chgData name="GarciaGallardo, Francisco" userId="b4b7da68-c0d7-4ad6-a033-1814dbf46d12" providerId="ADAL" clId="{CB26DE98-57F3-4D70-837B-F3DF6C2EFC9F}" dt="2026-02-20T07:13:03.374" v="10" actId="47"/>
      <pc:docMkLst>
        <pc:docMk/>
      </pc:docMkLst>
      <pc:sldChg chg="addSp delSp modSp mod delAnim modAnim">
        <pc:chgData name="GarciaGallardo, Francisco" userId="b4b7da68-c0d7-4ad6-a033-1814dbf46d12" providerId="ADAL" clId="{CB26DE98-57F3-4D70-837B-F3DF6C2EFC9F}" dt="2026-02-20T07:12:59.595" v="9" actId="20577"/>
        <pc:sldMkLst>
          <pc:docMk/>
          <pc:sldMk cId="713274897" sldId="256"/>
        </pc:sldMkLst>
        <pc:spChg chg="del">
          <ac:chgData name="GarciaGallardo, Francisco" userId="b4b7da68-c0d7-4ad6-a033-1814dbf46d12" providerId="ADAL" clId="{CB26DE98-57F3-4D70-837B-F3DF6C2EFC9F}" dt="2026-02-20T06:44:11.023" v="1" actId="478"/>
          <ac:spMkLst>
            <pc:docMk/>
            <pc:sldMk cId="713274897" sldId="256"/>
            <ac:spMk id="2" creationId="{FE2152F9-5885-FCBC-575A-2350D8A7A8B4}"/>
          </ac:spMkLst>
        </pc:spChg>
        <pc:spChg chg="del">
          <ac:chgData name="GarciaGallardo, Francisco" userId="b4b7da68-c0d7-4ad6-a033-1814dbf46d12" providerId="ADAL" clId="{CB26DE98-57F3-4D70-837B-F3DF6C2EFC9F}" dt="2026-02-20T06:44:11.023" v="1" actId="478"/>
          <ac:spMkLst>
            <pc:docMk/>
            <pc:sldMk cId="713274897" sldId="256"/>
            <ac:spMk id="3" creationId="{811125AC-FA3D-EAA4-914E-78779748625B}"/>
          </ac:spMkLst>
        </pc:spChg>
        <pc:spChg chg="add del mod">
          <ac:chgData name="GarciaGallardo, Francisco" userId="b4b7da68-c0d7-4ad6-a033-1814dbf46d12" providerId="ADAL" clId="{CB26DE98-57F3-4D70-837B-F3DF6C2EFC9F}" dt="2026-02-20T06:44:14.374" v="2" actId="478"/>
          <ac:spMkLst>
            <pc:docMk/>
            <pc:sldMk cId="713274897" sldId="256"/>
            <ac:spMk id="5" creationId="{B9CFECB5-DB89-FA67-6877-976109148CF0}"/>
          </ac:spMkLst>
        </pc:spChg>
        <pc:spChg chg="del">
          <ac:chgData name="GarciaGallardo, Francisco" userId="b4b7da68-c0d7-4ad6-a033-1814dbf46d12" providerId="ADAL" clId="{CB26DE98-57F3-4D70-837B-F3DF6C2EFC9F}" dt="2026-02-20T06:44:11.023" v="1" actId="478"/>
          <ac:spMkLst>
            <pc:docMk/>
            <pc:sldMk cId="713274897" sldId="256"/>
            <ac:spMk id="7" creationId="{CE066DB7-3625-F6AE-3001-7939FB8F8ED2}"/>
          </ac:spMkLst>
        </pc:spChg>
        <pc:spChg chg="add del mod">
          <ac:chgData name="GarciaGallardo, Francisco" userId="b4b7da68-c0d7-4ad6-a033-1814dbf46d12" providerId="ADAL" clId="{CB26DE98-57F3-4D70-837B-F3DF6C2EFC9F}" dt="2026-02-20T06:44:14.374" v="2" actId="478"/>
          <ac:spMkLst>
            <pc:docMk/>
            <pc:sldMk cId="713274897" sldId="256"/>
            <ac:spMk id="8" creationId="{433E811E-4DB2-4055-CB94-ECB8504E314F}"/>
          </ac:spMkLst>
        </pc:spChg>
        <pc:spChg chg="add mod">
          <ac:chgData name="GarciaGallardo, Francisco" userId="b4b7da68-c0d7-4ad6-a033-1814dbf46d12" providerId="ADAL" clId="{CB26DE98-57F3-4D70-837B-F3DF6C2EFC9F}" dt="2026-02-20T07:12:52.478" v="6"/>
          <ac:spMkLst>
            <pc:docMk/>
            <pc:sldMk cId="713274897" sldId="256"/>
            <ac:spMk id="9" creationId="{7091AB7E-E27A-86B1-0806-1073A8C8763E}"/>
          </ac:spMkLst>
        </pc:spChg>
        <pc:spChg chg="add mod">
          <ac:chgData name="GarciaGallardo, Francisco" userId="b4b7da68-c0d7-4ad6-a033-1814dbf46d12" providerId="ADAL" clId="{CB26DE98-57F3-4D70-837B-F3DF6C2EFC9F}" dt="2026-02-20T07:12:42.984" v="5" actId="14100"/>
          <ac:spMkLst>
            <pc:docMk/>
            <pc:sldMk cId="713274897" sldId="256"/>
            <ac:spMk id="10" creationId="{192F2847-BEA4-69CF-F67C-815CB05D8B62}"/>
          </ac:spMkLst>
        </pc:spChg>
        <pc:spChg chg="add mod">
          <ac:chgData name="GarciaGallardo, Francisco" userId="b4b7da68-c0d7-4ad6-a033-1814dbf46d12" providerId="ADAL" clId="{CB26DE98-57F3-4D70-837B-F3DF6C2EFC9F}" dt="2026-02-20T07:12:59.595" v="9" actId="20577"/>
          <ac:spMkLst>
            <pc:docMk/>
            <pc:sldMk cId="713274897" sldId="256"/>
            <ac:spMk id="11" creationId="{D3FA0E53-50F8-0A0A-B5F1-6ECB9196A63E}"/>
          </ac:spMkLst>
        </pc:spChg>
      </pc:sldChg>
      <pc:sldChg chg="add del">
        <pc:chgData name="GarciaGallardo, Francisco" userId="b4b7da68-c0d7-4ad6-a033-1814dbf46d12" providerId="ADAL" clId="{CB26DE98-57F3-4D70-837B-F3DF6C2EFC9F}" dt="2026-02-20T07:13:03.374" v="10" actId="47"/>
        <pc:sldMkLst>
          <pc:docMk/>
          <pc:sldMk cId="4071081669" sldId="29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1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09/03/2026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1216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FE44B-1CAC-C336-06E3-BE9D5EADA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7CA8617-9F95-99DA-86CA-BCC5EB1DC5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59BCBBA-B293-F404-61F3-07DC160CE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58B649-FACF-2CA0-D5E4-F4E4D3CDCE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490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508A0-24C8-9668-D492-C9EBF0DF1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7ED4AA2-8B1D-22A5-37F5-58E7BA3A61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4BB4142-8183-DF98-54FC-644B7A88E7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Membrana plasmática</a:t>
            </a:r>
          </a:p>
          <a:p>
            <a:r>
              <a:rPr lang="es-ES" dirty="0"/>
              <a:t>Es una estructura que rodea a la célula separándola química y físicamente del medio</a:t>
            </a:r>
          </a:p>
          <a:p>
            <a:r>
              <a:rPr lang="es-ES" dirty="0"/>
              <a:t>extracelular.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5E61F87-4D63-2013-778F-9306E0228A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803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9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0" y="270025"/>
            <a:ext cx="12189631" cy="6858000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036430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35" y="261058"/>
            <a:ext cx="1218963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" y="0"/>
            <a:ext cx="12132216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565342" y="439271"/>
            <a:ext cx="2079812" cy="6221505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308848" y="439271"/>
            <a:ext cx="8256494" cy="6221505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0478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0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12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3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6.xml"/><Relationship Id="rId5" Type="http://schemas.openxmlformats.org/officeDocument/2006/relationships/image" Target="../media/image39.png"/><Relationship Id="rId4" Type="http://schemas.openxmlformats.org/officeDocument/2006/relationships/image" Target="../media/image1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7.xml"/><Relationship Id="rId4" Type="http://schemas.openxmlformats.org/officeDocument/2006/relationships/image" Target="../media/image41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Relationship Id="rId6" Type="http://schemas.openxmlformats.org/officeDocument/2006/relationships/image" Target="../media/image41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1.png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7091AB7E-E27A-86B1-0806-1073A8C87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3125725"/>
            <a:ext cx="9144000" cy="1144513"/>
          </a:xfrm>
        </p:spPr>
        <p:txBody>
          <a:bodyPr/>
          <a:lstStyle/>
          <a:p>
            <a:pPr algn="l"/>
            <a:r>
              <a:rPr lang="ca-ES-valencia" dirty="0"/>
              <a:t>Matemàtiques</a:t>
            </a:r>
            <a:br>
              <a:rPr lang="ca-ES-valencia" dirty="0"/>
            </a:br>
            <a:r>
              <a:rPr lang="ca-ES-valencia" dirty="0"/>
              <a:t>financeres</a:t>
            </a:r>
            <a:endParaRPr lang="en-US" dirty="0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192F2847-BEA4-69CF-F67C-815CB05D8B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150"/>
            <a:ext cx="8909785" cy="1655762"/>
          </a:xfrm>
        </p:spPr>
        <p:txBody>
          <a:bodyPr/>
          <a:lstStyle/>
          <a:p>
            <a:pPr algn="l"/>
            <a:r>
              <a:rPr lang="fr-FR" sz="3000">
                <a:latin typeface="Proxima Nova Semibold" panose="02000506030000020004" pitchFamily="50" charset="0"/>
              </a:rPr>
              <a:t>Matemàtiques aplicades a les ciències socials</a:t>
            </a:r>
            <a:br>
              <a:rPr lang="fr-FR" sz="3000">
                <a:latin typeface="Proxima Nova Semibold" panose="02000506030000020004" pitchFamily="50" charset="0"/>
              </a:rPr>
            </a:br>
            <a:r>
              <a:rPr lang="fr-FR" sz="3000">
                <a:latin typeface="Proxima Nova Semibold" panose="02000506030000020004" pitchFamily="50" charset="0"/>
              </a:rPr>
              <a:t>1r Batxillerat</a:t>
            </a:r>
            <a:endParaRPr lang="en-US" sz="3000" dirty="0">
              <a:latin typeface="Proxima Nova Semibold" panose="02000506030000020004" pitchFamily="50" charset="0"/>
            </a:endParaRP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D3FA0E53-50F8-0A0A-B5F1-6ECB9196A63E}"/>
              </a:ext>
            </a:extLst>
          </p:cNvPr>
          <p:cNvSpPr txBox="1">
            <a:spLocks/>
          </p:cNvSpPr>
          <p:nvPr/>
        </p:nvSpPr>
        <p:spPr>
          <a:xfrm>
            <a:off x="1524000" y="201931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000">
                <a:latin typeface="Proxima Nova Semibold" panose="02000506030000020004" pitchFamily="50" charset="0"/>
              </a:rPr>
              <a:t>Unitat 2</a:t>
            </a:r>
            <a:endParaRPr lang="en-US" sz="3000" dirty="0">
              <a:latin typeface="Proxima Nova Semibold" panose="02000506030000020004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build="p"/>
      <p:bldP spid="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B8332-5B95-4984-D54B-C01A3A71F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BB83CE36-7479-C31B-861D-E2AA22A41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592" y="1760096"/>
            <a:ext cx="1453408" cy="3337808"/>
          </a:xfrm>
        </p:spPr>
        <p:txBody>
          <a:bodyPr/>
          <a:lstStyle/>
          <a:p>
            <a:r>
              <a:rPr lang="es-ES" sz="1400" dirty="0">
                <a:latin typeface="+mn-lt"/>
              </a:rPr>
              <a:t>La </a:t>
            </a:r>
            <a:r>
              <a:rPr lang="es-ES" sz="1400" b="1" dirty="0" err="1">
                <a:solidFill>
                  <a:srgbClr val="E21A23"/>
                </a:solidFill>
                <a:latin typeface="+mn-lt"/>
              </a:rPr>
              <a:t>capitalització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és</a:t>
            </a:r>
            <a:r>
              <a:rPr lang="es-ES" sz="1400" dirty="0">
                <a:latin typeface="+mn-lt"/>
              </a:rPr>
              <a:t> el </a:t>
            </a:r>
            <a:r>
              <a:rPr lang="es-ES" sz="1400" dirty="0" err="1">
                <a:latin typeface="+mn-lt"/>
              </a:rPr>
              <a:t>procés</a:t>
            </a:r>
            <a:r>
              <a:rPr lang="es-ES" sz="1400" dirty="0">
                <a:latin typeface="+mn-lt"/>
              </a:rPr>
              <a:t> de </a:t>
            </a:r>
            <a:r>
              <a:rPr lang="es-ES" sz="1400" dirty="0" err="1">
                <a:latin typeface="+mn-lt"/>
              </a:rPr>
              <a:t>projectar</a:t>
            </a:r>
            <a:r>
              <a:rPr lang="es-ES" sz="1400" dirty="0">
                <a:latin typeface="+mn-lt"/>
              </a:rPr>
              <a:t> un capital inicial a un </a:t>
            </a:r>
            <a:r>
              <a:rPr lang="es-ES" sz="1400" dirty="0" err="1">
                <a:latin typeface="+mn-lt"/>
              </a:rPr>
              <a:t>període</a:t>
            </a:r>
            <a:r>
              <a:rPr lang="es-ES" sz="1400" dirty="0">
                <a:latin typeface="+mn-lt"/>
              </a:rPr>
              <a:t> de </a:t>
            </a:r>
            <a:r>
              <a:rPr lang="es-ES" sz="1400" dirty="0" err="1">
                <a:latin typeface="+mn-lt"/>
              </a:rPr>
              <a:t>temps</a:t>
            </a:r>
            <a:r>
              <a:rPr lang="es-ES" sz="1400" dirty="0">
                <a:latin typeface="+mn-lt"/>
              </a:rPr>
              <a:t> posterior, </a:t>
            </a:r>
            <a:r>
              <a:rPr lang="es-ES" sz="1400" dirty="0" err="1">
                <a:latin typeface="+mn-lt"/>
              </a:rPr>
              <a:t>segons</a:t>
            </a:r>
            <a:r>
              <a:rPr lang="es-ES" sz="1400" dirty="0">
                <a:latin typeface="+mn-lt"/>
              </a:rPr>
              <a:t> un </a:t>
            </a:r>
            <a:r>
              <a:rPr lang="es-ES" sz="1400" dirty="0" err="1">
                <a:latin typeface="+mn-lt"/>
              </a:rPr>
              <a:t>tipus</a:t>
            </a:r>
            <a:r>
              <a:rPr lang="es-ES" sz="1400" dirty="0">
                <a:latin typeface="+mn-lt"/>
              </a:rPr>
              <a:t> d' </a:t>
            </a:r>
            <a:r>
              <a:rPr lang="es-ES" sz="1400" dirty="0" err="1">
                <a:latin typeface="+mn-lt"/>
              </a:rPr>
              <a:t>interès</a:t>
            </a:r>
            <a:r>
              <a:rPr lang="es-ES" sz="1400" dirty="0">
                <a:latin typeface="+mn-lt"/>
              </a:rPr>
              <a:t>, </a:t>
            </a:r>
            <a:r>
              <a:rPr lang="es-ES" sz="1400" dirty="0" err="1">
                <a:latin typeface="+mn-lt"/>
              </a:rPr>
              <a:t>mentre</a:t>
            </a:r>
            <a:r>
              <a:rPr lang="es-ES" sz="1400" dirty="0">
                <a:latin typeface="+mn-lt"/>
              </a:rPr>
              <a:t> que </a:t>
            </a:r>
            <a:r>
              <a:rPr lang="es-ES" sz="1400" b="1" dirty="0" err="1">
                <a:solidFill>
                  <a:srgbClr val="E21A23"/>
                </a:solidFill>
                <a:latin typeface="+mn-lt"/>
              </a:rPr>
              <a:t>capitalitzar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consisteix</a:t>
            </a:r>
            <a:r>
              <a:rPr lang="es-ES" sz="1400" dirty="0">
                <a:latin typeface="+mn-lt"/>
              </a:rPr>
              <a:t> a </a:t>
            </a:r>
            <a:r>
              <a:rPr lang="es-ES" sz="1400" dirty="0" err="1">
                <a:latin typeface="+mn-lt"/>
              </a:rPr>
              <a:t>afegir</a:t>
            </a:r>
            <a:r>
              <a:rPr lang="es-ES" sz="1400" dirty="0">
                <a:latin typeface="+mn-lt"/>
              </a:rPr>
              <a:t> al capital inicial </a:t>
            </a:r>
            <a:r>
              <a:rPr lang="es-ES" sz="1400" dirty="0" err="1">
                <a:latin typeface="+mn-lt"/>
              </a:rPr>
              <a:t>els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interessos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generats</a:t>
            </a:r>
            <a:r>
              <a:rPr lang="es-ES" sz="1400" dirty="0">
                <a:latin typeface="+mn-lt"/>
              </a:rPr>
              <a:t> per </a:t>
            </a:r>
            <a:r>
              <a:rPr lang="es-ES" sz="1400" dirty="0" err="1">
                <a:latin typeface="+mn-lt"/>
              </a:rPr>
              <a:t>aquest</a:t>
            </a:r>
            <a:r>
              <a:rPr lang="es-ES" sz="1400" dirty="0">
                <a:latin typeface="+mn-lt"/>
              </a:rPr>
              <a:t>.</a:t>
            </a:r>
            <a:endParaRPr lang="es-ES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Marcador de contenido 4">
            <a:extLst>
              <a:ext uri="{FF2B5EF4-FFF2-40B4-BE49-F238E27FC236}">
                <a16:creationId xmlns:a16="http://schemas.microsoft.com/office/drawing/2014/main" id="{0D83CF75-1190-6301-C494-EBF0C3EFDB3A}"/>
              </a:ext>
            </a:extLst>
          </p:cNvPr>
          <p:cNvSpPr txBox="1">
            <a:spLocks/>
          </p:cNvSpPr>
          <p:nvPr/>
        </p:nvSpPr>
        <p:spPr>
          <a:xfrm>
            <a:off x="3709140" y="1760097"/>
            <a:ext cx="5596785" cy="5715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+mn-lt"/>
              </a:rPr>
              <a:t>La 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simple</a:t>
            </a:r>
            <a:r>
              <a:rPr lang="es-ES" sz="1200" dirty="0">
                <a:latin typeface="+mn-lt"/>
              </a:rPr>
              <a:t> es basa en la </a:t>
            </a:r>
            <a:r>
              <a:rPr lang="es-ES" sz="1200" dirty="0" err="1">
                <a:latin typeface="+mn-lt"/>
              </a:rPr>
              <a:t>determinació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dels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rendiments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futurs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d’un</a:t>
            </a:r>
            <a:r>
              <a:rPr lang="es-ES" sz="1200" dirty="0">
                <a:latin typeface="+mn-lt"/>
              </a:rPr>
              <a:t> capital inicial. </a:t>
            </a:r>
            <a:r>
              <a:rPr lang="es-ES" sz="1200" dirty="0" err="1">
                <a:latin typeface="+mn-lt"/>
              </a:rPr>
              <a:t>Els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interessos</a:t>
            </a:r>
            <a:r>
              <a:rPr lang="es-ES" sz="1200" dirty="0">
                <a:latin typeface="+mn-lt"/>
              </a:rPr>
              <a:t> I que genera un capital inicial C, a un </a:t>
            </a:r>
            <a:r>
              <a:rPr lang="es-ES" sz="1200" dirty="0" err="1">
                <a:latin typeface="+mn-lt"/>
              </a:rPr>
              <a:t>tipus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d'interès</a:t>
            </a:r>
            <a:r>
              <a:rPr lang="es-ES" sz="1200" dirty="0">
                <a:latin typeface="+mn-lt"/>
              </a:rPr>
              <a:t> simple anual del </a:t>
            </a:r>
            <a:r>
              <a:rPr lang="es-ES" sz="1200" i="1" dirty="0">
                <a:latin typeface="+mn-lt"/>
              </a:rPr>
              <a:t>r %</a:t>
            </a:r>
            <a:r>
              <a:rPr lang="es-ES" sz="1200" dirty="0">
                <a:latin typeface="+mn-lt"/>
              </a:rPr>
              <a:t>, </a:t>
            </a:r>
            <a:r>
              <a:rPr lang="es-ES" sz="1200" dirty="0" err="1">
                <a:latin typeface="+mn-lt"/>
              </a:rPr>
              <a:t>durant</a:t>
            </a:r>
            <a:r>
              <a:rPr lang="es-ES" sz="1200" dirty="0">
                <a:latin typeface="+mn-lt"/>
              </a:rPr>
              <a:t> un </a:t>
            </a:r>
            <a:r>
              <a:rPr lang="es-ES" sz="1200" dirty="0" err="1">
                <a:latin typeface="+mn-lt"/>
              </a:rPr>
              <a:t>període</a:t>
            </a:r>
            <a:r>
              <a:rPr lang="es-ES" sz="1200" dirty="0">
                <a:latin typeface="+mn-lt"/>
              </a:rPr>
              <a:t> de </a:t>
            </a:r>
            <a:r>
              <a:rPr lang="es-ES" sz="1200" i="1" dirty="0">
                <a:latin typeface="+mn-lt"/>
              </a:rPr>
              <a:t>t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anys</a:t>
            </a:r>
            <a:r>
              <a:rPr lang="es-ES" sz="1200" dirty="0">
                <a:latin typeface="+mn-lt"/>
              </a:rPr>
              <a:t>, </a:t>
            </a:r>
            <a:r>
              <a:rPr lang="es-ES" sz="1200" dirty="0" err="1">
                <a:latin typeface="+mn-lt"/>
              </a:rPr>
              <a:t>venen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donats</a:t>
            </a:r>
            <a:r>
              <a:rPr lang="es-ES" sz="1200" dirty="0">
                <a:latin typeface="+mn-lt"/>
              </a:rPr>
              <a:t> per:</a:t>
            </a:r>
            <a:endParaRPr lang="es-ES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Marcador de contenido 4">
            <a:extLst>
              <a:ext uri="{FF2B5EF4-FFF2-40B4-BE49-F238E27FC236}">
                <a16:creationId xmlns:a16="http://schemas.microsoft.com/office/drawing/2014/main" id="{2E8E6E58-BB22-E7BF-03B5-7E422019F12D}"/>
              </a:ext>
            </a:extLst>
          </p:cNvPr>
          <p:cNvSpPr txBox="1">
            <a:spLocks/>
          </p:cNvSpPr>
          <p:nvPr/>
        </p:nvSpPr>
        <p:spPr>
          <a:xfrm>
            <a:off x="3709140" y="3550877"/>
            <a:ext cx="5596785" cy="57149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dirty="0">
                <a:latin typeface="+mn-lt"/>
              </a:rPr>
              <a:t>En la </a:t>
            </a:r>
            <a:r>
              <a:rPr lang="es-ES" sz="1200" b="1" dirty="0">
                <a:solidFill>
                  <a:srgbClr val="E21A23"/>
                </a:solidFill>
                <a:latin typeface="+mn-lt"/>
              </a:rPr>
              <a:t>composta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els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interessos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meritats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pel</a:t>
            </a:r>
            <a:r>
              <a:rPr lang="es-ES" sz="1200" dirty="0">
                <a:latin typeface="+mn-lt"/>
              </a:rPr>
              <a:t> capital inicial es van </a:t>
            </a:r>
            <a:r>
              <a:rPr lang="es-ES" sz="1200" dirty="0" err="1">
                <a:latin typeface="+mn-lt"/>
              </a:rPr>
              <a:t>sumant</a:t>
            </a:r>
            <a:r>
              <a:rPr lang="es-ES" sz="1200" dirty="0">
                <a:latin typeface="+mn-lt"/>
              </a:rPr>
              <a:t> a </a:t>
            </a:r>
            <a:r>
              <a:rPr lang="es-ES" sz="1200" dirty="0" err="1">
                <a:latin typeface="+mn-lt"/>
              </a:rPr>
              <a:t>aquest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import</a:t>
            </a:r>
            <a:r>
              <a:rPr lang="es-ES" sz="1200" dirty="0">
                <a:latin typeface="+mn-lt"/>
              </a:rPr>
              <a:t>, </a:t>
            </a:r>
            <a:r>
              <a:rPr lang="es-ES" sz="1200" dirty="0" err="1">
                <a:latin typeface="+mn-lt"/>
              </a:rPr>
              <a:t>generant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nous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interessos</a:t>
            </a:r>
            <a:r>
              <a:rPr lang="es-ES" sz="1200" dirty="0">
                <a:latin typeface="+mn-lt"/>
              </a:rPr>
              <a:t>. El capital final o valor </a:t>
            </a:r>
            <a:r>
              <a:rPr lang="es-ES" sz="1200" dirty="0" err="1">
                <a:latin typeface="+mn-lt"/>
              </a:rPr>
              <a:t>futur</a:t>
            </a:r>
            <a:r>
              <a:rPr lang="es-ES" sz="1200" dirty="0">
                <a:latin typeface="+mn-lt"/>
              </a:rPr>
              <a:t> C</a:t>
            </a:r>
            <a:r>
              <a:rPr lang="ca-ES-valencia" sz="1200" baseline="-25000" dirty="0"/>
              <a:t>f</a:t>
            </a:r>
            <a:r>
              <a:rPr lang="es-ES" sz="1200" dirty="0">
                <a:latin typeface="+mn-lt"/>
              </a:rPr>
              <a:t> que s' </a:t>
            </a:r>
            <a:r>
              <a:rPr lang="es-ES" sz="1200" dirty="0" err="1">
                <a:latin typeface="+mn-lt"/>
              </a:rPr>
              <a:t>obté</a:t>
            </a:r>
            <a:r>
              <a:rPr lang="es-ES" sz="1200" dirty="0">
                <a:latin typeface="+mn-lt"/>
              </a:rPr>
              <a:t> en una </a:t>
            </a:r>
            <a:r>
              <a:rPr lang="es-ES" sz="1200" dirty="0" err="1">
                <a:latin typeface="+mn-lt"/>
              </a:rPr>
              <a:t>operació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financera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amb</a:t>
            </a:r>
            <a:r>
              <a:rPr lang="es-ES" sz="1200" dirty="0">
                <a:latin typeface="+mn-lt"/>
              </a:rPr>
              <a:t> un capital inicial C</a:t>
            </a:r>
            <a:r>
              <a:rPr lang="ca-ES-valencia" sz="1200" baseline="-25000" dirty="0"/>
              <a:t>0</a:t>
            </a:r>
            <a:r>
              <a:rPr lang="es-ES" sz="1200" dirty="0">
                <a:latin typeface="+mn-lt"/>
              </a:rPr>
              <a:t>, a un </a:t>
            </a:r>
            <a:r>
              <a:rPr lang="es-ES" sz="1200" dirty="0" err="1">
                <a:latin typeface="+mn-lt"/>
              </a:rPr>
              <a:t>tipus</a:t>
            </a:r>
            <a:r>
              <a:rPr lang="es-ES" sz="1200" dirty="0">
                <a:latin typeface="+mn-lt"/>
              </a:rPr>
              <a:t> d' </a:t>
            </a:r>
            <a:r>
              <a:rPr lang="es-ES" sz="1200" dirty="0" err="1">
                <a:latin typeface="+mn-lt"/>
              </a:rPr>
              <a:t>interès</a:t>
            </a:r>
            <a:r>
              <a:rPr lang="es-ES" sz="1200" dirty="0">
                <a:latin typeface="+mn-lt"/>
              </a:rPr>
              <a:t> compost anual </a:t>
            </a:r>
            <a:r>
              <a:rPr lang="es-ES" sz="1200" i="1" dirty="0">
                <a:latin typeface="+mn-lt"/>
              </a:rPr>
              <a:t>i</a:t>
            </a:r>
            <a:r>
              <a:rPr lang="es-ES" sz="1200" dirty="0">
                <a:latin typeface="+mn-lt"/>
              </a:rPr>
              <a:t> i </a:t>
            </a:r>
            <a:r>
              <a:rPr lang="es-ES" sz="1200" dirty="0" err="1">
                <a:latin typeface="+mn-lt"/>
              </a:rPr>
              <a:t>durant</a:t>
            </a:r>
            <a:r>
              <a:rPr lang="es-ES" sz="1200" dirty="0">
                <a:latin typeface="+mn-lt"/>
              </a:rPr>
              <a:t> un </a:t>
            </a:r>
            <a:r>
              <a:rPr lang="es-ES" sz="1200" dirty="0" err="1">
                <a:latin typeface="+mn-lt"/>
              </a:rPr>
              <a:t>període</a:t>
            </a:r>
            <a:r>
              <a:rPr lang="es-ES" sz="1200" dirty="0">
                <a:latin typeface="+mn-lt"/>
              </a:rPr>
              <a:t> de </a:t>
            </a:r>
            <a:r>
              <a:rPr lang="es-ES" sz="1200" dirty="0" err="1">
                <a:latin typeface="+mn-lt"/>
              </a:rPr>
              <a:t>temps</a:t>
            </a:r>
            <a:r>
              <a:rPr lang="es-ES" sz="1200" dirty="0">
                <a:latin typeface="+mn-lt"/>
              </a:rPr>
              <a:t> de </a:t>
            </a:r>
            <a:r>
              <a:rPr lang="es-ES" sz="1200" i="1" dirty="0">
                <a:latin typeface="+mn-lt"/>
              </a:rPr>
              <a:t>t</a:t>
            </a:r>
            <a:r>
              <a:rPr lang="es-ES" sz="1200" dirty="0">
                <a:latin typeface="+mn-lt"/>
              </a:rPr>
              <a:t> </a:t>
            </a:r>
            <a:r>
              <a:rPr lang="es-ES" sz="1200" dirty="0" err="1">
                <a:latin typeface="+mn-lt"/>
              </a:rPr>
              <a:t>anys</a:t>
            </a:r>
            <a:r>
              <a:rPr lang="es-ES" sz="1200" dirty="0">
                <a:latin typeface="+mn-lt"/>
              </a:rPr>
              <a:t>, </a:t>
            </a:r>
            <a:r>
              <a:rPr lang="es-ES" sz="1200" dirty="0" err="1">
                <a:latin typeface="+mn-lt"/>
              </a:rPr>
              <a:t>és</a:t>
            </a:r>
            <a:r>
              <a:rPr lang="es-ES" sz="1200" dirty="0">
                <a:latin typeface="+mn-lt"/>
              </a:rPr>
              <a:t>:</a:t>
            </a:r>
            <a:endParaRPr lang="es-ES" sz="1200" b="1" dirty="0">
              <a:solidFill>
                <a:schemeClr val="bg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C8B2D680-5236-0830-A5A3-6F980C09EAB8}"/>
                  </a:ext>
                </a:extLst>
              </p:cNvPr>
              <p:cNvSpPr txBox="1"/>
              <p:nvPr/>
            </p:nvSpPr>
            <p:spPr>
              <a:xfrm>
                <a:off x="4948923" y="2528165"/>
                <a:ext cx="2692574" cy="826143"/>
              </a:xfrm>
              <a:custGeom>
                <a:avLst/>
                <a:gdLst>
                  <a:gd name="csX0" fmla="*/ 0 w 2692574"/>
                  <a:gd name="csY0" fmla="*/ 0 h 826143"/>
                  <a:gd name="csX1" fmla="*/ 484663 w 2692574"/>
                  <a:gd name="csY1" fmla="*/ 0 h 826143"/>
                  <a:gd name="csX2" fmla="*/ 1077030 w 2692574"/>
                  <a:gd name="csY2" fmla="*/ 0 h 826143"/>
                  <a:gd name="csX3" fmla="*/ 1669396 w 2692574"/>
                  <a:gd name="csY3" fmla="*/ 0 h 826143"/>
                  <a:gd name="csX4" fmla="*/ 2207911 w 2692574"/>
                  <a:gd name="csY4" fmla="*/ 0 h 826143"/>
                  <a:gd name="csX5" fmla="*/ 2692574 w 2692574"/>
                  <a:gd name="csY5" fmla="*/ 0 h 826143"/>
                  <a:gd name="csX6" fmla="*/ 2692574 w 2692574"/>
                  <a:gd name="csY6" fmla="*/ 421333 h 826143"/>
                  <a:gd name="csX7" fmla="*/ 2692574 w 2692574"/>
                  <a:gd name="csY7" fmla="*/ 826143 h 826143"/>
                  <a:gd name="csX8" fmla="*/ 2207911 w 2692574"/>
                  <a:gd name="csY8" fmla="*/ 826143 h 826143"/>
                  <a:gd name="csX9" fmla="*/ 1750173 w 2692574"/>
                  <a:gd name="csY9" fmla="*/ 826143 h 826143"/>
                  <a:gd name="csX10" fmla="*/ 1157807 w 2692574"/>
                  <a:gd name="csY10" fmla="*/ 826143 h 826143"/>
                  <a:gd name="csX11" fmla="*/ 619292 w 2692574"/>
                  <a:gd name="csY11" fmla="*/ 826143 h 826143"/>
                  <a:gd name="csX12" fmla="*/ 0 w 2692574"/>
                  <a:gd name="csY12" fmla="*/ 826143 h 826143"/>
                  <a:gd name="csX13" fmla="*/ 0 w 2692574"/>
                  <a:gd name="csY13" fmla="*/ 421333 h 826143"/>
                  <a:gd name="csX14" fmla="*/ 0 w 2692574"/>
                  <a:gd name="csY14" fmla="*/ 0 h 826143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</a:cxnLst>
                <a:rect l="l" t="t" r="r" b="b"/>
                <a:pathLst>
                  <a:path w="2692574" h="826143" extrusionOk="0">
                    <a:moveTo>
                      <a:pt x="0" y="0"/>
                    </a:moveTo>
                    <a:cubicBezTo>
                      <a:pt x="169363" y="-16075"/>
                      <a:pt x="306164" y="48918"/>
                      <a:pt x="484663" y="0"/>
                    </a:cubicBezTo>
                    <a:cubicBezTo>
                      <a:pt x="663162" y="-48918"/>
                      <a:pt x="835365" y="49112"/>
                      <a:pt x="1077030" y="0"/>
                    </a:cubicBezTo>
                    <a:cubicBezTo>
                      <a:pt x="1318695" y="-49112"/>
                      <a:pt x="1452777" y="27011"/>
                      <a:pt x="1669396" y="0"/>
                    </a:cubicBezTo>
                    <a:cubicBezTo>
                      <a:pt x="1886015" y="-27011"/>
                      <a:pt x="2073567" y="7814"/>
                      <a:pt x="2207911" y="0"/>
                    </a:cubicBezTo>
                    <a:cubicBezTo>
                      <a:pt x="2342255" y="-7814"/>
                      <a:pt x="2580994" y="18830"/>
                      <a:pt x="2692574" y="0"/>
                    </a:cubicBezTo>
                    <a:cubicBezTo>
                      <a:pt x="2696770" y="146927"/>
                      <a:pt x="2653841" y="332838"/>
                      <a:pt x="2692574" y="421333"/>
                    </a:cubicBezTo>
                    <a:cubicBezTo>
                      <a:pt x="2731307" y="509828"/>
                      <a:pt x="2656351" y="682709"/>
                      <a:pt x="2692574" y="826143"/>
                    </a:cubicBezTo>
                    <a:cubicBezTo>
                      <a:pt x="2498306" y="883803"/>
                      <a:pt x="2434799" y="780451"/>
                      <a:pt x="2207911" y="826143"/>
                    </a:cubicBezTo>
                    <a:cubicBezTo>
                      <a:pt x="1981023" y="871835"/>
                      <a:pt x="1847921" y="819521"/>
                      <a:pt x="1750173" y="826143"/>
                    </a:cubicBezTo>
                    <a:cubicBezTo>
                      <a:pt x="1652425" y="832765"/>
                      <a:pt x="1348734" y="799855"/>
                      <a:pt x="1157807" y="826143"/>
                    </a:cubicBezTo>
                    <a:cubicBezTo>
                      <a:pt x="966880" y="852431"/>
                      <a:pt x="777965" y="814382"/>
                      <a:pt x="619292" y="826143"/>
                    </a:cubicBezTo>
                    <a:cubicBezTo>
                      <a:pt x="460620" y="837904"/>
                      <a:pt x="261645" y="772753"/>
                      <a:pt x="0" y="826143"/>
                    </a:cubicBezTo>
                    <a:cubicBezTo>
                      <a:pt x="-34878" y="665162"/>
                      <a:pt x="37756" y="536917"/>
                      <a:pt x="0" y="421333"/>
                    </a:cubicBezTo>
                    <a:cubicBezTo>
                      <a:pt x="-37756" y="305749"/>
                      <a:pt x="29678" y="20425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49591123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s-ES" sz="1600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es-ES" sz="160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ES" sz="160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160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600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s-ES" sz="1600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C8B2D680-5236-0830-A5A3-6F980C09EA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923" y="2528165"/>
                <a:ext cx="2692574" cy="826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649591123">
                      <a:custGeom>
                        <a:avLst/>
                        <a:gdLst>
                          <a:gd name="csX0" fmla="*/ 0 w 2692574"/>
                          <a:gd name="csY0" fmla="*/ 0 h 826143"/>
                          <a:gd name="csX1" fmla="*/ 484663 w 2692574"/>
                          <a:gd name="csY1" fmla="*/ 0 h 826143"/>
                          <a:gd name="csX2" fmla="*/ 1077030 w 2692574"/>
                          <a:gd name="csY2" fmla="*/ 0 h 826143"/>
                          <a:gd name="csX3" fmla="*/ 1669396 w 2692574"/>
                          <a:gd name="csY3" fmla="*/ 0 h 826143"/>
                          <a:gd name="csX4" fmla="*/ 2207911 w 2692574"/>
                          <a:gd name="csY4" fmla="*/ 0 h 826143"/>
                          <a:gd name="csX5" fmla="*/ 2692574 w 2692574"/>
                          <a:gd name="csY5" fmla="*/ 0 h 826143"/>
                          <a:gd name="csX6" fmla="*/ 2692574 w 2692574"/>
                          <a:gd name="csY6" fmla="*/ 421333 h 826143"/>
                          <a:gd name="csX7" fmla="*/ 2692574 w 2692574"/>
                          <a:gd name="csY7" fmla="*/ 826143 h 826143"/>
                          <a:gd name="csX8" fmla="*/ 2207911 w 2692574"/>
                          <a:gd name="csY8" fmla="*/ 826143 h 826143"/>
                          <a:gd name="csX9" fmla="*/ 1750173 w 2692574"/>
                          <a:gd name="csY9" fmla="*/ 826143 h 826143"/>
                          <a:gd name="csX10" fmla="*/ 1157807 w 2692574"/>
                          <a:gd name="csY10" fmla="*/ 826143 h 826143"/>
                          <a:gd name="csX11" fmla="*/ 619292 w 2692574"/>
                          <a:gd name="csY11" fmla="*/ 826143 h 826143"/>
                          <a:gd name="csX12" fmla="*/ 0 w 2692574"/>
                          <a:gd name="csY12" fmla="*/ 826143 h 826143"/>
                          <a:gd name="csX13" fmla="*/ 0 w 2692574"/>
                          <a:gd name="csY13" fmla="*/ 421333 h 826143"/>
                          <a:gd name="csX14" fmla="*/ 0 w 2692574"/>
                          <a:gd name="csY14" fmla="*/ 0 h 826143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</a:cxnLst>
                        <a:rect l="l" t="t" r="r" b="b"/>
                        <a:pathLst>
                          <a:path w="2692574" h="826143" extrusionOk="0">
                            <a:moveTo>
                              <a:pt x="0" y="0"/>
                            </a:moveTo>
                            <a:cubicBezTo>
                              <a:pt x="169363" y="-16075"/>
                              <a:pt x="306164" y="48918"/>
                              <a:pt x="484663" y="0"/>
                            </a:cubicBezTo>
                            <a:cubicBezTo>
                              <a:pt x="663162" y="-48918"/>
                              <a:pt x="835365" y="49112"/>
                              <a:pt x="1077030" y="0"/>
                            </a:cubicBezTo>
                            <a:cubicBezTo>
                              <a:pt x="1318695" y="-49112"/>
                              <a:pt x="1452777" y="27011"/>
                              <a:pt x="1669396" y="0"/>
                            </a:cubicBezTo>
                            <a:cubicBezTo>
                              <a:pt x="1886015" y="-27011"/>
                              <a:pt x="2073567" y="7814"/>
                              <a:pt x="2207911" y="0"/>
                            </a:cubicBezTo>
                            <a:cubicBezTo>
                              <a:pt x="2342255" y="-7814"/>
                              <a:pt x="2580994" y="18830"/>
                              <a:pt x="2692574" y="0"/>
                            </a:cubicBezTo>
                            <a:cubicBezTo>
                              <a:pt x="2696770" y="146927"/>
                              <a:pt x="2653841" y="332838"/>
                              <a:pt x="2692574" y="421333"/>
                            </a:cubicBezTo>
                            <a:cubicBezTo>
                              <a:pt x="2731307" y="509828"/>
                              <a:pt x="2656351" y="682709"/>
                              <a:pt x="2692574" y="826143"/>
                            </a:cubicBezTo>
                            <a:cubicBezTo>
                              <a:pt x="2498306" y="883803"/>
                              <a:pt x="2434799" y="780451"/>
                              <a:pt x="2207911" y="826143"/>
                            </a:cubicBezTo>
                            <a:cubicBezTo>
                              <a:pt x="1981023" y="871835"/>
                              <a:pt x="1847921" y="819521"/>
                              <a:pt x="1750173" y="826143"/>
                            </a:cubicBezTo>
                            <a:cubicBezTo>
                              <a:pt x="1652425" y="832765"/>
                              <a:pt x="1348734" y="799855"/>
                              <a:pt x="1157807" y="826143"/>
                            </a:cubicBezTo>
                            <a:cubicBezTo>
                              <a:pt x="966880" y="852431"/>
                              <a:pt x="777965" y="814382"/>
                              <a:pt x="619292" y="826143"/>
                            </a:cubicBezTo>
                            <a:cubicBezTo>
                              <a:pt x="460620" y="837904"/>
                              <a:pt x="261645" y="772753"/>
                              <a:pt x="0" y="826143"/>
                            </a:cubicBezTo>
                            <a:cubicBezTo>
                              <a:pt x="-34878" y="665162"/>
                              <a:pt x="37756" y="536917"/>
                              <a:pt x="0" y="421333"/>
                            </a:cubicBezTo>
                            <a:cubicBezTo>
                              <a:pt x="-37756" y="305749"/>
                              <a:pt x="29678" y="20425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A3818F90-85DE-3EE3-8467-BB24581188DF}"/>
                  </a:ext>
                </a:extLst>
              </p:cNvPr>
              <p:cNvSpPr txBox="1"/>
              <p:nvPr/>
            </p:nvSpPr>
            <p:spPr>
              <a:xfrm>
                <a:off x="5288502" y="4629150"/>
                <a:ext cx="2236248" cy="609737"/>
              </a:xfrm>
              <a:custGeom>
                <a:avLst/>
                <a:gdLst>
                  <a:gd name="csX0" fmla="*/ 0 w 2236248"/>
                  <a:gd name="csY0" fmla="*/ 0 h 609737"/>
                  <a:gd name="csX1" fmla="*/ 603787 w 2236248"/>
                  <a:gd name="csY1" fmla="*/ 0 h 609737"/>
                  <a:gd name="csX2" fmla="*/ 1140486 w 2236248"/>
                  <a:gd name="csY2" fmla="*/ 0 h 609737"/>
                  <a:gd name="csX3" fmla="*/ 1632461 w 2236248"/>
                  <a:gd name="csY3" fmla="*/ 0 h 609737"/>
                  <a:gd name="csX4" fmla="*/ 2236248 w 2236248"/>
                  <a:gd name="csY4" fmla="*/ 0 h 609737"/>
                  <a:gd name="csX5" fmla="*/ 2236248 w 2236248"/>
                  <a:gd name="csY5" fmla="*/ 298771 h 609737"/>
                  <a:gd name="csX6" fmla="*/ 2236248 w 2236248"/>
                  <a:gd name="csY6" fmla="*/ 609737 h 609737"/>
                  <a:gd name="csX7" fmla="*/ 1721911 w 2236248"/>
                  <a:gd name="csY7" fmla="*/ 609737 h 609737"/>
                  <a:gd name="csX8" fmla="*/ 1118124 w 2236248"/>
                  <a:gd name="csY8" fmla="*/ 609737 h 609737"/>
                  <a:gd name="csX9" fmla="*/ 603787 w 2236248"/>
                  <a:gd name="csY9" fmla="*/ 609737 h 609737"/>
                  <a:gd name="csX10" fmla="*/ 0 w 2236248"/>
                  <a:gd name="csY10" fmla="*/ 609737 h 609737"/>
                  <a:gd name="csX11" fmla="*/ 0 w 2236248"/>
                  <a:gd name="csY11" fmla="*/ 310966 h 609737"/>
                  <a:gd name="csX12" fmla="*/ 0 w 2236248"/>
                  <a:gd name="csY12" fmla="*/ 0 h 60973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236248" h="609737" extrusionOk="0">
                    <a:moveTo>
                      <a:pt x="0" y="0"/>
                    </a:moveTo>
                    <a:cubicBezTo>
                      <a:pt x="281785" y="-10083"/>
                      <a:pt x="459048" y="6939"/>
                      <a:pt x="603787" y="0"/>
                    </a:cubicBezTo>
                    <a:cubicBezTo>
                      <a:pt x="748526" y="-6939"/>
                      <a:pt x="908313" y="35789"/>
                      <a:pt x="1140486" y="0"/>
                    </a:cubicBezTo>
                    <a:cubicBezTo>
                      <a:pt x="1372659" y="-35789"/>
                      <a:pt x="1434089" y="56819"/>
                      <a:pt x="1632461" y="0"/>
                    </a:cubicBezTo>
                    <a:cubicBezTo>
                      <a:pt x="1830834" y="-56819"/>
                      <a:pt x="1945961" y="35187"/>
                      <a:pt x="2236248" y="0"/>
                    </a:cubicBezTo>
                    <a:cubicBezTo>
                      <a:pt x="2240280" y="131047"/>
                      <a:pt x="2229371" y="177128"/>
                      <a:pt x="2236248" y="298771"/>
                    </a:cubicBezTo>
                    <a:cubicBezTo>
                      <a:pt x="2243125" y="420414"/>
                      <a:pt x="2225500" y="503548"/>
                      <a:pt x="2236248" y="609737"/>
                    </a:cubicBezTo>
                    <a:cubicBezTo>
                      <a:pt x="2122945" y="668971"/>
                      <a:pt x="1894031" y="591898"/>
                      <a:pt x="1721911" y="609737"/>
                    </a:cubicBezTo>
                    <a:cubicBezTo>
                      <a:pt x="1549791" y="627576"/>
                      <a:pt x="1268702" y="543456"/>
                      <a:pt x="1118124" y="609737"/>
                    </a:cubicBezTo>
                    <a:cubicBezTo>
                      <a:pt x="967546" y="676018"/>
                      <a:pt x="722463" y="549708"/>
                      <a:pt x="603787" y="609737"/>
                    </a:cubicBezTo>
                    <a:cubicBezTo>
                      <a:pt x="485111" y="669766"/>
                      <a:pt x="121792" y="587574"/>
                      <a:pt x="0" y="609737"/>
                    </a:cubicBezTo>
                    <a:cubicBezTo>
                      <a:pt x="-4799" y="465851"/>
                      <a:pt x="12940" y="408248"/>
                      <a:pt x="0" y="310966"/>
                    </a:cubicBezTo>
                    <a:cubicBezTo>
                      <a:pt x="-12940" y="213684"/>
                      <a:pt x="18195" y="12824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741010621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6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i="1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A3818F90-85DE-3EE3-8467-BB24581188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8502" y="4629150"/>
                <a:ext cx="2236248" cy="60973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741010621">
                      <a:custGeom>
                        <a:avLst/>
                        <a:gdLst>
                          <a:gd name="csX0" fmla="*/ 0 w 2236248"/>
                          <a:gd name="csY0" fmla="*/ 0 h 609737"/>
                          <a:gd name="csX1" fmla="*/ 603787 w 2236248"/>
                          <a:gd name="csY1" fmla="*/ 0 h 609737"/>
                          <a:gd name="csX2" fmla="*/ 1140486 w 2236248"/>
                          <a:gd name="csY2" fmla="*/ 0 h 609737"/>
                          <a:gd name="csX3" fmla="*/ 1632461 w 2236248"/>
                          <a:gd name="csY3" fmla="*/ 0 h 609737"/>
                          <a:gd name="csX4" fmla="*/ 2236248 w 2236248"/>
                          <a:gd name="csY4" fmla="*/ 0 h 609737"/>
                          <a:gd name="csX5" fmla="*/ 2236248 w 2236248"/>
                          <a:gd name="csY5" fmla="*/ 298771 h 609737"/>
                          <a:gd name="csX6" fmla="*/ 2236248 w 2236248"/>
                          <a:gd name="csY6" fmla="*/ 609737 h 609737"/>
                          <a:gd name="csX7" fmla="*/ 1721911 w 2236248"/>
                          <a:gd name="csY7" fmla="*/ 609737 h 609737"/>
                          <a:gd name="csX8" fmla="*/ 1118124 w 2236248"/>
                          <a:gd name="csY8" fmla="*/ 609737 h 609737"/>
                          <a:gd name="csX9" fmla="*/ 603787 w 2236248"/>
                          <a:gd name="csY9" fmla="*/ 609737 h 609737"/>
                          <a:gd name="csX10" fmla="*/ 0 w 2236248"/>
                          <a:gd name="csY10" fmla="*/ 609737 h 609737"/>
                          <a:gd name="csX11" fmla="*/ 0 w 2236248"/>
                          <a:gd name="csY11" fmla="*/ 310966 h 609737"/>
                          <a:gd name="csX12" fmla="*/ 0 w 2236248"/>
                          <a:gd name="csY12" fmla="*/ 0 h 609737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236248" h="609737" extrusionOk="0">
                            <a:moveTo>
                              <a:pt x="0" y="0"/>
                            </a:moveTo>
                            <a:cubicBezTo>
                              <a:pt x="281785" y="-10083"/>
                              <a:pt x="459048" y="6939"/>
                              <a:pt x="603787" y="0"/>
                            </a:cubicBezTo>
                            <a:cubicBezTo>
                              <a:pt x="748526" y="-6939"/>
                              <a:pt x="908313" y="35789"/>
                              <a:pt x="1140486" y="0"/>
                            </a:cubicBezTo>
                            <a:cubicBezTo>
                              <a:pt x="1372659" y="-35789"/>
                              <a:pt x="1434089" y="56819"/>
                              <a:pt x="1632461" y="0"/>
                            </a:cubicBezTo>
                            <a:cubicBezTo>
                              <a:pt x="1830834" y="-56819"/>
                              <a:pt x="1945961" y="35187"/>
                              <a:pt x="2236248" y="0"/>
                            </a:cubicBezTo>
                            <a:cubicBezTo>
                              <a:pt x="2240280" y="131047"/>
                              <a:pt x="2229371" y="177128"/>
                              <a:pt x="2236248" y="298771"/>
                            </a:cubicBezTo>
                            <a:cubicBezTo>
                              <a:pt x="2243125" y="420414"/>
                              <a:pt x="2225500" y="503548"/>
                              <a:pt x="2236248" y="609737"/>
                            </a:cubicBezTo>
                            <a:cubicBezTo>
                              <a:pt x="2122945" y="668971"/>
                              <a:pt x="1894031" y="591898"/>
                              <a:pt x="1721911" y="609737"/>
                            </a:cubicBezTo>
                            <a:cubicBezTo>
                              <a:pt x="1549791" y="627576"/>
                              <a:pt x="1268702" y="543456"/>
                              <a:pt x="1118124" y="609737"/>
                            </a:cubicBezTo>
                            <a:cubicBezTo>
                              <a:pt x="967546" y="676018"/>
                              <a:pt x="722463" y="549708"/>
                              <a:pt x="603787" y="609737"/>
                            </a:cubicBezTo>
                            <a:cubicBezTo>
                              <a:pt x="485111" y="669766"/>
                              <a:pt x="121792" y="587574"/>
                              <a:pt x="0" y="609737"/>
                            </a:cubicBezTo>
                            <a:cubicBezTo>
                              <a:pt x="-4799" y="465851"/>
                              <a:pt x="12940" y="408248"/>
                              <a:pt x="0" y="310966"/>
                            </a:cubicBezTo>
                            <a:cubicBezTo>
                              <a:pt x="-12940" y="213684"/>
                              <a:pt x="18195" y="12824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89051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build="p"/>
      <p:bldP spid="4" grpId="0" build="p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8635A-04E9-BF3D-CA66-C83C6CAE9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9B077809-A5F0-10AA-41DD-DAE9B3A46409}"/>
              </a:ext>
            </a:extLst>
          </p:cNvPr>
          <p:cNvGrpSpPr/>
          <p:nvPr/>
        </p:nvGrpSpPr>
        <p:grpSpPr>
          <a:xfrm>
            <a:off x="9795213" y="1122037"/>
            <a:ext cx="1602130" cy="4870394"/>
            <a:chOff x="9424752" y="860426"/>
            <a:chExt cx="1602130" cy="4870394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4E19CE04-0D2C-92A7-3065-5F2246A9F48A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7548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En la </a:t>
              </a:r>
              <a:r>
                <a:rPr lang="es-ES" sz="1400" dirty="0" err="1"/>
                <a:t>capitalització</a:t>
              </a:r>
              <a:r>
                <a:rPr lang="es-ES" sz="1400" dirty="0"/>
                <a:t> composta la </a:t>
              </a:r>
              <a:r>
                <a:rPr lang="es-ES" sz="1400" dirty="0" err="1"/>
                <a:t>generació</a:t>
              </a:r>
              <a:r>
                <a:rPr lang="es-ES" sz="1400" dirty="0"/>
                <a:t>
</a:t>
              </a:r>
              <a:r>
                <a:rPr lang="es-ES" sz="1400" dirty="0" err="1"/>
                <a:t>d’interessos</a:t>
              </a:r>
              <a:r>
                <a:rPr lang="es-ES" sz="1400" dirty="0"/>
                <a:t> </a:t>
              </a:r>
              <a:r>
                <a:rPr lang="es-ES" sz="1400" dirty="0" err="1"/>
                <a:t>creix</a:t>
              </a:r>
              <a:r>
                <a:rPr lang="es-ES" sz="1400" dirty="0"/>
                <a:t> de manera exponencial, </a:t>
              </a:r>
              <a:r>
                <a:rPr lang="es-ES" sz="1400" dirty="0" err="1"/>
                <a:t>és</a:t>
              </a:r>
              <a:r>
                <a:rPr lang="es-ES" sz="1400" dirty="0"/>
                <a:t> a </a:t>
              </a:r>
              <a:r>
                <a:rPr lang="es-ES" sz="1400" dirty="0" err="1"/>
                <a:t>dir</a:t>
              </a:r>
              <a:r>
                <a:rPr lang="es-ES" sz="1400" dirty="0"/>
                <a:t>, la </a:t>
              </a:r>
              <a:r>
                <a:rPr lang="es-ES" sz="1400" dirty="0" err="1"/>
                <a:t>relació</a:t>
              </a:r>
              <a:r>
                <a:rPr lang="es-ES" sz="1400" dirty="0"/>
                <a:t> entre el capital final i
la durada del </a:t>
              </a:r>
              <a:r>
                <a:rPr lang="es-ES" sz="1400" dirty="0" err="1"/>
                <a:t>termini</a:t>
              </a:r>
              <a:r>
                <a:rPr lang="es-ES" sz="1400" dirty="0"/>
                <a:t> es </a:t>
              </a:r>
              <a:r>
                <a:rPr lang="es-ES" sz="1400" dirty="0" err="1"/>
                <a:t>pot</a:t>
              </a:r>
              <a:r>
                <a:rPr lang="es-ES" sz="1400" dirty="0"/>
                <a:t> representar </a:t>
              </a:r>
              <a:r>
                <a:rPr lang="es-ES" sz="1400" dirty="0" err="1"/>
                <a:t>gràficament</a:t>
              </a:r>
              <a:r>
                <a:rPr lang="es-ES" sz="1400" dirty="0"/>
                <a:t> </a:t>
              </a:r>
              <a:r>
                <a:rPr lang="es-ES" sz="1400" dirty="0" err="1"/>
                <a:t>mitjançant</a:t>
              </a:r>
              <a:r>
                <a:rPr lang="es-ES" sz="1400" dirty="0"/>
                <a:t> una </a:t>
              </a:r>
              <a:r>
                <a:rPr lang="es-ES" sz="1400" dirty="0" err="1"/>
                <a:t>funció</a:t>
              </a:r>
              <a:r>
                <a:rPr lang="es-ES" sz="1400" dirty="0"/>
                <a:t> exponencial.</a:t>
              </a:r>
              <a:endParaRPr lang="es-ES" sz="105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BA4C5BB-52AD-B71D-2C05-6BEB9CF4AA5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9" name="Imagen 8" descr="Diagrama&#10;&#10;El contenido generado por IA puede ser incorrecto.">
            <a:extLst>
              <a:ext uri="{FF2B5EF4-FFF2-40B4-BE49-F238E27FC236}">
                <a16:creationId xmlns:a16="http://schemas.microsoft.com/office/drawing/2014/main" id="{E4969113-1508-97D8-7760-61B6DB7FD29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2626"/>
          <a:stretch>
            <a:fillRect/>
          </a:stretch>
        </p:blipFill>
        <p:spPr>
          <a:xfrm>
            <a:off x="1013850" y="2538823"/>
            <a:ext cx="3381520" cy="2460851"/>
          </a:xfrm>
          <a:prstGeom prst="rect">
            <a:avLst/>
          </a:prstGeom>
        </p:spPr>
      </p:pic>
      <p:pic>
        <p:nvPicPr>
          <p:cNvPr id="12" name="Imagen 11" descr="Diagrama&#10;&#10;El contenido generado por IA puede ser incorrecto.">
            <a:extLst>
              <a:ext uri="{FF2B5EF4-FFF2-40B4-BE49-F238E27FC236}">
                <a16:creationId xmlns:a16="http://schemas.microsoft.com/office/drawing/2014/main" id="{8C71D754-04E8-E91B-8E48-AB6FD9A1A6D9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18895" r="7573"/>
          <a:stretch>
            <a:fillRect/>
          </a:stretch>
        </p:blipFill>
        <p:spPr>
          <a:xfrm>
            <a:off x="5081600" y="2744869"/>
            <a:ext cx="4018119" cy="2460850"/>
          </a:xfrm>
          <a:prstGeom prst="rect">
            <a:avLst/>
          </a:prstGeom>
        </p:spPr>
      </p:pic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D7286F71-A69F-CE0F-C0C4-167409F70F81}"/>
              </a:ext>
            </a:extLst>
          </p:cNvPr>
          <p:cNvSpPr/>
          <p:nvPr/>
        </p:nvSpPr>
        <p:spPr>
          <a:xfrm>
            <a:off x="1482387" y="1795475"/>
            <a:ext cx="2482227" cy="41486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E21A23"/>
                </a:solidFill>
                <a:latin typeface="Proxima Nova Medium" panose="02000506030000020004"/>
              </a:rPr>
              <a:t>Capitalització simple</a:t>
            </a:r>
            <a:endParaRPr lang="es-ES" sz="1400" dirty="0">
              <a:solidFill>
                <a:srgbClr val="E21A23"/>
              </a:solidFill>
              <a:latin typeface="Proxima Nova Medium" panose="02000506030000020004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2CF86740-2A18-DEB9-D7A7-BD7E46300D04}"/>
              </a:ext>
            </a:extLst>
          </p:cNvPr>
          <p:cNvSpPr/>
          <p:nvPr/>
        </p:nvSpPr>
        <p:spPr>
          <a:xfrm>
            <a:off x="6096000" y="1829003"/>
            <a:ext cx="2482227" cy="41486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E21A23"/>
                </a:solidFill>
                <a:latin typeface="Proxima Nova Medium" panose="02000506030000020004"/>
              </a:rPr>
              <a:t>Capitalització composta</a:t>
            </a:r>
            <a:endParaRPr lang="es-ES" sz="1400" dirty="0">
              <a:solidFill>
                <a:srgbClr val="E21A23"/>
              </a:solidFill>
              <a:latin typeface="Proxima Nova Medium" panose="02000506030000020004"/>
            </a:endParaRPr>
          </a:p>
        </p:txBody>
      </p:sp>
      <p:sp>
        <p:nvSpPr>
          <p:cNvPr id="7" name="Marcador de contenido 4">
            <a:extLst>
              <a:ext uri="{FF2B5EF4-FFF2-40B4-BE49-F238E27FC236}">
                <a16:creationId xmlns:a16="http://schemas.microsoft.com/office/drawing/2014/main" id="{0678FF07-3999-1E69-552A-99B3711214F9}"/>
              </a:ext>
            </a:extLst>
          </p:cNvPr>
          <p:cNvSpPr txBox="1">
            <a:spLocks/>
          </p:cNvSpPr>
          <p:nvPr/>
        </p:nvSpPr>
        <p:spPr>
          <a:xfrm>
            <a:off x="3397718" y="4756656"/>
            <a:ext cx="997653" cy="449064"/>
          </a:xfrm>
          <a:prstGeom prst="rect">
            <a:avLst/>
          </a:prstGeom>
          <a:solidFill>
            <a:srgbClr val="FEFEFE"/>
          </a:solid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-valencia" sz="1200" dirty="0">
                <a:latin typeface="+mn-lt"/>
              </a:rPr>
              <a:t>Temps </a:t>
            </a:r>
            <a:r>
              <a:rPr lang="ca-ES-valencia" sz="1200" i="1" dirty="0">
                <a:latin typeface="+mn-lt"/>
              </a:rPr>
              <a:t>(t)</a:t>
            </a:r>
            <a:endParaRPr lang="es-ES" sz="12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Marcador de contenido 4">
            <a:extLst>
              <a:ext uri="{FF2B5EF4-FFF2-40B4-BE49-F238E27FC236}">
                <a16:creationId xmlns:a16="http://schemas.microsoft.com/office/drawing/2014/main" id="{4DCBD36F-826E-B0C5-ECD5-F14C26014CF4}"/>
              </a:ext>
            </a:extLst>
          </p:cNvPr>
          <p:cNvSpPr txBox="1">
            <a:spLocks/>
          </p:cNvSpPr>
          <p:nvPr/>
        </p:nvSpPr>
        <p:spPr>
          <a:xfrm>
            <a:off x="8079400" y="4756655"/>
            <a:ext cx="997653" cy="449064"/>
          </a:xfrm>
          <a:prstGeom prst="rect">
            <a:avLst/>
          </a:prstGeom>
          <a:solidFill>
            <a:srgbClr val="FEFEFE"/>
          </a:solidFill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Arial" panose="020B0604020202020204" pitchFamily="34" charset="0"/>
              <a:buNone/>
              <a:defRPr sz="2600" kern="1200">
                <a:solidFill>
                  <a:schemeClr val="tx1"/>
                </a:solidFill>
                <a:latin typeface="Proxima Nova Medium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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-valencia" sz="1200" dirty="0">
                <a:latin typeface="+mn-lt"/>
              </a:rPr>
              <a:t>Temps </a:t>
            </a:r>
            <a:r>
              <a:rPr lang="ca-ES-valencia" sz="1200" i="1" dirty="0">
                <a:latin typeface="+mn-lt"/>
              </a:rPr>
              <a:t>(t)</a:t>
            </a:r>
            <a:endParaRPr lang="es-ES" sz="1200" b="1" i="1" dirty="0">
              <a:solidFill>
                <a:schemeClr val="bg1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3821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FD766-90C4-3496-BABB-538F0236C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9017455-BA4F-9E90-F60A-1AE0251901B5}"/>
              </a:ext>
            </a:extLst>
          </p:cNvPr>
          <p:cNvSpPr txBox="1"/>
          <p:nvPr/>
        </p:nvSpPr>
        <p:spPr>
          <a:xfrm>
            <a:off x="3465030" y="1781648"/>
            <a:ext cx="2547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/>
              <a:t>Aïllant</a:t>
            </a:r>
            <a:r>
              <a:rPr lang="es-ES" sz="1200" dirty="0"/>
              <a:t> </a:t>
            </a:r>
            <a:r>
              <a:rPr lang="es-ES" sz="1200" i="1" dirty="0"/>
              <a:t>C</a:t>
            </a:r>
            <a:r>
              <a:rPr lang="ca-ES-valencia" sz="1200" baseline="-25000" dirty="0"/>
              <a:t>0</a:t>
            </a:r>
            <a:r>
              <a:rPr lang="es-ES" sz="1200" dirty="0"/>
              <a:t> de </a:t>
            </a:r>
            <a:r>
              <a:rPr lang="es-ES" sz="1200" dirty="0" err="1"/>
              <a:t>l’expressió</a:t>
            </a:r>
            <a:r>
              <a:rPr lang="es-ES" sz="1200" dirty="0"/>
              <a:t> </a:t>
            </a:r>
            <a:r>
              <a:rPr lang="es-ES" sz="1200" dirty="0" err="1"/>
              <a:t>obtinguda</a:t>
            </a:r>
            <a:r>
              <a:rPr lang="es-ES" sz="1200" dirty="0"/>
              <a:t> per al capital </a:t>
            </a:r>
            <a:r>
              <a:rPr lang="es-ES" sz="1200" dirty="0" err="1"/>
              <a:t>futur</a:t>
            </a:r>
            <a:r>
              <a:rPr lang="es-ES" sz="1200" dirty="0"/>
              <a:t>, </a:t>
            </a:r>
            <a:r>
              <a:rPr lang="es-ES" sz="1200" i="1" dirty="0"/>
              <a:t>C</a:t>
            </a:r>
            <a:r>
              <a:rPr lang="ca-ES-valencia" sz="1200" baseline="-25000" dirty="0"/>
              <a:t>F</a:t>
            </a:r>
            <a:r>
              <a:rPr lang="es-ES" sz="1200" i="1" dirty="0"/>
              <a:t> </a:t>
            </a:r>
            <a:r>
              <a:rPr lang="es-ES" sz="1200" dirty="0"/>
              <a:t>= </a:t>
            </a:r>
            <a:r>
              <a:rPr lang="es-ES" sz="1200" i="1" dirty="0"/>
              <a:t>C</a:t>
            </a:r>
            <a:r>
              <a:rPr lang="ca-ES-valencia" sz="1200" baseline="-25000" dirty="0"/>
              <a:t>0</a:t>
            </a:r>
            <a:r>
              <a:rPr lang="es-ES" sz="1200" dirty="0"/>
              <a:t> (1 + </a:t>
            </a:r>
            <a:r>
              <a:rPr lang="es-ES" sz="1200" i="1" dirty="0"/>
              <a:t>i</a:t>
            </a:r>
            <a:r>
              <a:rPr lang="es-ES" sz="1200" dirty="0"/>
              <a:t>)</a:t>
            </a:r>
            <a:r>
              <a:rPr lang="ca-ES-valencia" sz="1200" baseline="30000" dirty="0"/>
              <a:t>t</a:t>
            </a:r>
            <a:r>
              <a:rPr lang="es-ES" sz="1200" dirty="0"/>
              <a:t>, resulta: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51048275-1CB1-C6B2-3257-7B6868F282A7}"/>
              </a:ext>
            </a:extLst>
          </p:cNvPr>
          <p:cNvSpPr/>
          <p:nvPr/>
        </p:nvSpPr>
        <p:spPr>
          <a:xfrm>
            <a:off x="1490254" y="1643150"/>
            <a:ext cx="1468359" cy="754743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bg1"/>
                </a:solidFill>
                <a:latin typeface="Proxima Nova Medium" panose="02000506030000020004"/>
              </a:rPr>
              <a:t>Càlcul del capital inicial</a:t>
            </a:r>
            <a:endParaRPr lang="es-ES" sz="14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DE08EAF9-F4F3-B95E-6BC9-26C04782A45E}"/>
              </a:ext>
            </a:extLst>
          </p:cNvPr>
          <p:cNvSpPr/>
          <p:nvPr/>
        </p:nvSpPr>
        <p:spPr>
          <a:xfrm>
            <a:off x="1490255" y="2769726"/>
            <a:ext cx="1468359" cy="75474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>
                <a:solidFill>
                  <a:schemeClr val="bg1"/>
                </a:solidFill>
                <a:latin typeface="Proxima Nova Medium" panose="02000506030000020004"/>
              </a:rPr>
              <a:t>Càlcul</a:t>
            </a:r>
            <a:r>
              <a:rPr lang="es-ES" sz="1400" dirty="0">
                <a:solidFill>
                  <a:schemeClr val="bg1"/>
                </a:solidFill>
                <a:latin typeface="Proxima Nova Medium" panose="02000506030000020004"/>
              </a:rPr>
              <a:t> del </a:t>
            </a:r>
            <a:r>
              <a:rPr lang="es-ES" sz="1400" dirty="0" err="1">
                <a:solidFill>
                  <a:schemeClr val="bg1"/>
                </a:solidFill>
                <a:latin typeface="Proxima Nova Medium" panose="02000506030000020004"/>
              </a:rPr>
              <a:t>tipus</a:t>
            </a:r>
            <a:r>
              <a:rPr lang="es-ES" sz="1400" dirty="0">
                <a:solidFill>
                  <a:schemeClr val="bg1"/>
                </a:solidFill>
                <a:latin typeface="Proxima Nova Medium" panose="02000506030000020004"/>
              </a:rPr>
              <a:t> </a:t>
            </a:r>
            <a:r>
              <a:rPr lang="es-ES" sz="1400" dirty="0" err="1">
                <a:solidFill>
                  <a:schemeClr val="bg1"/>
                </a:solidFill>
                <a:latin typeface="Proxima Nova Medium" panose="02000506030000020004"/>
              </a:rPr>
              <a:t>d’interès</a:t>
            </a:r>
            <a:endParaRPr lang="es-ES" sz="14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7D1E2037-88F8-8111-59AB-5C6B93773731}"/>
              </a:ext>
            </a:extLst>
          </p:cNvPr>
          <p:cNvSpPr/>
          <p:nvPr/>
        </p:nvSpPr>
        <p:spPr>
          <a:xfrm>
            <a:off x="1490253" y="4121492"/>
            <a:ext cx="1468359" cy="754745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bg1"/>
                </a:solidFill>
                <a:latin typeface="Proxima Nova Medium" panose="02000506030000020004"/>
              </a:rPr>
              <a:t>Càlcul del temps</a:t>
            </a:r>
            <a:endParaRPr lang="es-ES" sz="14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3862460-D103-5B6F-B2B9-B4C628509156}"/>
              </a:ext>
            </a:extLst>
          </p:cNvPr>
          <p:cNvSpPr txBox="1"/>
          <p:nvPr/>
        </p:nvSpPr>
        <p:spPr>
          <a:xfrm>
            <a:off x="7808204" y="1827815"/>
            <a:ext cx="667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/>
              <a:t>o bé,</a:t>
            </a:r>
            <a:endParaRPr lang="en-US" sz="16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0A84EDA-A1AB-BF09-E4F0-9FF1ECB15ACA}"/>
              </a:ext>
            </a:extLst>
          </p:cNvPr>
          <p:cNvSpPr txBox="1"/>
          <p:nvPr/>
        </p:nvSpPr>
        <p:spPr>
          <a:xfrm>
            <a:off x="3465029" y="2886342"/>
            <a:ext cx="2260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A partir de la fórmula del capital final, </a:t>
            </a:r>
            <a:r>
              <a:rPr lang="es-ES" sz="1200" dirty="0" err="1"/>
              <a:t>enlairem</a:t>
            </a:r>
            <a:r>
              <a:rPr lang="es-ES" sz="1200" dirty="0"/>
              <a:t> </a:t>
            </a:r>
            <a:r>
              <a:rPr lang="es-ES" sz="1200" i="1" dirty="0"/>
              <a:t>i</a:t>
            </a:r>
            <a:r>
              <a:rPr lang="es-ES" sz="1200" dirty="0"/>
              <a:t>: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D67D790-B6C3-A47E-30D2-7D72419B7297}"/>
              </a:ext>
            </a:extLst>
          </p:cNvPr>
          <p:cNvSpPr txBox="1"/>
          <p:nvPr/>
        </p:nvSpPr>
        <p:spPr>
          <a:xfrm>
            <a:off x="3465029" y="3806368"/>
            <a:ext cx="22071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De </a:t>
            </a:r>
            <a:r>
              <a:rPr lang="es-ES" sz="1200" dirty="0" err="1"/>
              <a:t>l’expressió</a:t>
            </a:r>
            <a:r>
              <a:rPr lang="es-ES" sz="1200" dirty="0"/>
              <a:t> general </a:t>
            </a:r>
            <a:r>
              <a:rPr lang="es-ES" sz="1200" i="1" dirty="0"/>
              <a:t>C</a:t>
            </a:r>
            <a:r>
              <a:rPr lang="ca-ES-valencia" sz="1200" baseline="-25000" dirty="0"/>
              <a:t>F</a:t>
            </a:r>
            <a:r>
              <a:rPr lang="es-ES" sz="1200" i="1" dirty="0"/>
              <a:t> </a:t>
            </a:r>
            <a:r>
              <a:rPr lang="es-ES" sz="1200" dirty="0"/>
              <a:t>= </a:t>
            </a:r>
            <a:r>
              <a:rPr lang="es-ES" sz="1200" i="1" dirty="0"/>
              <a:t>C</a:t>
            </a:r>
            <a:r>
              <a:rPr lang="ca-ES-valencia" sz="1200" baseline="-25000" dirty="0"/>
              <a:t>0</a:t>
            </a:r>
            <a:r>
              <a:rPr lang="es-ES" sz="1200" dirty="0"/>
              <a:t> (1 + </a:t>
            </a:r>
            <a:r>
              <a:rPr lang="es-ES" sz="1200" i="1" dirty="0"/>
              <a:t>i</a:t>
            </a:r>
            <a:r>
              <a:rPr lang="es-ES" sz="1200" dirty="0"/>
              <a:t>)</a:t>
            </a:r>
            <a:r>
              <a:rPr lang="ca-ES-valencia" sz="1200" baseline="30000" dirty="0"/>
              <a:t>t</a:t>
            </a:r>
            <a:r>
              <a:rPr lang="es-ES" sz="1200" dirty="0"/>
              <a:t>, </a:t>
            </a:r>
            <a:r>
              <a:rPr lang="es-ES" sz="1200" dirty="0" err="1"/>
              <a:t>hem</a:t>
            </a:r>
            <a:r>
              <a:rPr lang="es-ES" sz="1200" dirty="0"/>
              <a:t> </a:t>
            </a:r>
            <a:r>
              <a:rPr lang="es-ES" sz="1200" dirty="0" err="1"/>
              <a:t>d’enlairar</a:t>
            </a:r>
            <a:r>
              <a:rPr lang="es-ES" sz="1200" dirty="0"/>
              <a:t> t. Ara </a:t>
            </a:r>
            <a:r>
              <a:rPr lang="es-ES" sz="1200" dirty="0" err="1"/>
              <a:t>bé</a:t>
            </a:r>
            <a:r>
              <a:rPr lang="es-ES" sz="1200" dirty="0"/>
              <a:t>, </a:t>
            </a:r>
            <a:r>
              <a:rPr lang="es-ES" sz="1200" dirty="0" err="1"/>
              <a:t>com</a:t>
            </a:r>
            <a:r>
              <a:rPr lang="es-ES" sz="1200" dirty="0"/>
              <a:t> que </a:t>
            </a:r>
            <a:r>
              <a:rPr lang="es-ES" sz="1200" i="1" dirty="0"/>
              <a:t>t </a:t>
            </a:r>
            <a:r>
              <a:rPr lang="es-ES" sz="1200" dirty="0" err="1"/>
              <a:t>està</a:t>
            </a:r>
            <a:r>
              <a:rPr lang="es-ES" sz="1200" dirty="0"/>
              <a:t> en </a:t>
            </a:r>
            <a:r>
              <a:rPr lang="es-ES" sz="1200" dirty="0" err="1"/>
              <a:t>l’exponent</a:t>
            </a:r>
            <a:r>
              <a:rPr lang="es-ES" sz="1200" dirty="0"/>
              <a:t>, </a:t>
            </a:r>
            <a:r>
              <a:rPr lang="es-ES" sz="1200" dirty="0" err="1"/>
              <a:t>prenem</a:t>
            </a:r>
            <a:r>
              <a:rPr lang="es-ES" sz="1200" dirty="0"/>
              <a:t> </a:t>
            </a:r>
            <a:r>
              <a:rPr lang="es-ES" sz="1200" dirty="0" err="1"/>
              <a:t>logaritmes</a:t>
            </a:r>
            <a:r>
              <a:rPr lang="es-ES" sz="1200" dirty="0"/>
              <a:t> en </a:t>
            </a:r>
            <a:r>
              <a:rPr lang="es-ES" sz="1200" dirty="0" err="1"/>
              <a:t>ambdós</a:t>
            </a:r>
            <a:r>
              <a:rPr lang="es-ES" sz="1200" dirty="0"/>
              <a:t> membres </a:t>
            </a:r>
            <a:r>
              <a:rPr lang="es-ES" sz="1200" i="1" dirty="0"/>
              <a:t>i</a:t>
            </a:r>
            <a:r>
              <a:rPr lang="es-ES" sz="1200" dirty="0"/>
              <a:t>, </a:t>
            </a:r>
            <a:r>
              <a:rPr lang="es-ES" sz="1200" dirty="0" err="1"/>
              <a:t>després</a:t>
            </a:r>
            <a:r>
              <a:rPr lang="es-ES" sz="1200" dirty="0"/>
              <a:t>, </a:t>
            </a:r>
            <a:r>
              <a:rPr lang="es-ES" sz="1200" dirty="0" err="1"/>
              <a:t>apliquem</a:t>
            </a:r>
            <a:r>
              <a:rPr lang="es-ES" sz="1200" dirty="0"/>
              <a:t> </a:t>
            </a:r>
            <a:r>
              <a:rPr lang="es-ES" sz="1200" dirty="0" err="1"/>
              <a:t>propietats</a:t>
            </a:r>
            <a:r>
              <a:rPr lang="es-ES" sz="1200" dirty="0"/>
              <a:t>.</a:t>
            </a:r>
            <a:endParaRPr lang="en-US" sz="16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BC773F58-E90C-484A-3AB7-FB400EFBA435}"/>
                  </a:ext>
                </a:extLst>
              </p:cNvPr>
              <p:cNvSpPr txBox="1"/>
              <p:nvPr/>
            </p:nvSpPr>
            <p:spPr>
              <a:xfrm>
                <a:off x="6096000" y="1716237"/>
                <a:ext cx="1628775" cy="5275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s-ES" sz="1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ES" sz="1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4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ES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BC773F58-E90C-484A-3AB7-FB400EFBA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716237"/>
                <a:ext cx="1628775" cy="5275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AB6D47FA-C3AF-9A45-4BE5-B9BD6FD0BEAA}"/>
                  </a:ext>
                </a:extLst>
              </p:cNvPr>
              <p:cNvSpPr txBox="1"/>
              <p:nvPr/>
            </p:nvSpPr>
            <p:spPr>
              <a:xfrm>
                <a:off x="8559318" y="1861083"/>
                <a:ext cx="185934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4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sz="14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sSup>
                        <m:sSupPr>
                          <m:ctrlP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 sz="14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ES" sz="14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ES" sz="14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CuadroTexto 20">
                <a:extLst>
                  <a:ext uri="{FF2B5EF4-FFF2-40B4-BE49-F238E27FC236}">
                    <a16:creationId xmlns:a16="http://schemas.microsoft.com/office/drawing/2014/main" id="{AB6D47FA-C3AF-9A45-4BE5-B9BD6FD0BE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9318" y="1861083"/>
                <a:ext cx="185934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EA8D9376-F1D0-44BF-68EB-A06567E08690}"/>
                  </a:ext>
                </a:extLst>
              </p:cNvPr>
              <p:cNvSpPr txBox="1"/>
              <p:nvPr/>
            </p:nvSpPr>
            <p:spPr>
              <a:xfrm>
                <a:off x="5672136" y="2932289"/>
                <a:ext cx="1238251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1" name="CuadroTexto 30">
                <a:extLst>
                  <a:ext uri="{FF2B5EF4-FFF2-40B4-BE49-F238E27FC236}">
                    <a16:creationId xmlns:a16="http://schemas.microsoft.com/office/drawing/2014/main" id="{EA8D9376-F1D0-44BF-68EB-A06567E086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2136" y="2932289"/>
                <a:ext cx="1238251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CuadroTexto 36">
                <a:extLst>
                  <a:ext uri="{FF2B5EF4-FFF2-40B4-BE49-F238E27FC236}">
                    <a16:creationId xmlns:a16="http://schemas.microsoft.com/office/drawing/2014/main" id="{54567DC1-121D-591F-D8F1-77FFEF231C9B}"/>
                  </a:ext>
                </a:extLst>
              </p:cNvPr>
              <p:cNvSpPr txBox="1"/>
              <p:nvPr/>
            </p:nvSpPr>
            <p:spPr>
              <a:xfrm>
                <a:off x="6721308" y="2854054"/>
                <a:ext cx="1468359" cy="4705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sSup>
                        <m:sSup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7" name="CuadroTexto 36">
                <a:extLst>
                  <a:ext uri="{FF2B5EF4-FFF2-40B4-BE49-F238E27FC236}">
                    <a16:creationId xmlns:a16="http://schemas.microsoft.com/office/drawing/2014/main" id="{54567DC1-121D-591F-D8F1-77FFEF231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1308" y="2854054"/>
                <a:ext cx="1468359" cy="4705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id="{BB25A4DD-9EE6-A5F3-E2A7-2E3D96AE46D5}"/>
                  </a:ext>
                </a:extLst>
              </p:cNvPr>
              <p:cNvSpPr txBox="1"/>
              <p:nvPr/>
            </p:nvSpPr>
            <p:spPr>
              <a:xfrm>
                <a:off x="7983887" y="2739936"/>
                <a:ext cx="2351341" cy="637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1+</m:t>
                      </m:r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 ⇒</m:t>
                      </m:r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s-ES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9" name="CuadroTexto 38">
                <a:extLst>
                  <a:ext uri="{FF2B5EF4-FFF2-40B4-BE49-F238E27FC236}">
                    <a16:creationId xmlns:a16="http://schemas.microsoft.com/office/drawing/2014/main" id="{BB25A4DD-9EE6-A5F3-E2A7-2E3D96AE46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3887" y="2739936"/>
                <a:ext cx="2351341" cy="63799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A0DCD431-AE5A-24FE-1D5B-54524524C0FD}"/>
                  </a:ext>
                </a:extLst>
              </p:cNvPr>
              <p:cNvSpPr txBox="1"/>
              <p:nvPr/>
            </p:nvSpPr>
            <p:spPr>
              <a:xfrm>
                <a:off x="5725885" y="3608894"/>
                <a:ext cx="3418117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  <m:sup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fName>
                        <m:e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⇒</m:t>
                          </m:r>
                        </m:e>
                      </m:func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A0DCD431-AE5A-24FE-1D5B-54524524C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885" y="3608894"/>
                <a:ext cx="3418117" cy="276999"/>
              </a:xfrm>
              <a:prstGeom prst="rect">
                <a:avLst/>
              </a:prstGeom>
              <a:blipFill>
                <a:blip r:embed="rId8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Conector: curvado 41">
            <a:extLst>
              <a:ext uri="{FF2B5EF4-FFF2-40B4-BE49-F238E27FC236}">
                <a16:creationId xmlns:a16="http://schemas.microsoft.com/office/drawing/2014/main" id="{7F8B3950-93E2-E2F0-E1F8-FB369BF53C2B}"/>
              </a:ext>
            </a:extLst>
          </p:cNvPr>
          <p:cNvCxnSpPr>
            <a:cxnSpLocks/>
          </p:cNvCxnSpPr>
          <p:nvPr/>
        </p:nvCxnSpPr>
        <p:spPr>
          <a:xfrm flipV="1">
            <a:off x="3042041" y="1979995"/>
            <a:ext cx="339560" cy="149220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: curvado 43">
            <a:extLst>
              <a:ext uri="{FF2B5EF4-FFF2-40B4-BE49-F238E27FC236}">
                <a16:creationId xmlns:a16="http://schemas.microsoft.com/office/drawing/2014/main" id="{B290A2A7-27C9-010B-D514-2C8180B30ABC}"/>
              </a:ext>
            </a:extLst>
          </p:cNvPr>
          <p:cNvCxnSpPr>
            <a:cxnSpLocks/>
          </p:cNvCxnSpPr>
          <p:nvPr/>
        </p:nvCxnSpPr>
        <p:spPr>
          <a:xfrm flipV="1">
            <a:off x="3042041" y="3105553"/>
            <a:ext cx="339560" cy="74610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curvado 44">
            <a:extLst>
              <a:ext uri="{FF2B5EF4-FFF2-40B4-BE49-F238E27FC236}">
                <a16:creationId xmlns:a16="http://schemas.microsoft.com/office/drawing/2014/main" id="{308B0A39-1671-D700-FA1D-1D3A1158C801}"/>
              </a:ext>
            </a:extLst>
          </p:cNvPr>
          <p:cNvCxnSpPr>
            <a:cxnSpLocks/>
          </p:cNvCxnSpPr>
          <p:nvPr/>
        </p:nvCxnSpPr>
        <p:spPr>
          <a:xfrm>
            <a:off x="3057828" y="4498864"/>
            <a:ext cx="323773" cy="229922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51CC704C-FDAE-12D3-51DF-EDF5BC05F5DA}"/>
                  </a:ext>
                </a:extLst>
              </p:cNvPr>
              <p:cNvSpPr txBox="1"/>
              <p:nvPr/>
            </p:nvSpPr>
            <p:spPr>
              <a:xfrm>
                <a:off x="6096000" y="3901444"/>
                <a:ext cx="2512426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</m:func>
                        </m:e>
                        <m:sup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1" name="CuadroTexto 50">
                <a:extLst>
                  <a:ext uri="{FF2B5EF4-FFF2-40B4-BE49-F238E27FC236}">
                    <a16:creationId xmlns:a16="http://schemas.microsoft.com/office/drawing/2014/main" id="{51CC704C-FDAE-12D3-51DF-EDF5BC05F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901444"/>
                <a:ext cx="2512426" cy="276999"/>
              </a:xfrm>
              <a:prstGeom prst="rect">
                <a:avLst/>
              </a:prstGeom>
              <a:blipFill>
                <a:blip r:embed="rId9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CuadroTexto 55">
                <a:extLst>
                  <a:ext uri="{FF2B5EF4-FFF2-40B4-BE49-F238E27FC236}">
                    <a16:creationId xmlns:a16="http://schemas.microsoft.com/office/drawing/2014/main" id="{21CF9B18-1AA5-C7F7-4D8E-B27FBF25D89A}"/>
                  </a:ext>
                </a:extLst>
              </p:cNvPr>
              <p:cNvSpPr txBox="1"/>
              <p:nvPr/>
            </p:nvSpPr>
            <p:spPr>
              <a:xfrm>
                <a:off x="6142448" y="4180505"/>
                <a:ext cx="2419529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func>
                        <m:func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ES" sz="1200" i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</m:func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6" name="CuadroTexto 55">
                <a:extLst>
                  <a:ext uri="{FF2B5EF4-FFF2-40B4-BE49-F238E27FC236}">
                    <a16:creationId xmlns:a16="http://schemas.microsoft.com/office/drawing/2014/main" id="{21CF9B18-1AA5-C7F7-4D8E-B27FBF25D8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448" y="4180505"/>
                <a:ext cx="2419529" cy="276999"/>
              </a:xfrm>
              <a:prstGeom prst="rect">
                <a:avLst/>
              </a:prstGeom>
              <a:blipFill>
                <a:blip r:embed="rId10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CuadroTexto 57">
                <a:extLst>
                  <a:ext uri="{FF2B5EF4-FFF2-40B4-BE49-F238E27FC236}">
                    <a16:creationId xmlns:a16="http://schemas.microsoft.com/office/drawing/2014/main" id="{C838D18A-D433-D469-8D1D-C9196B4F051A}"/>
                  </a:ext>
                </a:extLst>
              </p:cNvPr>
              <p:cNvSpPr txBox="1"/>
              <p:nvPr/>
            </p:nvSpPr>
            <p:spPr>
              <a:xfrm>
                <a:off x="6083119" y="4524925"/>
                <a:ext cx="2512426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s-ES" sz="1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sub>
                              </m:sSub>
                            </m:e>
                          </m:func>
                          <m: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es-ES" sz="1200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s-ES" sz="1200" i="1">
                                          <a:solidFill>
                                            <a:schemeClr val="bg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𝐶</m:t>
                                          </m:r>
                                        </m:e>
                                        <m:sub>
                                          <m:r>
                                            <a:rPr lang="es-ES" sz="1200" i="1">
                                              <a:solidFill>
                                                <a:schemeClr val="bg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s-ES" sz="12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s-ES" sz="1200" i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200" i="1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es-ES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8" name="CuadroTexto 57">
                <a:extLst>
                  <a:ext uri="{FF2B5EF4-FFF2-40B4-BE49-F238E27FC236}">
                    <a16:creationId xmlns:a16="http://schemas.microsoft.com/office/drawing/2014/main" id="{C838D18A-D433-D469-8D1D-C9196B4F05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3119" y="4524925"/>
                <a:ext cx="2512426" cy="6258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2827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2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75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10" grpId="0" animBg="1"/>
      <p:bldP spid="11" grpId="0" animBg="1"/>
      <p:bldP spid="13" grpId="0"/>
      <p:bldP spid="14" grpId="0"/>
      <p:bldP spid="15" grpId="0"/>
      <p:bldP spid="17" grpId="0"/>
      <p:bldP spid="21" grpId="0"/>
      <p:bldP spid="31" grpId="0"/>
      <p:bldP spid="37" grpId="0"/>
      <p:bldP spid="39" grpId="0"/>
      <p:bldP spid="41" grpId="0"/>
      <p:bldP spid="51" grpId="0"/>
      <p:bldP spid="56" grpId="0"/>
      <p:bldP spid="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AADF0-18C8-6279-89ED-1A8ADAF60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7DFD2127-9A22-56AA-8B37-904A2163DEE6}"/>
              </a:ext>
            </a:extLst>
          </p:cNvPr>
          <p:cNvSpPr txBox="1"/>
          <p:nvPr/>
        </p:nvSpPr>
        <p:spPr>
          <a:xfrm>
            <a:off x="278947" y="2843509"/>
            <a:ext cx="333828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En la </a:t>
            </a:r>
            <a:r>
              <a:rPr lang="es-ES" dirty="0" err="1">
                <a:solidFill>
                  <a:schemeClr val="bg1"/>
                </a:solidFill>
              </a:rPr>
              <a:t>capitalització</a:t>
            </a:r>
            <a:r>
              <a:rPr lang="es-ES" dirty="0">
                <a:solidFill>
                  <a:schemeClr val="bg1"/>
                </a:solidFill>
              </a:rPr>
              <a:t> composta, si l' </a:t>
            </a:r>
            <a:r>
              <a:rPr lang="es-ES" dirty="0" err="1">
                <a:solidFill>
                  <a:schemeClr val="bg1"/>
                </a:solidFill>
              </a:rPr>
              <a:t>interès</a:t>
            </a:r>
            <a:r>
              <a:rPr lang="es-ES" dirty="0">
                <a:solidFill>
                  <a:schemeClr val="bg1"/>
                </a:solidFill>
              </a:rPr>
              <a:t> es </a:t>
            </a:r>
            <a:r>
              <a:rPr lang="es-ES" dirty="0" err="1">
                <a:solidFill>
                  <a:schemeClr val="bg1"/>
                </a:solidFill>
              </a:rPr>
              <a:t>capitalitza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més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d’una</a:t>
            </a:r>
            <a:r>
              <a:rPr lang="es-ES" dirty="0">
                <a:solidFill>
                  <a:schemeClr val="bg1"/>
                </a:solidFill>
              </a:rPr>
              <a:t> vegada a </a:t>
            </a:r>
            <a:r>
              <a:rPr lang="es-ES" dirty="0" err="1">
                <a:solidFill>
                  <a:schemeClr val="bg1"/>
                </a:solidFill>
              </a:rPr>
              <a:t>l’any</a:t>
            </a:r>
            <a:r>
              <a:rPr lang="es-ES" dirty="0">
                <a:solidFill>
                  <a:schemeClr val="bg1"/>
                </a:solidFill>
              </a:rPr>
              <a:t>, </a:t>
            </a:r>
            <a:r>
              <a:rPr lang="es-ES" dirty="0" err="1">
                <a:solidFill>
                  <a:schemeClr val="bg1"/>
                </a:solidFill>
              </a:rPr>
              <a:t>aleshores</a:t>
            </a:r>
            <a:r>
              <a:rPr lang="es-ES" dirty="0">
                <a:solidFill>
                  <a:schemeClr val="bg1"/>
                </a:solidFill>
              </a:rPr>
              <a:t> el capital </a:t>
            </a:r>
            <a:r>
              <a:rPr lang="es-ES" dirty="0" err="1">
                <a:solidFill>
                  <a:schemeClr val="bg1"/>
                </a:solidFill>
              </a:rPr>
              <a:t>generat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addicionalment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tindrà</a:t>
            </a:r>
            <a:r>
              <a:rPr lang="es-ES" dirty="0">
                <a:solidFill>
                  <a:schemeClr val="bg1"/>
                </a:solidFill>
              </a:rPr>
              <a:t> un valor </a:t>
            </a:r>
            <a:r>
              <a:rPr lang="es-ES" dirty="0" err="1">
                <a:solidFill>
                  <a:schemeClr val="bg1"/>
                </a:solidFill>
              </a:rPr>
              <a:t>futur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més</a:t>
            </a:r>
            <a:r>
              <a:rPr lang="es-ES" dirty="0">
                <a:solidFill>
                  <a:schemeClr val="bg1"/>
                </a:solidFill>
              </a:rPr>
              <a:t> gran, </a:t>
            </a:r>
            <a:r>
              <a:rPr lang="es-ES" dirty="0" err="1">
                <a:solidFill>
                  <a:schemeClr val="bg1"/>
                </a:solidFill>
              </a:rPr>
              <a:t>és</a:t>
            </a:r>
            <a:r>
              <a:rPr lang="es-ES" dirty="0">
                <a:solidFill>
                  <a:schemeClr val="bg1"/>
                </a:solidFill>
              </a:rPr>
              <a:t> a </a:t>
            </a:r>
            <a:r>
              <a:rPr lang="es-ES" dirty="0" err="1">
                <a:solidFill>
                  <a:schemeClr val="bg1"/>
                </a:solidFill>
              </a:rPr>
              <a:t>dir</a:t>
            </a:r>
            <a:r>
              <a:rPr lang="es-ES" dirty="0">
                <a:solidFill>
                  <a:schemeClr val="bg1"/>
                </a:solidFill>
              </a:rPr>
              <a:t>, el capital final </a:t>
            </a:r>
            <a:r>
              <a:rPr lang="es-ES" dirty="0" err="1">
                <a:solidFill>
                  <a:schemeClr val="bg1"/>
                </a:solidFill>
              </a:rPr>
              <a:t>s’incrementarà</a:t>
            </a:r>
            <a:r>
              <a:rPr lang="es-ES" dirty="0">
                <a:solidFill>
                  <a:schemeClr val="bg1"/>
                </a:solidFill>
              </a:rPr>
              <a:t>. En </a:t>
            </a:r>
            <a:r>
              <a:rPr lang="es-ES" dirty="0" err="1">
                <a:solidFill>
                  <a:schemeClr val="bg1"/>
                </a:solidFill>
              </a:rPr>
              <a:t>això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consisteix</a:t>
            </a:r>
            <a:r>
              <a:rPr lang="es-ES" dirty="0">
                <a:solidFill>
                  <a:schemeClr val="bg1"/>
                </a:solidFill>
              </a:rPr>
              <a:t> la </a:t>
            </a:r>
            <a:r>
              <a:rPr lang="es-ES" dirty="0" err="1">
                <a:solidFill>
                  <a:schemeClr val="bg1"/>
                </a:solidFill>
              </a:rPr>
              <a:t>capitalització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periòdica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049840B-468B-380F-BE11-B70D3A8BF48A}"/>
              </a:ext>
            </a:extLst>
          </p:cNvPr>
          <p:cNvSpPr txBox="1"/>
          <p:nvPr/>
        </p:nvSpPr>
        <p:spPr>
          <a:xfrm>
            <a:off x="4579256" y="2505669"/>
            <a:ext cx="68338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Si en una </a:t>
            </a:r>
            <a:r>
              <a:rPr lang="es-ES" dirty="0" err="1"/>
              <a:t>operació</a:t>
            </a:r>
            <a:r>
              <a:rPr lang="es-ES" dirty="0"/>
              <a:t> </a:t>
            </a:r>
            <a:r>
              <a:rPr lang="es-ES" dirty="0" err="1"/>
              <a:t>financera</a:t>
            </a:r>
            <a:r>
              <a:rPr lang="es-ES" dirty="0"/>
              <a:t> </a:t>
            </a:r>
            <a:r>
              <a:rPr lang="es-ES" dirty="0" err="1"/>
              <a:t>s'inverteix</a:t>
            </a:r>
            <a:r>
              <a:rPr lang="es-ES" dirty="0"/>
              <a:t> un capital inicial C</a:t>
            </a:r>
            <a:r>
              <a:rPr lang="ca-ES-valencia" baseline="-25000" dirty="0"/>
              <a:t>0</a:t>
            </a:r>
            <a:r>
              <a:rPr lang="es-ES" dirty="0"/>
              <a:t>, a un </a:t>
            </a:r>
            <a:r>
              <a:rPr lang="es-ES" dirty="0" err="1"/>
              <a:t>tipus</a:t>
            </a:r>
            <a:r>
              <a:rPr lang="es-ES" dirty="0"/>
              <a:t> </a:t>
            </a:r>
            <a:r>
              <a:rPr lang="es-ES" dirty="0" err="1"/>
              <a:t>d'interès</a:t>
            </a:r>
            <a:r>
              <a:rPr lang="es-ES" dirty="0"/>
              <a:t> compost anual i </a:t>
            </a:r>
            <a:r>
              <a:rPr lang="es-ES" dirty="0" err="1"/>
              <a:t>durant</a:t>
            </a:r>
            <a:r>
              <a:rPr lang="es-ES" dirty="0"/>
              <a:t> t </a:t>
            </a:r>
            <a:r>
              <a:rPr lang="es-ES" dirty="0" err="1"/>
              <a:t>anys</a:t>
            </a:r>
            <a:r>
              <a:rPr lang="es-ES" dirty="0"/>
              <a:t>,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l'interès</a:t>
            </a:r>
            <a:r>
              <a:rPr lang="es-ES" dirty="0"/>
              <a:t> es </a:t>
            </a:r>
            <a:r>
              <a:rPr lang="es-ES" dirty="0" err="1"/>
              <a:t>capitalitza</a:t>
            </a:r>
            <a:r>
              <a:rPr lang="es-ES" dirty="0"/>
              <a:t> </a:t>
            </a:r>
            <a:r>
              <a:rPr lang="es-ES" b="1" dirty="0">
                <a:solidFill>
                  <a:srgbClr val="E21A23"/>
                </a:solidFill>
              </a:rPr>
              <a:t>n </a:t>
            </a:r>
            <a:r>
              <a:rPr lang="es-ES" b="1" dirty="0" err="1">
                <a:solidFill>
                  <a:srgbClr val="E21A23"/>
                </a:solidFill>
              </a:rPr>
              <a:t>vegades</a:t>
            </a:r>
            <a:r>
              <a:rPr lang="es-ES" b="1" dirty="0">
                <a:solidFill>
                  <a:srgbClr val="E21A23"/>
                </a:solidFill>
              </a:rPr>
              <a:t> a </a:t>
            </a:r>
            <a:r>
              <a:rPr lang="es-ES" b="1" dirty="0" err="1">
                <a:solidFill>
                  <a:srgbClr val="E21A23"/>
                </a:solidFill>
              </a:rPr>
              <a:t>l'any</a:t>
            </a:r>
            <a:r>
              <a:rPr lang="es-ES" dirty="0"/>
              <a:t>, </a:t>
            </a:r>
            <a:r>
              <a:rPr lang="es-ES" dirty="0" err="1"/>
              <a:t>llavors</a:t>
            </a:r>
            <a:r>
              <a:rPr lang="es-ES" dirty="0"/>
              <a:t> el </a:t>
            </a:r>
            <a:r>
              <a:rPr lang="es-ES" dirty="0" err="1"/>
              <a:t>tipus</a:t>
            </a:r>
            <a:r>
              <a:rPr lang="es-ES" dirty="0"/>
              <a:t> </a:t>
            </a:r>
            <a:r>
              <a:rPr lang="es-ES" dirty="0" err="1"/>
              <a:t>d'interès</a:t>
            </a:r>
            <a:r>
              <a:rPr lang="es-ES" dirty="0"/>
              <a:t> per </a:t>
            </a:r>
            <a:r>
              <a:rPr lang="es-ES" dirty="0" err="1"/>
              <a:t>període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i /n, el nombre de </a:t>
            </a:r>
            <a:r>
              <a:rPr lang="es-ES" dirty="0" err="1"/>
              <a:t>períodes</a:t>
            </a:r>
            <a:r>
              <a:rPr lang="es-ES" dirty="0"/>
              <a:t> de </a:t>
            </a:r>
            <a:r>
              <a:rPr lang="es-ES" dirty="0" err="1"/>
              <a:t>capitalització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i="1" dirty="0" err="1"/>
              <a:t>nt</a:t>
            </a:r>
            <a:r>
              <a:rPr lang="es-ES" dirty="0"/>
              <a:t>, i el capital final o valor </a:t>
            </a:r>
            <a:r>
              <a:rPr lang="es-ES" dirty="0" err="1"/>
              <a:t>futur</a:t>
            </a:r>
            <a:r>
              <a:rPr lang="es-ES" dirty="0"/>
              <a:t> C</a:t>
            </a:r>
            <a:r>
              <a:rPr lang="ca-ES-valencia" baseline="-25000" dirty="0"/>
              <a:t>F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ADB4AD7A-44E9-DC0B-6214-CC172BD45F80}"/>
                  </a:ext>
                </a:extLst>
              </p:cNvPr>
              <p:cNvSpPr txBox="1"/>
              <p:nvPr/>
            </p:nvSpPr>
            <p:spPr>
              <a:xfrm>
                <a:off x="6177847" y="4591250"/>
                <a:ext cx="3156151" cy="1261838"/>
              </a:xfrm>
              <a:custGeom>
                <a:avLst/>
                <a:gdLst>
                  <a:gd name="csX0" fmla="*/ 0 w 3156151"/>
                  <a:gd name="csY0" fmla="*/ 0 h 1261838"/>
                  <a:gd name="csX1" fmla="*/ 462902 w 3156151"/>
                  <a:gd name="csY1" fmla="*/ 0 h 1261838"/>
                  <a:gd name="csX2" fmla="*/ 957366 w 3156151"/>
                  <a:gd name="csY2" fmla="*/ 0 h 1261838"/>
                  <a:gd name="csX3" fmla="*/ 1514952 w 3156151"/>
                  <a:gd name="csY3" fmla="*/ 0 h 1261838"/>
                  <a:gd name="csX4" fmla="*/ 1946293 w 3156151"/>
                  <a:gd name="csY4" fmla="*/ 0 h 1261838"/>
                  <a:gd name="csX5" fmla="*/ 2377634 w 3156151"/>
                  <a:gd name="csY5" fmla="*/ 0 h 1261838"/>
                  <a:gd name="csX6" fmla="*/ 3156151 w 3156151"/>
                  <a:gd name="csY6" fmla="*/ 0 h 1261838"/>
                  <a:gd name="csX7" fmla="*/ 3156151 w 3156151"/>
                  <a:gd name="csY7" fmla="*/ 445849 h 1261838"/>
                  <a:gd name="csX8" fmla="*/ 3156151 w 3156151"/>
                  <a:gd name="csY8" fmla="*/ 841225 h 1261838"/>
                  <a:gd name="csX9" fmla="*/ 3156151 w 3156151"/>
                  <a:gd name="csY9" fmla="*/ 1261838 h 1261838"/>
                  <a:gd name="csX10" fmla="*/ 2661687 w 3156151"/>
                  <a:gd name="csY10" fmla="*/ 1261838 h 1261838"/>
                  <a:gd name="csX11" fmla="*/ 2198785 w 3156151"/>
                  <a:gd name="csY11" fmla="*/ 1261838 h 1261838"/>
                  <a:gd name="csX12" fmla="*/ 1641199 w 3156151"/>
                  <a:gd name="csY12" fmla="*/ 1261838 h 1261838"/>
                  <a:gd name="csX13" fmla="*/ 1178296 w 3156151"/>
                  <a:gd name="csY13" fmla="*/ 1261838 h 1261838"/>
                  <a:gd name="csX14" fmla="*/ 620710 w 3156151"/>
                  <a:gd name="csY14" fmla="*/ 1261838 h 1261838"/>
                  <a:gd name="csX15" fmla="*/ 0 w 3156151"/>
                  <a:gd name="csY15" fmla="*/ 1261838 h 1261838"/>
                  <a:gd name="csX16" fmla="*/ 0 w 3156151"/>
                  <a:gd name="csY16" fmla="*/ 828607 h 1261838"/>
                  <a:gd name="csX17" fmla="*/ 0 w 3156151"/>
                  <a:gd name="csY17" fmla="*/ 395376 h 1261838"/>
                  <a:gd name="csX18" fmla="*/ 0 w 3156151"/>
                  <a:gd name="csY18" fmla="*/ 0 h 126183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3156151" h="1261838" extrusionOk="0">
                    <a:moveTo>
                      <a:pt x="0" y="0"/>
                    </a:moveTo>
                    <a:cubicBezTo>
                      <a:pt x="198522" y="-36169"/>
                      <a:pt x="262370" y="38612"/>
                      <a:pt x="462902" y="0"/>
                    </a:cubicBezTo>
                    <a:cubicBezTo>
                      <a:pt x="663434" y="-38612"/>
                      <a:pt x="812183" y="1473"/>
                      <a:pt x="957366" y="0"/>
                    </a:cubicBezTo>
                    <a:cubicBezTo>
                      <a:pt x="1102549" y="-1473"/>
                      <a:pt x="1336234" y="55321"/>
                      <a:pt x="1514952" y="0"/>
                    </a:cubicBezTo>
                    <a:cubicBezTo>
                      <a:pt x="1693670" y="-55321"/>
                      <a:pt x="1831037" y="17596"/>
                      <a:pt x="1946293" y="0"/>
                    </a:cubicBezTo>
                    <a:cubicBezTo>
                      <a:pt x="2061549" y="-17596"/>
                      <a:pt x="2194646" y="11218"/>
                      <a:pt x="2377634" y="0"/>
                    </a:cubicBezTo>
                    <a:cubicBezTo>
                      <a:pt x="2560622" y="-11218"/>
                      <a:pt x="2772658" y="31515"/>
                      <a:pt x="3156151" y="0"/>
                    </a:cubicBezTo>
                    <a:cubicBezTo>
                      <a:pt x="3166319" y="158945"/>
                      <a:pt x="3119401" y="296114"/>
                      <a:pt x="3156151" y="445849"/>
                    </a:cubicBezTo>
                    <a:cubicBezTo>
                      <a:pt x="3192901" y="595584"/>
                      <a:pt x="3131300" y="754326"/>
                      <a:pt x="3156151" y="841225"/>
                    </a:cubicBezTo>
                    <a:cubicBezTo>
                      <a:pt x="3181002" y="928124"/>
                      <a:pt x="3118450" y="1171888"/>
                      <a:pt x="3156151" y="1261838"/>
                    </a:cubicBezTo>
                    <a:cubicBezTo>
                      <a:pt x="2923042" y="1308257"/>
                      <a:pt x="2816183" y="1228991"/>
                      <a:pt x="2661687" y="1261838"/>
                    </a:cubicBezTo>
                    <a:cubicBezTo>
                      <a:pt x="2507191" y="1294685"/>
                      <a:pt x="2330858" y="1226790"/>
                      <a:pt x="2198785" y="1261838"/>
                    </a:cubicBezTo>
                    <a:cubicBezTo>
                      <a:pt x="2066712" y="1296886"/>
                      <a:pt x="1863393" y="1205057"/>
                      <a:pt x="1641199" y="1261838"/>
                    </a:cubicBezTo>
                    <a:cubicBezTo>
                      <a:pt x="1419005" y="1318619"/>
                      <a:pt x="1362260" y="1248371"/>
                      <a:pt x="1178296" y="1261838"/>
                    </a:cubicBezTo>
                    <a:cubicBezTo>
                      <a:pt x="994332" y="1275305"/>
                      <a:pt x="792445" y="1206288"/>
                      <a:pt x="620710" y="1261838"/>
                    </a:cubicBezTo>
                    <a:cubicBezTo>
                      <a:pt x="448975" y="1317388"/>
                      <a:pt x="287337" y="1195113"/>
                      <a:pt x="0" y="1261838"/>
                    </a:cubicBezTo>
                    <a:cubicBezTo>
                      <a:pt x="-38788" y="1162994"/>
                      <a:pt x="36025" y="959682"/>
                      <a:pt x="0" y="828607"/>
                    </a:cubicBezTo>
                    <a:cubicBezTo>
                      <a:pt x="-36025" y="697532"/>
                      <a:pt x="21543" y="534458"/>
                      <a:pt x="0" y="395376"/>
                    </a:cubicBezTo>
                    <a:cubicBezTo>
                      <a:pt x="-21543" y="256294"/>
                      <a:pt x="6644" y="116656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528078767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16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400" i="1" smtClean="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2400" smtClean="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s-ES" sz="240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2400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24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s-ES" sz="240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sz="2400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sz="2400" i="1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 sz="2400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s-ES" sz="2400" i="1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 sz="2400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s-ES" sz="2400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ES" sz="24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𝑛𝑡</m:t>
                          </m:r>
                        </m:sup>
                      </m:sSup>
                    </m:oMath>
                  </m:oMathPara>
                </a14:m>
                <a:endParaRPr lang="es-ES" sz="2400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ADB4AD7A-44E9-DC0B-6214-CC172BD45F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847" y="4591250"/>
                <a:ext cx="3156151" cy="12618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528078767">
                      <a:custGeom>
                        <a:avLst/>
                        <a:gdLst>
                          <a:gd name="csX0" fmla="*/ 0 w 3156151"/>
                          <a:gd name="csY0" fmla="*/ 0 h 1261838"/>
                          <a:gd name="csX1" fmla="*/ 462902 w 3156151"/>
                          <a:gd name="csY1" fmla="*/ 0 h 1261838"/>
                          <a:gd name="csX2" fmla="*/ 957366 w 3156151"/>
                          <a:gd name="csY2" fmla="*/ 0 h 1261838"/>
                          <a:gd name="csX3" fmla="*/ 1514952 w 3156151"/>
                          <a:gd name="csY3" fmla="*/ 0 h 1261838"/>
                          <a:gd name="csX4" fmla="*/ 1946293 w 3156151"/>
                          <a:gd name="csY4" fmla="*/ 0 h 1261838"/>
                          <a:gd name="csX5" fmla="*/ 2377634 w 3156151"/>
                          <a:gd name="csY5" fmla="*/ 0 h 1261838"/>
                          <a:gd name="csX6" fmla="*/ 3156151 w 3156151"/>
                          <a:gd name="csY6" fmla="*/ 0 h 1261838"/>
                          <a:gd name="csX7" fmla="*/ 3156151 w 3156151"/>
                          <a:gd name="csY7" fmla="*/ 445849 h 1261838"/>
                          <a:gd name="csX8" fmla="*/ 3156151 w 3156151"/>
                          <a:gd name="csY8" fmla="*/ 841225 h 1261838"/>
                          <a:gd name="csX9" fmla="*/ 3156151 w 3156151"/>
                          <a:gd name="csY9" fmla="*/ 1261838 h 1261838"/>
                          <a:gd name="csX10" fmla="*/ 2661687 w 3156151"/>
                          <a:gd name="csY10" fmla="*/ 1261838 h 1261838"/>
                          <a:gd name="csX11" fmla="*/ 2198785 w 3156151"/>
                          <a:gd name="csY11" fmla="*/ 1261838 h 1261838"/>
                          <a:gd name="csX12" fmla="*/ 1641199 w 3156151"/>
                          <a:gd name="csY12" fmla="*/ 1261838 h 1261838"/>
                          <a:gd name="csX13" fmla="*/ 1178296 w 3156151"/>
                          <a:gd name="csY13" fmla="*/ 1261838 h 1261838"/>
                          <a:gd name="csX14" fmla="*/ 620710 w 3156151"/>
                          <a:gd name="csY14" fmla="*/ 1261838 h 1261838"/>
                          <a:gd name="csX15" fmla="*/ 0 w 3156151"/>
                          <a:gd name="csY15" fmla="*/ 1261838 h 1261838"/>
                          <a:gd name="csX16" fmla="*/ 0 w 3156151"/>
                          <a:gd name="csY16" fmla="*/ 828607 h 1261838"/>
                          <a:gd name="csX17" fmla="*/ 0 w 3156151"/>
                          <a:gd name="csY17" fmla="*/ 395376 h 1261838"/>
                          <a:gd name="csX18" fmla="*/ 0 w 3156151"/>
                          <a:gd name="csY18" fmla="*/ 0 h 126183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</a:cxnLst>
                        <a:rect l="l" t="t" r="r" b="b"/>
                        <a:pathLst>
                          <a:path w="3156151" h="1261838" extrusionOk="0">
                            <a:moveTo>
                              <a:pt x="0" y="0"/>
                            </a:moveTo>
                            <a:cubicBezTo>
                              <a:pt x="198522" y="-36169"/>
                              <a:pt x="262370" y="38612"/>
                              <a:pt x="462902" y="0"/>
                            </a:cubicBezTo>
                            <a:cubicBezTo>
                              <a:pt x="663434" y="-38612"/>
                              <a:pt x="812183" y="1473"/>
                              <a:pt x="957366" y="0"/>
                            </a:cubicBezTo>
                            <a:cubicBezTo>
                              <a:pt x="1102549" y="-1473"/>
                              <a:pt x="1336234" y="55321"/>
                              <a:pt x="1514952" y="0"/>
                            </a:cubicBezTo>
                            <a:cubicBezTo>
                              <a:pt x="1693670" y="-55321"/>
                              <a:pt x="1831037" y="17596"/>
                              <a:pt x="1946293" y="0"/>
                            </a:cubicBezTo>
                            <a:cubicBezTo>
                              <a:pt x="2061549" y="-17596"/>
                              <a:pt x="2194646" y="11218"/>
                              <a:pt x="2377634" y="0"/>
                            </a:cubicBezTo>
                            <a:cubicBezTo>
                              <a:pt x="2560622" y="-11218"/>
                              <a:pt x="2772658" y="31515"/>
                              <a:pt x="3156151" y="0"/>
                            </a:cubicBezTo>
                            <a:cubicBezTo>
                              <a:pt x="3166319" y="158945"/>
                              <a:pt x="3119401" y="296114"/>
                              <a:pt x="3156151" y="445849"/>
                            </a:cubicBezTo>
                            <a:cubicBezTo>
                              <a:pt x="3192901" y="595584"/>
                              <a:pt x="3131300" y="754326"/>
                              <a:pt x="3156151" y="841225"/>
                            </a:cubicBezTo>
                            <a:cubicBezTo>
                              <a:pt x="3181002" y="928124"/>
                              <a:pt x="3118450" y="1171888"/>
                              <a:pt x="3156151" y="1261838"/>
                            </a:cubicBezTo>
                            <a:cubicBezTo>
                              <a:pt x="2923042" y="1308257"/>
                              <a:pt x="2816183" y="1228991"/>
                              <a:pt x="2661687" y="1261838"/>
                            </a:cubicBezTo>
                            <a:cubicBezTo>
                              <a:pt x="2507191" y="1294685"/>
                              <a:pt x="2330858" y="1226790"/>
                              <a:pt x="2198785" y="1261838"/>
                            </a:cubicBezTo>
                            <a:cubicBezTo>
                              <a:pt x="2066712" y="1296886"/>
                              <a:pt x="1863393" y="1205057"/>
                              <a:pt x="1641199" y="1261838"/>
                            </a:cubicBezTo>
                            <a:cubicBezTo>
                              <a:pt x="1419005" y="1318619"/>
                              <a:pt x="1362260" y="1248371"/>
                              <a:pt x="1178296" y="1261838"/>
                            </a:cubicBezTo>
                            <a:cubicBezTo>
                              <a:pt x="994332" y="1275305"/>
                              <a:pt x="792445" y="1206288"/>
                              <a:pt x="620710" y="1261838"/>
                            </a:cubicBezTo>
                            <a:cubicBezTo>
                              <a:pt x="448975" y="1317388"/>
                              <a:pt x="287337" y="1195113"/>
                              <a:pt x="0" y="1261838"/>
                            </a:cubicBezTo>
                            <a:cubicBezTo>
                              <a:pt x="-38788" y="1162994"/>
                              <a:pt x="36025" y="959682"/>
                              <a:pt x="0" y="828607"/>
                            </a:cubicBezTo>
                            <a:cubicBezTo>
                              <a:pt x="-36025" y="697532"/>
                              <a:pt x="21543" y="534458"/>
                              <a:pt x="0" y="395376"/>
                            </a:cubicBezTo>
                            <a:cubicBezTo>
                              <a:pt x="-21543" y="256294"/>
                              <a:pt x="6644" y="116656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92902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549F9-ED78-66E9-18E3-57DD3D357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B92B8946-4B19-F388-B20B-2832113703C9}"/>
              </a:ext>
            </a:extLst>
          </p:cNvPr>
          <p:cNvSpPr txBox="1"/>
          <p:nvPr/>
        </p:nvSpPr>
        <p:spPr>
          <a:xfrm>
            <a:off x="2451100" y="2228671"/>
            <a:ext cx="6413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/>
              <a:t>S’anomena</a:t>
            </a:r>
            <a:r>
              <a:rPr lang="es-ES" dirty="0"/>
              <a:t> </a:t>
            </a:r>
            <a:r>
              <a:rPr lang="es-ES" b="1" dirty="0">
                <a:solidFill>
                  <a:srgbClr val="E21A23"/>
                </a:solidFill>
              </a:rPr>
              <a:t>valor</a:t>
            </a:r>
            <a:r>
              <a:rPr lang="es-ES" b="1" dirty="0">
                <a:solidFill>
                  <a:srgbClr val="FF4040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futur</a:t>
            </a:r>
            <a:r>
              <a:rPr lang="es-ES" b="1" dirty="0">
                <a:solidFill>
                  <a:srgbClr val="E21A23"/>
                </a:solidFill>
              </a:rPr>
              <a:t> (VF)</a:t>
            </a:r>
            <a:r>
              <a:rPr lang="es-ES" b="1" dirty="0">
                <a:solidFill>
                  <a:srgbClr val="FF4040"/>
                </a:solidFill>
              </a:rPr>
              <a:t> </a:t>
            </a:r>
            <a:r>
              <a:rPr lang="es-ES" dirty="0"/>
              <a:t>al valor que </a:t>
            </a:r>
            <a:r>
              <a:rPr lang="es-ES" dirty="0" err="1"/>
              <a:t>tindrà</a:t>
            </a:r>
            <a:r>
              <a:rPr lang="es-ES" dirty="0"/>
              <a:t> en el </a:t>
            </a:r>
            <a:r>
              <a:rPr lang="es-ES" dirty="0" err="1"/>
              <a:t>futur</a:t>
            </a:r>
            <a:r>
              <a:rPr lang="es-ES" dirty="0"/>
              <a:t> una determinada </a:t>
            </a:r>
            <a:r>
              <a:rPr lang="es-ES" dirty="0" err="1"/>
              <a:t>quantitat</a:t>
            </a:r>
            <a:r>
              <a:rPr lang="es-ES" dirty="0"/>
              <a:t> que </a:t>
            </a:r>
            <a:r>
              <a:rPr lang="es-ES" dirty="0" err="1"/>
              <a:t>tenim</a:t>
            </a:r>
            <a:r>
              <a:rPr lang="es-ES" dirty="0"/>
              <a:t> en </a:t>
            </a:r>
            <a:r>
              <a:rPr lang="es-ES" dirty="0" err="1"/>
              <a:t>l'actualitat</a:t>
            </a:r>
            <a:r>
              <a:rPr lang="es-ES" dirty="0"/>
              <a:t> i que </a:t>
            </a:r>
            <a:r>
              <a:rPr lang="es-ES" dirty="0" err="1"/>
              <a:t>decidim</a:t>
            </a:r>
            <a:r>
              <a:rPr lang="es-ES" dirty="0"/>
              <a:t> invertir en un </a:t>
            </a:r>
            <a:r>
              <a:rPr lang="es-ES" dirty="0" err="1"/>
              <a:t>projecte</a:t>
            </a:r>
            <a:r>
              <a:rPr lang="es-ES" dirty="0"/>
              <a:t> </a:t>
            </a:r>
            <a:r>
              <a:rPr lang="es-ES" dirty="0" err="1"/>
              <a:t>determinat</a:t>
            </a:r>
            <a:r>
              <a:rPr lang="es-ES" dirty="0"/>
              <a:t>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E0ACBB17-BECA-36DC-DA71-8D77796D9099}"/>
              </a:ext>
            </a:extLst>
          </p:cNvPr>
          <p:cNvSpPr txBox="1"/>
          <p:nvPr/>
        </p:nvSpPr>
        <p:spPr>
          <a:xfrm>
            <a:off x="2451100" y="3568700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Es </a:t>
            </a:r>
            <a:r>
              <a:rPr lang="es-ES" dirty="0" err="1"/>
              <a:t>defineix</a:t>
            </a:r>
            <a:r>
              <a:rPr lang="es-ES" dirty="0"/>
              <a:t> el </a:t>
            </a:r>
            <a:r>
              <a:rPr lang="es-ES" b="1" dirty="0">
                <a:solidFill>
                  <a:srgbClr val="E21A23"/>
                </a:solidFill>
              </a:rPr>
              <a:t>valor </a:t>
            </a:r>
            <a:r>
              <a:rPr lang="es-ES" b="1" dirty="0" err="1">
                <a:solidFill>
                  <a:srgbClr val="E21A23"/>
                </a:solidFill>
              </a:rPr>
              <a:t>present</a:t>
            </a:r>
            <a:r>
              <a:rPr lang="es-ES" b="1" dirty="0">
                <a:solidFill>
                  <a:srgbClr val="E21A23"/>
                </a:solidFill>
              </a:rPr>
              <a:t> (VP)</a:t>
            </a:r>
            <a:r>
              <a:rPr lang="es-ES" dirty="0">
                <a:solidFill>
                  <a:srgbClr val="E21A23"/>
                </a:solidFill>
              </a:rPr>
              <a:t> </a:t>
            </a:r>
            <a:r>
              <a:rPr lang="es-ES" dirty="0"/>
              <a:t>o </a:t>
            </a:r>
            <a:r>
              <a:rPr lang="es-ES" b="1" dirty="0">
                <a:solidFill>
                  <a:srgbClr val="E21A23"/>
                </a:solidFill>
              </a:rPr>
              <a:t>actual</a:t>
            </a:r>
            <a:r>
              <a:rPr lang="es-ES" dirty="0"/>
              <a:t> </a:t>
            </a:r>
            <a:r>
              <a:rPr lang="es-ES" dirty="0" err="1"/>
              <a:t>com</a:t>
            </a:r>
            <a:r>
              <a:rPr lang="es-ES" dirty="0"/>
              <a:t> el valor que té </a:t>
            </a:r>
            <a:r>
              <a:rPr lang="es-ES" dirty="0" err="1"/>
              <a:t>avui</a:t>
            </a:r>
            <a:r>
              <a:rPr lang="es-ES" dirty="0"/>
              <a:t> </a:t>
            </a:r>
            <a:r>
              <a:rPr lang="es-ES" dirty="0" err="1"/>
              <a:t>dia</a:t>
            </a:r>
            <a:r>
              <a:rPr lang="es-ES" dirty="0"/>
              <a:t> un </a:t>
            </a:r>
            <a:r>
              <a:rPr lang="es-ES" dirty="0" err="1"/>
              <a:t>determinat</a:t>
            </a:r>
            <a:r>
              <a:rPr lang="es-ES" dirty="0"/>
              <a:t> flux de </a:t>
            </a:r>
            <a:r>
              <a:rPr lang="es-ES" dirty="0" err="1"/>
              <a:t>diners</a:t>
            </a:r>
            <a:r>
              <a:rPr lang="es-ES" dirty="0"/>
              <a:t> que </a:t>
            </a:r>
            <a:r>
              <a:rPr lang="es-ES" dirty="0" err="1"/>
              <a:t>rebrem</a:t>
            </a:r>
            <a:r>
              <a:rPr lang="es-ES" dirty="0"/>
              <a:t> en el </a:t>
            </a:r>
            <a:r>
              <a:rPr lang="es-ES" dirty="0" err="1"/>
              <a:t>futur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el capital inicial que cal invertir per </a:t>
            </a:r>
            <a:r>
              <a:rPr lang="es-ES" dirty="0" err="1"/>
              <a:t>obtenir</a:t>
            </a:r>
            <a:r>
              <a:rPr lang="es-ES" dirty="0"/>
              <a:t> un </a:t>
            </a:r>
            <a:r>
              <a:rPr lang="es-ES" dirty="0" err="1"/>
              <a:t>determinat</a:t>
            </a:r>
            <a:r>
              <a:rPr lang="es-ES" dirty="0"/>
              <a:t> capital final o valor </a:t>
            </a:r>
            <a:r>
              <a:rPr lang="es-ES" dirty="0" err="1"/>
              <a:t>futur</a:t>
            </a:r>
            <a:r>
              <a:rPr lang="es-ES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390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2E003-47B6-9540-A880-EE749B184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>
            <a:extLst>
              <a:ext uri="{FF2B5EF4-FFF2-40B4-BE49-F238E27FC236}">
                <a16:creationId xmlns:a16="http://schemas.microsoft.com/office/drawing/2014/main" id="{A25805F3-715A-83FA-69D6-A01DAA01BDC7}"/>
              </a:ext>
            </a:extLst>
          </p:cNvPr>
          <p:cNvGrpSpPr/>
          <p:nvPr/>
        </p:nvGrpSpPr>
        <p:grpSpPr>
          <a:xfrm>
            <a:off x="9795213" y="1122037"/>
            <a:ext cx="1602130" cy="4654950"/>
            <a:chOff x="9424752" y="860426"/>
            <a:chExt cx="1602130" cy="4654950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7752FFF-1227-0C77-61C3-D8A87449ACDC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600"/>
                <a:t>Les entitats financeres estan obligades
a informar la seva clientela i
fer constar la TAE en la publicitat,
contractes, en les ofertes vinculants
i en els documents de liquidació.</a:t>
              </a:r>
              <a:endParaRPr lang="es-ES" sz="90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B8A2E615-68E6-9671-15D6-8292378952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E80AF106-F8F6-DC46-4D1D-3618C63CCF04}"/>
              </a:ext>
            </a:extLst>
          </p:cNvPr>
          <p:cNvSpPr txBox="1"/>
          <p:nvPr/>
        </p:nvSpPr>
        <p:spPr>
          <a:xfrm>
            <a:off x="680357" y="2036437"/>
            <a:ext cx="222794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El </a:t>
            </a:r>
            <a:r>
              <a:rPr lang="es-ES" sz="1600" dirty="0" err="1"/>
              <a:t>tipus</a:t>
            </a:r>
            <a:r>
              <a:rPr lang="es-ES" sz="1600" dirty="0"/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d’interès</a:t>
            </a:r>
            <a:r>
              <a:rPr lang="es-ES" sz="1600" b="1" dirty="0">
                <a:solidFill>
                  <a:srgbClr val="E21A23"/>
                </a:solidFill>
              </a:rPr>
              <a:t> nominal</a:t>
            </a:r>
            <a:r>
              <a:rPr lang="es-ES" sz="1600" b="1" dirty="0">
                <a:solidFill>
                  <a:srgbClr val="FF4040"/>
                </a:solidFill>
              </a:rPr>
              <a:t> </a:t>
            </a:r>
            <a:r>
              <a:rPr lang="es-ES" sz="1600" dirty="0"/>
              <a:t>o </a:t>
            </a:r>
            <a:r>
              <a:rPr lang="es-ES" sz="1600" b="1" dirty="0">
                <a:solidFill>
                  <a:srgbClr val="E21A23"/>
                </a:solidFill>
              </a:rPr>
              <a:t>TIN</a:t>
            </a:r>
            <a:r>
              <a:rPr lang="es-ES" sz="1600" dirty="0"/>
              <a:t> </a:t>
            </a:r>
            <a:r>
              <a:rPr lang="es-ES" sz="1600" dirty="0" err="1"/>
              <a:t>és</a:t>
            </a:r>
            <a:r>
              <a:rPr lang="es-ES" sz="1600" dirty="0"/>
              <a:t> el preu, </a:t>
            </a:r>
            <a:r>
              <a:rPr lang="es-ES" sz="1600" dirty="0" err="1"/>
              <a:t>expressat</a:t>
            </a:r>
            <a:r>
              <a:rPr lang="es-ES" sz="1600" dirty="0"/>
              <a:t> en </a:t>
            </a:r>
            <a:r>
              <a:rPr lang="es-ES" sz="1600" dirty="0" err="1"/>
              <a:t>percentatge</a:t>
            </a:r>
            <a:r>
              <a:rPr lang="es-ES" sz="1600" dirty="0"/>
              <a:t>, que </a:t>
            </a:r>
            <a:r>
              <a:rPr lang="es-ES" sz="1600" dirty="0" err="1"/>
              <a:t>l’entitat</a:t>
            </a:r>
            <a:r>
              <a:rPr lang="es-ES" sz="1600" dirty="0"/>
              <a:t> </a:t>
            </a:r>
            <a:r>
              <a:rPr lang="es-ES" sz="1600" dirty="0" err="1"/>
              <a:t>financera</a:t>
            </a:r>
            <a:r>
              <a:rPr lang="es-ES" sz="1600" dirty="0"/>
              <a:t> paga per un </a:t>
            </a:r>
            <a:r>
              <a:rPr lang="es-ES" sz="1600" dirty="0" err="1"/>
              <a:t>dipòsit</a:t>
            </a:r>
            <a:r>
              <a:rPr lang="es-ES" sz="1600" dirty="0"/>
              <a:t> o </a:t>
            </a:r>
            <a:r>
              <a:rPr lang="es-ES" sz="1600" dirty="0" err="1"/>
              <a:t>bé</a:t>
            </a:r>
            <a:r>
              <a:rPr lang="es-ES" sz="1600" dirty="0"/>
              <a:t> el que cobra per un </a:t>
            </a:r>
            <a:r>
              <a:rPr lang="es-ES" sz="1600" dirty="0" err="1"/>
              <a:t>préstec</a:t>
            </a:r>
            <a:r>
              <a:rPr lang="es-ES" sz="1600" dirty="0"/>
              <a:t>. El TIN no implica una </a:t>
            </a:r>
            <a:r>
              <a:rPr lang="es-ES" sz="1600" dirty="0" err="1"/>
              <a:t>referència</a:t>
            </a:r>
            <a:r>
              <a:rPr lang="es-ES" sz="1600" dirty="0"/>
              <a:t> temporal determinada, </a:t>
            </a:r>
            <a:r>
              <a:rPr lang="es-ES" sz="1600" dirty="0" err="1"/>
              <a:t>és</a:t>
            </a:r>
            <a:r>
              <a:rPr lang="es-ES" sz="1600" dirty="0"/>
              <a:t> a </a:t>
            </a:r>
            <a:r>
              <a:rPr lang="es-ES" sz="1600" dirty="0" err="1"/>
              <a:t>dir</a:t>
            </a:r>
            <a:r>
              <a:rPr lang="es-ES" sz="1600" dirty="0"/>
              <a:t>, </a:t>
            </a:r>
            <a:r>
              <a:rPr lang="es-ES" sz="1600" dirty="0" err="1"/>
              <a:t>pot</a:t>
            </a:r>
            <a:r>
              <a:rPr lang="es-ES" sz="1600" dirty="0"/>
              <a:t> ser mensual, trimestral, semestral, anual... El TIN </a:t>
            </a:r>
            <a:r>
              <a:rPr lang="es-ES" sz="1600" dirty="0" err="1"/>
              <a:t>és</a:t>
            </a:r>
            <a:r>
              <a:rPr lang="es-ES" sz="1600" dirty="0"/>
              <a:t> un </a:t>
            </a:r>
            <a:r>
              <a:rPr lang="es-ES" sz="1600" dirty="0" err="1"/>
              <a:t>tipus</a:t>
            </a:r>
            <a:r>
              <a:rPr lang="es-ES" sz="1600" dirty="0"/>
              <a:t> de </a:t>
            </a:r>
            <a:r>
              <a:rPr lang="es-ES" sz="1600" dirty="0" err="1"/>
              <a:t>capitalització</a:t>
            </a:r>
            <a:r>
              <a:rPr lang="es-ES" sz="1600" dirty="0"/>
              <a:t> simple.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3256D8A-BB9B-EDA4-C433-DA06DE19A739}"/>
              </a:ext>
            </a:extLst>
          </p:cNvPr>
          <p:cNvSpPr txBox="1"/>
          <p:nvPr/>
        </p:nvSpPr>
        <p:spPr>
          <a:xfrm>
            <a:off x="3306660" y="882275"/>
            <a:ext cx="353519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/>
              <a:t>El </a:t>
            </a:r>
            <a:r>
              <a:rPr lang="es-ES" sz="1600" b="1" dirty="0" err="1">
                <a:solidFill>
                  <a:srgbClr val="E21A23"/>
                </a:solidFill>
              </a:rPr>
              <a:t>tipus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d’interès</a:t>
            </a:r>
            <a:r>
              <a:rPr lang="es-ES" sz="1600" b="1" dirty="0">
                <a:solidFill>
                  <a:srgbClr val="E21A23"/>
                </a:solidFill>
              </a:rPr>
              <a:t> </a:t>
            </a:r>
            <a:r>
              <a:rPr lang="es-ES" sz="1600" b="1" dirty="0" err="1">
                <a:solidFill>
                  <a:srgbClr val="E21A23"/>
                </a:solidFill>
              </a:rPr>
              <a:t>efectiu</a:t>
            </a:r>
            <a:r>
              <a:rPr lang="es-ES" sz="1600" dirty="0">
                <a:solidFill>
                  <a:srgbClr val="FF4040"/>
                </a:solidFill>
              </a:rPr>
              <a:t> </a:t>
            </a:r>
            <a:r>
              <a:rPr lang="es-ES" sz="1600" dirty="0"/>
              <a:t>o </a:t>
            </a:r>
            <a:r>
              <a:rPr lang="es-ES" sz="1600" b="1" dirty="0">
                <a:solidFill>
                  <a:srgbClr val="E21A23"/>
                </a:solidFill>
              </a:rPr>
              <a:t>TIE</a:t>
            </a:r>
            <a:r>
              <a:rPr lang="es-ES" sz="1600" dirty="0"/>
              <a:t> </a:t>
            </a:r>
            <a:r>
              <a:rPr lang="es-ES" sz="1600" dirty="0" err="1"/>
              <a:t>depèn</a:t>
            </a:r>
            <a:r>
              <a:rPr lang="es-ES" sz="1600" dirty="0"/>
              <a:t> del TIN i de la </a:t>
            </a:r>
            <a:r>
              <a:rPr lang="es-ES" sz="1600" dirty="0" err="1"/>
              <a:t>freqüència</a:t>
            </a:r>
            <a:r>
              <a:rPr lang="es-ES" sz="1600" dirty="0"/>
              <a:t> de la </a:t>
            </a:r>
            <a:r>
              <a:rPr lang="es-ES" sz="1600" dirty="0" err="1"/>
              <a:t>liquidació</a:t>
            </a:r>
            <a:r>
              <a:rPr lang="es-ES" sz="1600" dirty="0"/>
              <a:t> d' </a:t>
            </a:r>
            <a:r>
              <a:rPr lang="es-ES" sz="1600" dirty="0" err="1"/>
              <a:t>interessos</a:t>
            </a:r>
            <a:r>
              <a:rPr lang="es-ES" sz="1600" dirty="0"/>
              <a:t>. </a:t>
            </a:r>
            <a:r>
              <a:rPr lang="es-ES" sz="1600" dirty="0" err="1"/>
              <a:t>Com</a:t>
            </a:r>
            <a:r>
              <a:rPr lang="es-ES" sz="1600" dirty="0"/>
              <a:t> </a:t>
            </a:r>
            <a:r>
              <a:rPr lang="es-ES" sz="1600" dirty="0" err="1"/>
              <a:t>més</a:t>
            </a:r>
            <a:r>
              <a:rPr lang="es-ES" sz="1600" dirty="0"/>
              <a:t> gran </a:t>
            </a:r>
            <a:r>
              <a:rPr lang="es-ES" sz="1600" dirty="0" err="1"/>
              <a:t>sigui</a:t>
            </a:r>
            <a:r>
              <a:rPr lang="es-ES" sz="1600" dirty="0"/>
              <a:t> la </a:t>
            </a:r>
            <a:r>
              <a:rPr lang="es-ES" sz="1600" dirty="0" err="1"/>
              <a:t>freqüència</a:t>
            </a:r>
            <a:r>
              <a:rPr lang="es-ES" sz="1600" dirty="0"/>
              <a:t>, </a:t>
            </a:r>
            <a:r>
              <a:rPr lang="es-ES" sz="1600" dirty="0" err="1"/>
              <a:t>més</a:t>
            </a:r>
            <a:r>
              <a:rPr lang="es-ES" sz="1600" dirty="0"/>
              <a:t> </a:t>
            </a:r>
            <a:r>
              <a:rPr lang="es-ES" sz="1600" dirty="0" err="1"/>
              <a:t>allunyat</a:t>
            </a:r>
            <a:r>
              <a:rPr lang="es-ES" sz="1600" dirty="0"/>
              <a:t> </a:t>
            </a:r>
            <a:r>
              <a:rPr lang="es-ES" sz="1600" dirty="0" err="1"/>
              <a:t>estarà</a:t>
            </a:r>
            <a:r>
              <a:rPr lang="es-ES" sz="1600" dirty="0"/>
              <a:t> un de </a:t>
            </a:r>
            <a:r>
              <a:rPr lang="es-ES" sz="1600" dirty="0" err="1"/>
              <a:t>l'altre</a:t>
            </a:r>
            <a:r>
              <a:rPr lang="es-ES" sz="1600" dirty="0"/>
              <a:t>. A </a:t>
            </a:r>
            <a:r>
              <a:rPr lang="es-ES" sz="1600" dirty="0" err="1"/>
              <a:t>més</a:t>
            </a:r>
            <a:r>
              <a:rPr lang="es-ES" sz="1600" dirty="0"/>
              <a:t>, el TIE </a:t>
            </a:r>
            <a:r>
              <a:rPr lang="es-ES" sz="1600" dirty="0" err="1"/>
              <a:t>és</a:t>
            </a:r>
            <a:r>
              <a:rPr lang="es-ES" sz="1600" dirty="0"/>
              <a:t> un </a:t>
            </a:r>
            <a:r>
              <a:rPr lang="es-ES" sz="1600" dirty="0" err="1"/>
              <a:t>tipus</a:t>
            </a:r>
            <a:r>
              <a:rPr lang="es-ES" sz="1600" dirty="0"/>
              <a:t> de </a:t>
            </a:r>
            <a:r>
              <a:rPr lang="es-ES" sz="1600" dirty="0" err="1"/>
              <a:t>capitalització</a:t>
            </a:r>
            <a:r>
              <a:rPr lang="es-ES" sz="1600" dirty="0"/>
              <a:t> composta. A partir del TIN es </a:t>
            </a:r>
            <a:r>
              <a:rPr lang="es-ES" sz="1600" dirty="0" err="1"/>
              <a:t>pot</a:t>
            </a:r>
            <a:r>
              <a:rPr lang="es-ES" sz="1600" dirty="0"/>
              <a:t> calcular el TIE </a:t>
            </a:r>
            <a:r>
              <a:rPr lang="es-ES" sz="1600" dirty="0" err="1"/>
              <a:t>mitjançant</a:t>
            </a:r>
            <a:r>
              <a:rPr lang="es-ES" sz="1600" dirty="0"/>
              <a:t> l' </a:t>
            </a:r>
            <a:r>
              <a:rPr lang="es-ES" sz="1600" dirty="0" err="1"/>
              <a:t>expressió</a:t>
            </a:r>
            <a:r>
              <a:rPr lang="es-ES" sz="1600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173E360-B5F5-AB61-FB7C-9AAA287F340F}"/>
                  </a:ext>
                </a:extLst>
              </p:cNvPr>
              <p:cNvSpPr txBox="1"/>
              <p:nvPr/>
            </p:nvSpPr>
            <p:spPr>
              <a:xfrm>
                <a:off x="3443453" y="3200124"/>
                <a:ext cx="3241167" cy="1236255"/>
              </a:xfrm>
              <a:custGeom>
                <a:avLst/>
                <a:gdLst>
                  <a:gd name="csX0" fmla="*/ 0 w 3241167"/>
                  <a:gd name="csY0" fmla="*/ 0 h 1236255"/>
                  <a:gd name="csX1" fmla="*/ 475371 w 3241167"/>
                  <a:gd name="csY1" fmla="*/ 0 h 1236255"/>
                  <a:gd name="csX2" fmla="*/ 1080389 w 3241167"/>
                  <a:gd name="csY2" fmla="*/ 0 h 1236255"/>
                  <a:gd name="csX3" fmla="*/ 1685407 w 3241167"/>
                  <a:gd name="csY3" fmla="*/ 0 h 1236255"/>
                  <a:gd name="csX4" fmla="*/ 2160778 w 3241167"/>
                  <a:gd name="csY4" fmla="*/ 0 h 1236255"/>
                  <a:gd name="csX5" fmla="*/ 2700973 w 3241167"/>
                  <a:gd name="csY5" fmla="*/ 0 h 1236255"/>
                  <a:gd name="csX6" fmla="*/ 3241167 w 3241167"/>
                  <a:gd name="csY6" fmla="*/ 0 h 1236255"/>
                  <a:gd name="csX7" fmla="*/ 3241167 w 3241167"/>
                  <a:gd name="csY7" fmla="*/ 436810 h 1236255"/>
                  <a:gd name="csX8" fmla="*/ 3241167 w 3241167"/>
                  <a:gd name="csY8" fmla="*/ 836533 h 1236255"/>
                  <a:gd name="csX9" fmla="*/ 3241167 w 3241167"/>
                  <a:gd name="csY9" fmla="*/ 1236255 h 1236255"/>
                  <a:gd name="csX10" fmla="*/ 2636149 w 3241167"/>
                  <a:gd name="csY10" fmla="*/ 1236255 h 1236255"/>
                  <a:gd name="csX11" fmla="*/ 2128366 w 3241167"/>
                  <a:gd name="csY11" fmla="*/ 1236255 h 1236255"/>
                  <a:gd name="csX12" fmla="*/ 1685407 w 3241167"/>
                  <a:gd name="csY12" fmla="*/ 1236255 h 1236255"/>
                  <a:gd name="csX13" fmla="*/ 1210036 w 3241167"/>
                  <a:gd name="csY13" fmla="*/ 1236255 h 1236255"/>
                  <a:gd name="csX14" fmla="*/ 702253 w 3241167"/>
                  <a:gd name="csY14" fmla="*/ 1236255 h 1236255"/>
                  <a:gd name="csX15" fmla="*/ 0 w 3241167"/>
                  <a:gd name="csY15" fmla="*/ 1236255 h 1236255"/>
                  <a:gd name="csX16" fmla="*/ 0 w 3241167"/>
                  <a:gd name="csY16" fmla="*/ 799445 h 1236255"/>
                  <a:gd name="csX17" fmla="*/ 0 w 3241167"/>
                  <a:gd name="csY17" fmla="*/ 387360 h 1236255"/>
                  <a:gd name="csX18" fmla="*/ 0 w 3241167"/>
                  <a:gd name="csY18" fmla="*/ 0 h 1236255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</a:cxnLst>
                <a:rect l="l" t="t" r="r" b="b"/>
                <a:pathLst>
                  <a:path w="3241167" h="1236255" extrusionOk="0">
                    <a:moveTo>
                      <a:pt x="0" y="0"/>
                    </a:moveTo>
                    <a:cubicBezTo>
                      <a:pt x="216246" y="-31078"/>
                      <a:pt x="369352" y="17166"/>
                      <a:pt x="475371" y="0"/>
                    </a:cubicBezTo>
                    <a:cubicBezTo>
                      <a:pt x="581390" y="-17166"/>
                      <a:pt x="828937" y="18768"/>
                      <a:pt x="1080389" y="0"/>
                    </a:cubicBezTo>
                    <a:cubicBezTo>
                      <a:pt x="1331841" y="-18768"/>
                      <a:pt x="1557661" y="7134"/>
                      <a:pt x="1685407" y="0"/>
                    </a:cubicBezTo>
                    <a:cubicBezTo>
                      <a:pt x="1813153" y="-7134"/>
                      <a:pt x="1992292" y="10731"/>
                      <a:pt x="2160778" y="0"/>
                    </a:cubicBezTo>
                    <a:cubicBezTo>
                      <a:pt x="2329264" y="-10731"/>
                      <a:pt x="2591259" y="61085"/>
                      <a:pt x="2700973" y="0"/>
                    </a:cubicBezTo>
                    <a:cubicBezTo>
                      <a:pt x="2810688" y="-61085"/>
                      <a:pt x="2989548" y="43966"/>
                      <a:pt x="3241167" y="0"/>
                    </a:cubicBezTo>
                    <a:cubicBezTo>
                      <a:pt x="3253385" y="187421"/>
                      <a:pt x="3212273" y="218599"/>
                      <a:pt x="3241167" y="436810"/>
                    </a:cubicBezTo>
                    <a:cubicBezTo>
                      <a:pt x="3270061" y="655021"/>
                      <a:pt x="3241013" y="726266"/>
                      <a:pt x="3241167" y="836533"/>
                    </a:cubicBezTo>
                    <a:cubicBezTo>
                      <a:pt x="3241321" y="946800"/>
                      <a:pt x="3208331" y="1132880"/>
                      <a:pt x="3241167" y="1236255"/>
                    </a:cubicBezTo>
                    <a:cubicBezTo>
                      <a:pt x="3015204" y="1285397"/>
                      <a:pt x="2865258" y="1184487"/>
                      <a:pt x="2636149" y="1236255"/>
                    </a:cubicBezTo>
                    <a:cubicBezTo>
                      <a:pt x="2407040" y="1288023"/>
                      <a:pt x="2341200" y="1225511"/>
                      <a:pt x="2128366" y="1236255"/>
                    </a:cubicBezTo>
                    <a:cubicBezTo>
                      <a:pt x="1915532" y="1246999"/>
                      <a:pt x="1868048" y="1196926"/>
                      <a:pt x="1685407" y="1236255"/>
                    </a:cubicBezTo>
                    <a:cubicBezTo>
                      <a:pt x="1502766" y="1275584"/>
                      <a:pt x="1310842" y="1235387"/>
                      <a:pt x="1210036" y="1236255"/>
                    </a:cubicBezTo>
                    <a:cubicBezTo>
                      <a:pt x="1109230" y="1237123"/>
                      <a:pt x="920842" y="1200020"/>
                      <a:pt x="702253" y="1236255"/>
                    </a:cubicBezTo>
                    <a:cubicBezTo>
                      <a:pt x="483664" y="1272490"/>
                      <a:pt x="150224" y="1220787"/>
                      <a:pt x="0" y="1236255"/>
                    </a:cubicBezTo>
                    <a:cubicBezTo>
                      <a:pt x="-22256" y="1044373"/>
                      <a:pt x="35182" y="952070"/>
                      <a:pt x="0" y="799445"/>
                    </a:cubicBezTo>
                    <a:cubicBezTo>
                      <a:pt x="-35182" y="646820"/>
                      <a:pt x="46940" y="523647"/>
                      <a:pt x="0" y="387360"/>
                    </a:cubicBezTo>
                    <a:cubicBezTo>
                      <a:pt x="-46940" y="251073"/>
                      <a:pt x="10044" y="17276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82620436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𝑇𝐼𝐸</m:t>
                      </m:r>
                      <m:r>
                        <a:rPr lang="es-ES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ES" i="1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s-ES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s-ES" i="1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ES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num>
                                <m:den>
                                  <m:r>
                                    <a:rPr lang="es-ES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173E360-B5F5-AB61-FB7C-9AAA287F3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3453" y="3200124"/>
                <a:ext cx="3241167" cy="12362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682620436">
                      <a:custGeom>
                        <a:avLst/>
                        <a:gdLst>
                          <a:gd name="csX0" fmla="*/ 0 w 3241167"/>
                          <a:gd name="csY0" fmla="*/ 0 h 1236255"/>
                          <a:gd name="csX1" fmla="*/ 475371 w 3241167"/>
                          <a:gd name="csY1" fmla="*/ 0 h 1236255"/>
                          <a:gd name="csX2" fmla="*/ 1080389 w 3241167"/>
                          <a:gd name="csY2" fmla="*/ 0 h 1236255"/>
                          <a:gd name="csX3" fmla="*/ 1685407 w 3241167"/>
                          <a:gd name="csY3" fmla="*/ 0 h 1236255"/>
                          <a:gd name="csX4" fmla="*/ 2160778 w 3241167"/>
                          <a:gd name="csY4" fmla="*/ 0 h 1236255"/>
                          <a:gd name="csX5" fmla="*/ 2700973 w 3241167"/>
                          <a:gd name="csY5" fmla="*/ 0 h 1236255"/>
                          <a:gd name="csX6" fmla="*/ 3241167 w 3241167"/>
                          <a:gd name="csY6" fmla="*/ 0 h 1236255"/>
                          <a:gd name="csX7" fmla="*/ 3241167 w 3241167"/>
                          <a:gd name="csY7" fmla="*/ 436810 h 1236255"/>
                          <a:gd name="csX8" fmla="*/ 3241167 w 3241167"/>
                          <a:gd name="csY8" fmla="*/ 836533 h 1236255"/>
                          <a:gd name="csX9" fmla="*/ 3241167 w 3241167"/>
                          <a:gd name="csY9" fmla="*/ 1236255 h 1236255"/>
                          <a:gd name="csX10" fmla="*/ 2636149 w 3241167"/>
                          <a:gd name="csY10" fmla="*/ 1236255 h 1236255"/>
                          <a:gd name="csX11" fmla="*/ 2128366 w 3241167"/>
                          <a:gd name="csY11" fmla="*/ 1236255 h 1236255"/>
                          <a:gd name="csX12" fmla="*/ 1685407 w 3241167"/>
                          <a:gd name="csY12" fmla="*/ 1236255 h 1236255"/>
                          <a:gd name="csX13" fmla="*/ 1210036 w 3241167"/>
                          <a:gd name="csY13" fmla="*/ 1236255 h 1236255"/>
                          <a:gd name="csX14" fmla="*/ 702253 w 3241167"/>
                          <a:gd name="csY14" fmla="*/ 1236255 h 1236255"/>
                          <a:gd name="csX15" fmla="*/ 0 w 3241167"/>
                          <a:gd name="csY15" fmla="*/ 1236255 h 1236255"/>
                          <a:gd name="csX16" fmla="*/ 0 w 3241167"/>
                          <a:gd name="csY16" fmla="*/ 799445 h 1236255"/>
                          <a:gd name="csX17" fmla="*/ 0 w 3241167"/>
                          <a:gd name="csY17" fmla="*/ 387360 h 1236255"/>
                          <a:gd name="csX18" fmla="*/ 0 w 3241167"/>
                          <a:gd name="csY18" fmla="*/ 0 h 1236255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</a:cxnLst>
                        <a:rect l="l" t="t" r="r" b="b"/>
                        <a:pathLst>
                          <a:path w="3241167" h="1236255" extrusionOk="0">
                            <a:moveTo>
                              <a:pt x="0" y="0"/>
                            </a:moveTo>
                            <a:cubicBezTo>
                              <a:pt x="216246" y="-31078"/>
                              <a:pt x="369352" y="17166"/>
                              <a:pt x="475371" y="0"/>
                            </a:cubicBezTo>
                            <a:cubicBezTo>
                              <a:pt x="581390" y="-17166"/>
                              <a:pt x="828937" y="18768"/>
                              <a:pt x="1080389" y="0"/>
                            </a:cubicBezTo>
                            <a:cubicBezTo>
                              <a:pt x="1331841" y="-18768"/>
                              <a:pt x="1557661" y="7134"/>
                              <a:pt x="1685407" y="0"/>
                            </a:cubicBezTo>
                            <a:cubicBezTo>
                              <a:pt x="1813153" y="-7134"/>
                              <a:pt x="1992292" y="10731"/>
                              <a:pt x="2160778" y="0"/>
                            </a:cubicBezTo>
                            <a:cubicBezTo>
                              <a:pt x="2329264" y="-10731"/>
                              <a:pt x="2591259" y="61085"/>
                              <a:pt x="2700973" y="0"/>
                            </a:cubicBezTo>
                            <a:cubicBezTo>
                              <a:pt x="2810688" y="-61085"/>
                              <a:pt x="2989548" y="43966"/>
                              <a:pt x="3241167" y="0"/>
                            </a:cubicBezTo>
                            <a:cubicBezTo>
                              <a:pt x="3253385" y="187421"/>
                              <a:pt x="3212273" y="218599"/>
                              <a:pt x="3241167" y="436810"/>
                            </a:cubicBezTo>
                            <a:cubicBezTo>
                              <a:pt x="3270061" y="655021"/>
                              <a:pt x="3241013" y="726266"/>
                              <a:pt x="3241167" y="836533"/>
                            </a:cubicBezTo>
                            <a:cubicBezTo>
                              <a:pt x="3241321" y="946800"/>
                              <a:pt x="3208331" y="1132880"/>
                              <a:pt x="3241167" y="1236255"/>
                            </a:cubicBezTo>
                            <a:cubicBezTo>
                              <a:pt x="3015204" y="1285397"/>
                              <a:pt x="2865258" y="1184487"/>
                              <a:pt x="2636149" y="1236255"/>
                            </a:cubicBezTo>
                            <a:cubicBezTo>
                              <a:pt x="2407040" y="1288023"/>
                              <a:pt x="2341200" y="1225511"/>
                              <a:pt x="2128366" y="1236255"/>
                            </a:cubicBezTo>
                            <a:cubicBezTo>
                              <a:pt x="1915532" y="1246999"/>
                              <a:pt x="1868048" y="1196926"/>
                              <a:pt x="1685407" y="1236255"/>
                            </a:cubicBezTo>
                            <a:cubicBezTo>
                              <a:pt x="1502766" y="1275584"/>
                              <a:pt x="1310842" y="1235387"/>
                              <a:pt x="1210036" y="1236255"/>
                            </a:cubicBezTo>
                            <a:cubicBezTo>
                              <a:pt x="1109230" y="1237123"/>
                              <a:pt x="920842" y="1200020"/>
                              <a:pt x="702253" y="1236255"/>
                            </a:cubicBezTo>
                            <a:cubicBezTo>
                              <a:pt x="483664" y="1272490"/>
                              <a:pt x="150224" y="1220787"/>
                              <a:pt x="0" y="1236255"/>
                            </a:cubicBezTo>
                            <a:cubicBezTo>
                              <a:pt x="-22256" y="1044373"/>
                              <a:pt x="35182" y="952070"/>
                              <a:pt x="0" y="799445"/>
                            </a:cubicBezTo>
                            <a:cubicBezTo>
                              <a:pt x="-35182" y="646820"/>
                              <a:pt x="46940" y="523647"/>
                              <a:pt x="0" y="387360"/>
                            </a:cubicBezTo>
                            <a:cubicBezTo>
                              <a:pt x="-46940" y="251073"/>
                              <a:pt x="10044" y="17276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adroTexto 9">
            <a:extLst>
              <a:ext uri="{FF2B5EF4-FFF2-40B4-BE49-F238E27FC236}">
                <a16:creationId xmlns:a16="http://schemas.microsoft.com/office/drawing/2014/main" id="{57527DE8-2072-FCEE-B60C-B861C88A6932}"/>
              </a:ext>
            </a:extLst>
          </p:cNvPr>
          <p:cNvSpPr txBox="1"/>
          <p:nvPr/>
        </p:nvSpPr>
        <p:spPr>
          <a:xfrm>
            <a:off x="3306660" y="4689725"/>
            <a:ext cx="33779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 err="1"/>
              <a:t>on</a:t>
            </a:r>
            <a:r>
              <a:rPr lang="es-ES" sz="1600" dirty="0"/>
              <a:t> i </a:t>
            </a:r>
            <a:r>
              <a:rPr lang="es-ES" sz="1600" dirty="0" err="1"/>
              <a:t>és</a:t>
            </a:r>
            <a:r>
              <a:rPr lang="es-ES" sz="1600" dirty="0"/>
              <a:t> el </a:t>
            </a:r>
            <a:r>
              <a:rPr lang="es-ES" sz="1600" dirty="0" err="1"/>
              <a:t>tipus</a:t>
            </a:r>
            <a:r>
              <a:rPr lang="es-ES" sz="1600" dirty="0"/>
              <a:t> </a:t>
            </a:r>
            <a:r>
              <a:rPr lang="es-ES" sz="1600" dirty="0" err="1"/>
              <a:t>d’interès</a:t>
            </a:r>
            <a:r>
              <a:rPr lang="es-ES" sz="1600" dirty="0"/>
              <a:t> nominal (en </a:t>
            </a:r>
            <a:r>
              <a:rPr lang="es-ES" sz="1600" dirty="0" err="1"/>
              <a:t>tant</a:t>
            </a:r>
            <a:r>
              <a:rPr lang="es-ES" sz="1600" dirty="0"/>
              <a:t> per un) i n el nombre de </a:t>
            </a:r>
            <a:r>
              <a:rPr lang="es-ES" sz="1600" dirty="0" err="1"/>
              <a:t>períodes</a:t>
            </a:r>
            <a:r>
              <a:rPr lang="es-ES" sz="1600" dirty="0"/>
              <a:t> en </a:t>
            </a:r>
            <a:r>
              <a:rPr lang="es-ES" sz="1600" dirty="0" err="1"/>
              <a:t>què</a:t>
            </a:r>
            <a:r>
              <a:rPr lang="es-ES" sz="1600" dirty="0"/>
              <a:t> es fracciona </a:t>
            </a:r>
            <a:r>
              <a:rPr lang="es-ES" sz="1600" dirty="0" err="1"/>
              <a:t>l'any</a:t>
            </a:r>
            <a:r>
              <a:rPr lang="es-ES" sz="1600" dirty="0"/>
              <a:t>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CCDDCA9-C4C9-C7B6-3499-06BD8582EE1E}"/>
              </a:ext>
            </a:extLst>
          </p:cNvPr>
          <p:cNvSpPr txBox="1"/>
          <p:nvPr/>
        </p:nvSpPr>
        <p:spPr>
          <a:xfrm>
            <a:off x="7048327" y="882275"/>
            <a:ext cx="209567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dirty="0"/>
              <a:t>La </a:t>
            </a:r>
            <a:r>
              <a:rPr lang="es-ES" sz="1400" b="1" dirty="0" err="1">
                <a:solidFill>
                  <a:srgbClr val="E21A23"/>
                </a:solidFill>
              </a:rPr>
              <a:t>taxa</a:t>
            </a:r>
            <a:r>
              <a:rPr lang="es-ES" sz="1400" b="1" dirty="0">
                <a:solidFill>
                  <a:srgbClr val="E21A23"/>
                </a:solidFill>
              </a:rPr>
              <a:t> anual </a:t>
            </a:r>
            <a:r>
              <a:rPr lang="es-ES" sz="1400" b="1" dirty="0" err="1">
                <a:solidFill>
                  <a:srgbClr val="E21A23"/>
                </a:solidFill>
              </a:rPr>
              <a:t>equivalent</a:t>
            </a:r>
            <a:r>
              <a:rPr lang="es-ES" sz="1400" dirty="0">
                <a:solidFill>
                  <a:srgbClr val="E21A23"/>
                </a:solidFill>
              </a:rPr>
              <a:t> </a:t>
            </a:r>
            <a:r>
              <a:rPr lang="es-ES" sz="1400" dirty="0"/>
              <a:t>o </a:t>
            </a:r>
            <a:r>
              <a:rPr lang="es-ES" sz="1400" b="1" dirty="0">
                <a:solidFill>
                  <a:srgbClr val="E21A23"/>
                </a:solidFill>
              </a:rPr>
              <a:t>TAE</a:t>
            </a:r>
            <a:r>
              <a:rPr lang="es-ES" sz="1400" dirty="0"/>
              <a:t> </a:t>
            </a:r>
            <a:r>
              <a:rPr lang="es-ES" sz="1400" dirty="0" err="1"/>
              <a:t>s’expressa</a:t>
            </a:r>
            <a:r>
              <a:rPr lang="es-ES" sz="1400" dirty="0"/>
              <a:t> en </a:t>
            </a:r>
            <a:r>
              <a:rPr lang="es-ES" sz="1400" dirty="0" err="1"/>
              <a:t>percentatge</a:t>
            </a:r>
            <a:r>
              <a:rPr lang="es-ES" sz="1400" dirty="0"/>
              <a:t> i indica el </a:t>
            </a:r>
            <a:r>
              <a:rPr lang="es-ES" sz="1400" dirty="0" err="1"/>
              <a:t>rendiment</a:t>
            </a:r>
            <a:r>
              <a:rPr lang="es-ES" sz="1400" dirty="0"/>
              <a:t> </a:t>
            </a:r>
            <a:r>
              <a:rPr lang="es-ES" sz="1400" dirty="0" err="1"/>
              <a:t>dels</a:t>
            </a:r>
            <a:r>
              <a:rPr lang="es-ES" sz="1400" dirty="0"/>
              <a:t> </a:t>
            </a:r>
            <a:r>
              <a:rPr lang="es-ES" sz="1400" dirty="0" err="1"/>
              <a:t>productes</a:t>
            </a:r>
            <a:r>
              <a:rPr lang="es-ES" sz="1400" dirty="0"/>
              <a:t> </a:t>
            </a:r>
            <a:r>
              <a:rPr lang="es-ES" sz="1400" dirty="0" err="1"/>
              <a:t>d’estalvi</a:t>
            </a:r>
            <a:r>
              <a:rPr lang="es-ES" sz="1400" dirty="0"/>
              <a:t> o el </a:t>
            </a:r>
            <a:r>
              <a:rPr lang="es-ES" sz="1400" dirty="0" err="1"/>
              <a:t>cost</a:t>
            </a:r>
            <a:r>
              <a:rPr lang="es-ES" sz="1400" dirty="0"/>
              <a:t> </a:t>
            </a:r>
            <a:r>
              <a:rPr lang="es-ES" sz="1400" dirty="0" err="1"/>
              <a:t>efectiu</a:t>
            </a:r>
            <a:r>
              <a:rPr lang="es-ES" sz="1400" dirty="0"/>
              <a:t> </a:t>
            </a:r>
            <a:r>
              <a:rPr lang="es-ES" sz="1400" dirty="0" err="1"/>
              <a:t>dels</a:t>
            </a:r>
            <a:r>
              <a:rPr lang="es-ES" sz="1400" dirty="0"/>
              <a:t> </a:t>
            </a:r>
            <a:r>
              <a:rPr lang="es-ES" sz="1400" dirty="0" err="1"/>
              <a:t>préstecs</a:t>
            </a:r>
            <a:r>
              <a:rPr lang="es-ES" sz="1400" dirty="0"/>
              <a:t>. La TAE </a:t>
            </a:r>
            <a:r>
              <a:rPr lang="es-ES" sz="1400" dirty="0" err="1"/>
              <a:t>sempre</a:t>
            </a:r>
            <a:r>
              <a:rPr lang="es-ES" sz="1400" dirty="0"/>
              <a:t> ve referenciada a un </a:t>
            </a:r>
            <a:r>
              <a:rPr lang="es-ES" sz="1400" dirty="0" err="1"/>
              <a:t>any</a:t>
            </a:r>
            <a:r>
              <a:rPr lang="es-ES" sz="1400" dirty="0"/>
              <a:t>. </a:t>
            </a:r>
            <a:r>
              <a:rPr lang="es-ES" sz="1400" dirty="0" err="1"/>
              <a:t>Inclou</a:t>
            </a:r>
            <a:r>
              <a:rPr lang="es-ES" sz="1400" dirty="0"/>
              <a:t>, a </a:t>
            </a:r>
            <a:r>
              <a:rPr lang="es-ES" sz="1400" dirty="0" err="1"/>
              <a:t>més</a:t>
            </a:r>
            <a:r>
              <a:rPr lang="es-ES" sz="1400" dirty="0"/>
              <a:t> del TIN, les </a:t>
            </a:r>
            <a:r>
              <a:rPr lang="es-ES" sz="1400" dirty="0" err="1"/>
              <a:t>comissions</a:t>
            </a:r>
            <a:r>
              <a:rPr lang="es-ES" sz="1400" dirty="0"/>
              <a:t>, </a:t>
            </a:r>
            <a:r>
              <a:rPr lang="es-ES" sz="1400" dirty="0" err="1"/>
              <a:t>l'assegurança</a:t>
            </a:r>
            <a:r>
              <a:rPr lang="es-ES" sz="1400" dirty="0"/>
              <a:t> de </a:t>
            </a:r>
            <a:r>
              <a:rPr lang="es-ES" sz="1400" dirty="0" err="1"/>
              <a:t>danys</a:t>
            </a:r>
            <a:r>
              <a:rPr lang="es-ES" sz="1400" dirty="0"/>
              <a:t>, les </a:t>
            </a:r>
            <a:r>
              <a:rPr lang="es-ES" sz="1400" dirty="0" err="1"/>
              <a:t>despeses</a:t>
            </a:r>
            <a:r>
              <a:rPr lang="es-ES" sz="1400" dirty="0"/>
              <a:t> (</a:t>
            </a:r>
            <a:r>
              <a:rPr lang="es-ES" sz="1400" dirty="0" err="1"/>
              <a:t>comissió</a:t>
            </a:r>
            <a:r>
              <a:rPr lang="es-ES" sz="1400" dirty="0"/>
              <a:t> </a:t>
            </a:r>
            <a:r>
              <a:rPr lang="es-ES" sz="1400" dirty="0" err="1"/>
              <a:t>d’obertura</a:t>
            </a:r>
            <a:r>
              <a:rPr lang="es-ES" sz="1400" dirty="0"/>
              <a:t>) i la </a:t>
            </a:r>
            <a:r>
              <a:rPr lang="es-ES" sz="1400" dirty="0" err="1"/>
              <a:t>periodicitat</a:t>
            </a:r>
            <a:r>
              <a:rPr lang="es-ES" sz="1400" dirty="0"/>
              <a:t> </a:t>
            </a:r>
            <a:r>
              <a:rPr lang="es-ES" sz="1400" dirty="0" err="1"/>
              <a:t>dels</a:t>
            </a:r>
            <a:r>
              <a:rPr lang="es-ES" sz="1400" dirty="0"/>
              <a:t> </a:t>
            </a:r>
            <a:r>
              <a:rPr lang="es-ES" sz="1400" dirty="0" err="1"/>
              <a:t>pagaments</a:t>
            </a:r>
            <a:r>
              <a:rPr lang="es-ES" sz="1400" dirty="0"/>
              <a:t>. El </a:t>
            </a:r>
            <a:r>
              <a:rPr lang="es-ES" sz="1400" dirty="0" err="1"/>
              <a:t>càlcul</a:t>
            </a:r>
            <a:r>
              <a:rPr lang="es-ES" sz="1400" dirty="0"/>
              <a:t> de la TAE </a:t>
            </a:r>
            <a:r>
              <a:rPr lang="es-ES" sz="1400" dirty="0" err="1"/>
              <a:t>està</a:t>
            </a:r>
            <a:r>
              <a:rPr lang="es-ES" sz="1400" dirty="0"/>
              <a:t> </a:t>
            </a:r>
            <a:r>
              <a:rPr lang="es-ES" sz="1400" dirty="0" err="1"/>
              <a:t>basat</a:t>
            </a:r>
            <a:r>
              <a:rPr lang="es-ES" sz="1400" dirty="0"/>
              <a:t> en el </a:t>
            </a:r>
            <a:r>
              <a:rPr lang="es-ES" sz="1400" dirty="0" err="1"/>
              <a:t>tipus</a:t>
            </a:r>
            <a:r>
              <a:rPr lang="es-ES" sz="1400" dirty="0"/>
              <a:t> </a:t>
            </a:r>
            <a:r>
              <a:rPr lang="es-ES" sz="1400" dirty="0" err="1"/>
              <a:t>d’interès</a:t>
            </a:r>
            <a:r>
              <a:rPr lang="es-ES" sz="1400" dirty="0"/>
              <a:t> compost i en la </a:t>
            </a:r>
            <a:r>
              <a:rPr lang="es-ES" sz="1400" dirty="0" err="1"/>
              <a:t>hipòtesi</a:t>
            </a:r>
            <a:r>
              <a:rPr lang="es-ES" sz="1400" dirty="0"/>
              <a:t> que </a:t>
            </a:r>
            <a:r>
              <a:rPr lang="es-ES" sz="1400" dirty="0" err="1"/>
              <a:t>els</a:t>
            </a:r>
            <a:r>
              <a:rPr lang="es-ES" sz="1400" dirty="0"/>
              <a:t> </a:t>
            </a:r>
            <a:r>
              <a:rPr lang="es-ES" sz="1400" dirty="0" err="1"/>
              <a:t>interessos</a:t>
            </a:r>
            <a:r>
              <a:rPr lang="es-ES" sz="1400" dirty="0"/>
              <a:t> </a:t>
            </a:r>
            <a:r>
              <a:rPr lang="es-ES" sz="1400" dirty="0" err="1"/>
              <a:t>obtinguts</a:t>
            </a:r>
            <a:r>
              <a:rPr lang="es-ES" sz="1400" dirty="0"/>
              <a:t> es tornen a invertir al </a:t>
            </a:r>
            <a:r>
              <a:rPr lang="es-ES" sz="1400" dirty="0" err="1"/>
              <a:t>mateix</a:t>
            </a:r>
            <a:r>
              <a:rPr lang="es-ES" sz="1400" dirty="0"/>
              <a:t> </a:t>
            </a:r>
            <a:r>
              <a:rPr lang="es-ES" sz="1400" dirty="0" err="1"/>
              <a:t>tipus</a:t>
            </a:r>
            <a:r>
              <a:rPr lang="es-ES" sz="1400" dirty="0"/>
              <a:t> </a:t>
            </a:r>
            <a:r>
              <a:rPr lang="es-ES" sz="1400" dirty="0" err="1"/>
              <a:t>d’interès</a:t>
            </a:r>
            <a:r>
              <a:rPr lang="es-ES" sz="1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922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 animBg="1"/>
      <p:bldP spid="10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C1E41-A94F-0A53-1734-717C2A7A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B6B2921C-32AE-9F86-D9B2-31963E5CCCD2}"/>
              </a:ext>
            </a:extLst>
          </p:cNvPr>
          <p:cNvSpPr txBox="1"/>
          <p:nvPr/>
        </p:nvSpPr>
        <p:spPr>
          <a:xfrm>
            <a:off x="1663700" y="1782395"/>
            <a:ext cx="21209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Les </a:t>
            </a:r>
            <a:r>
              <a:rPr lang="es-ES" sz="1600" b="1" dirty="0" err="1">
                <a:solidFill>
                  <a:schemeClr val="bg1"/>
                </a:solidFill>
              </a:rPr>
              <a:t>anualitats</a:t>
            </a:r>
            <a:r>
              <a:rPr lang="es-ES" sz="1600" b="1" dirty="0">
                <a:solidFill>
                  <a:schemeClr val="bg1"/>
                </a:solidFill>
              </a:rPr>
              <a:t> de </a:t>
            </a:r>
            <a:r>
              <a:rPr lang="es-ES" sz="1600" b="1" dirty="0" err="1">
                <a:solidFill>
                  <a:schemeClr val="bg1"/>
                </a:solidFill>
              </a:rPr>
              <a:t>capitalització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són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els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pagaments</a:t>
            </a:r>
            <a:r>
              <a:rPr lang="es-ES" sz="1600" dirty="0">
                <a:solidFill>
                  <a:schemeClr val="bg1"/>
                </a:solidFill>
              </a:rPr>
              <a:t> o </a:t>
            </a:r>
            <a:r>
              <a:rPr lang="es-ES" sz="1600" dirty="0" err="1">
                <a:solidFill>
                  <a:schemeClr val="bg1"/>
                </a:solidFill>
              </a:rPr>
              <a:t>aportacions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fixes</a:t>
            </a:r>
            <a:r>
              <a:rPr lang="es-ES" sz="1600" dirty="0">
                <a:solidFill>
                  <a:schemeClr val="bg1"/>
                </a:solidFill>
              </a:rPr>
              <a:t> que es </a:t>
            </a:r>
            <a:r>
              <a:rPr lang="es-ES" sz="1600" dirty="0" err="1">
                <a:solidFill>
                  <a:schemeClr val="bg1"/>
                </a:solidFill>
              </a:rPr>
              <a:t>realitzen</a:t>
            </a:r>
            <a:r>
              <a:rPr lang="es-ES" sz="1600" dirty="0">
                <a:solidFill>
                  <a:schemeClr val="bg1"/>
                </a:solidFill>
              </a:rPr>
              <a:t> al </a:t>
            </a:r>
            <a:r>
              <a:rPr lang="es-ES" sz="1600" dirty="0" err="1">
                <a:solidFill>
                  <a:schemeClr val="bg1"/>
                </a:solidFill>
              </a:rPr>
              <a:t>principi</a:t>
            </a:r>
            <a:r>
              <a:rPr lang="es-ES" sz="1600" dirty="0">
                <a:solidFill>
                  <a:schemeClr val="bg1"/>
                </a:solidFill>
              </a:rPr>
              <a:t> de cada </a:t>
            </a:r>
            <a:r>
              <a:rPr lang="es-ES" sz="1600" dirty="0" err="1">
                <a:solidFill>
                  <a:schemeClr val="bg1"/>
                </a:solidFill>
              </a:rPr>
              <a:t>període</a:t>
            </a:r>
            <a:r>
              <a:rPr lang="es-ES" sz="1600" dirty="0">
                <a:solidFill>
                  <a:schemeClr val="bg1"/>
                </a:solidFill>
              </a:rPr>
              <a:t> per formar un capital </a:t>
            </a:r>
            <a:r>
              <a:rPr lang="es-ES" sz="1600" dirty="0" err="1">
                <a:solidFill>
                  <a:schemeClr val="bg1"/>
                </a:solidFill>
              </a:rPr>
              <a:t>després</a:t>
            </a:r>
            <a:r>
              <a:rPr lang="es-ES" sz="1600" dirty="0">
                <a:solidFill>
                  <a:schemeClr val="bg1"/>
                </a:solidFill>
              </a:rPr>
              <a:t> d' un nombre </a:t>
            </a:r>
            <a:r>
              <a:rPr lang="es-ES" sz="1600" dirty="0" err="1">
                <a:solidFill>
                  <a:schemeClr val="bg1"/>
                </a:solidFill>
              </a:rPr>
              <a:t>determinat</a:t>
            </a:r>
            <a:r>
              <a:rPr lang="es-ES" sz="1600" dirty="0">
                <a:solidFill>
                  <a:schemeClr val="bg1"/>
                </a:solidFill>
              </a:rPr>
              <a:t> de </a:t>
            </a:r>
            <a:r>
              <a:rPr lang="es-ES" sz="1600" dirty="0" err="1">
                <a:solidFill>
                  <a:schemeClr val="bg1"/>
                </a:solidFill>
              </a:rPr>
              <a:t>períodes</a:t>
            </a:r>
            <a:r>
              <a:rPr lang="es-ES" sz="1600" dirty="0">
                <a:solidFill>
                  <a:schemeClr val="bg1"/>
                </a:solidFill>
              </a:rPr>
              <a:t>, </a:t>
            </a:r>
            <a:r>
              <a:rPr lang="es-ES" sz="1600" dirty="0" err="1">
                <a:solidFill>
                  <a:schemeClr val="bg1"/>
                </a:solidFill>
              </a:rPr>
              <a:t>mitjançant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capitalització</a:t>
            </a:r>
            <a:r>
              <a:rPr lang="es-ES" sz="1600" dirty="0">
                <a:solidFill>
                  <a:schemeClr val="bg1"/>
                </a:solidFill>
              </a:rPr>
              <a:t> composta.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615FE39-9074-57C1-A9CC-518F72DD4A5A}"/>
              </a:ext>
            </a:extLst>
          </p:cNvPr>
          <p:cNvSpPr txBox="1"/>
          <p:nvPr/>
        </p:nvSpPr>
        <p:spPr>
          <a:xfrm>
            <a:off x="3929062" y="1791725"/>
            <a:ext cx="475773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En un </a:t>
            </a:r>
            <a:r>
              <a:rPr lang="es-ES" sz="1600" b="1" dirty="0" err="1">
                <a:solidFill>
                  <a:schemeClr val="bg1"/>
                </a:solidFill>
              </a:rPr>
              <a:t>pla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d’estalvi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dirty="0">
                <a:solidFill>
                  <a:schemeClr val="bg1"/>
                </a:solidFill>
              </a:rPr>
              <a:t>o un </a:t>
            </a:r>
            <a:r>
              <a:rPr lang="es-ES" sz="1600" b="1" dirty="0" err="1">
                <a:solidFill>
                  <a:schemeClr val="bg1"/>
                </a:solidFill>
              </a:rPr>
              <a:t>pla</a:t>
            </a:r>
            <a:r>
              <a:rPr lang="es-ES" sz="1600" b="1" dirty="0">
                <a:solidFill>
                  <a:schemeClr val="bg1"/>
                </a:solidFill>
              </a:rPr>
              <a:t> de </a:t>
            </a:r>
            <a:r>
              <a:rPr lang="es-ES" sz="1600" b="1" dirty="0" err="1">
                <a:solidFill>
                  <a:schemeClr val="bg1"/>
                </a:solidFill>
              </a:rPr>
              <a:t>pensions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mitjançant</a:t>
            </a:r>
            <a:r>
              <a:rPr lang="es-ES" sz="1600" dirty="0">
                <a:solidFill>
                  <a:schemeClr val="bg1"/>
                </a:solidFill>
              </a:rPr>
              <a:t> l' </a:t>
            </a:r>
            <a:r>
              <a:rPr lang="es-ES" sz="1600" dirty="0" err="1">
                <a:solidFill>
                  <a:schemeClr val="bg1"/>
                </a:solidFill>
              </a:rPr>
              <a:t>ingrés</a:t>
            </a:r>
            <a:r>
              <a:rPr lang="es-ES" sz="1600" dirty="0">
                <a:solidFill>
                  <a:schemeClr val="bg1"/>
                </a:solidFill>
              </a:rPr>
              <a:t> d' </a:t>
            </a:r>
            <a:r>
              <a:rPr lang="es-ES" sz="1600" dirty="0" err="1">
                <a:solidFill>
                  <a:schemeClr val="bg1"/>
                </a:solidFill>
              </a:rPr>
              <a:t>anualitats</a:t>
            </a:r>
            <a:r>
              <a:rPr lang="es-ES" sz="1600" dirty="0">
                <a:solidFill>
                  <a:schemeClr val="bg1"/>
                </a:solidFill>
              </a:rPr>
              <a:t> en un </a:t>
            </a:r>
            <a:r>
              <a:rPr lang="es-ES" sz="1600" dirty="0" err="1">
                <a:solidFill>
                  <a:schemeClr val="bg1"/>
                </a:solidFill>
              </a:rPr>
              <a:t>compte</a:t>
            </a:r>
            <a:r>
              <a:rPr lang="es-ES" sz="1600" dirty="0">
                <a:solidFill>
                  <a:schemeClr val="bg1"/>
                </a:solidFill>
              </a:rPr>
              <a:t> d' una </a:t>
            </a:r>
            <a:r>
              <a:rPr lang="es-ES" sz="1600" dirty="0" err="1">
                <a:solidFill>
                  <a:schemeClr val="bg1"/>
                </a:solidFill>
              </a:rPr>
              <a:t>entitat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financera</a:t>
            </a:r>
            <a:r>
              <a:rPr lang="es-ES" sz="1600" dirty="0">
                <a:solidFill>
                  <a:schemeClr val="bg1"/>
                </a:solidFill>
              </a:rPr>
              <a:t> que es </a:t>
            </a:r>
            <a:r>
              <a:rPr lang="es-ES" sz="1600" dirty="0" err="1">
                <a:solidFill>
                  <a:schemeClr val="bg1"/>
                </a:solidFill>
              </a:rPr>
              <a:t>capitalitzarà</a:t>
            </a:r>
            <a:r>
              <a:rPr lang="es-ES" sz="1600" dirty="0">
                <a:solidFill>
                  <a:schemeClr val="bg1"/>
                </a:solidFill>
              </a:rPr>
              <a:t> de forma composta, </a:t>
            </a:r>
            <a:r>
              <a:rPr lang="es-ES" sz="1600" dirty="0" err="1">
                <a:solidFill>
                  <a:schemeClr val="bg1"/>
                </a:solidFill>
              </a:rPr>
              <a:t>interessa</a:t>
            </a:r>
            <a:r>
              <a:rPr lang="es-ES" sz="1600" dirty="0">
                <a:solidFill>
                  <a:schemeClr val="bg1"/>
                </a:solidFill>
              </a:rPr>
              <a:t> calcular el capital que </a:t>
            </a:r>
            <a:r>
              <a:rPr lang="es-ES" sz="1600" dirty="0" err="1">
                <a:solidFill>
                  <a:schemeClr val="bg1"/>
                </a:solidFill>
              </a:rPr>
              <a:t>s’obtindrà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després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d’un</a:t>
            </a:r>
            <a:r>
              <a:rPr lang="es-ES" sz="1600" dirty="0">
                <a:solidFill>
                  <a:schemeClr val="bg1"/>
                </a:solidFill>
              </a:rPr>
              <a:t> nombre </a:t>
            </a:r>
            <a:r>
              <a:rPr lang="es-ES" sz="1600" dirty="0" err="1">
                <a:solidFill>
                  <a:schemeClr val="bg1"/>
                </a:solidFill>
              </a:rPr>
              <a:t>determinat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d’anys</a:t>
            </a:r>
            <a:r>
              <a:rPr lang="es-ES" sz="1600" dirty="0">
                <a:solidFill>
                  <a:schemeClr val="bg1"/>
                </a:solidFill>
              </a:rPr>
              <a:t>. El capital final o valor </a:t>
            </a:r>
            <a:r>
              <a:rPr lang="es-ES" sz="1600" dirty="0" err="1">
                <a:solidFill>
                  <a:schemeClr val="bg1"/>
                </a:solidFill>
              </a:rPr>
              <a:t>futur</a:t>
            </a:r>
            <a:r>
              <a:rPr lang="es-ES" sz="1600" dirty="0">
                <a:solidFill>
                  <a:schemeClr val="bg1"/>
                </a:solidFill>
              </a:rPr>
              <a:t> C </a:t>
            </a:r>
            <a:r>
              <a:rPr lang="es-ES" sz="1600" dirty="0" err="1">
                <a:solidFill>
                  <a:schemeClr val="bg1"/>
                </a:solidFill>
              </a:rPr>
              <a:t>serà</a:t>
            </a:r>
            <a:r>
              <a:rPr lang="es-ES" sz="1600" dirty="0">
                <a:solidFill>
                  <a:schemeClr val="bg1"/>
                </a:solidFill>
              </a:rPr>
              <a:t> la suma de </a:t>
            </a:r>
            <a:r>
              <a:rPr lang="es-ES" sz="1600" dirty="0" err="1">
                <a:solidFill>
                  <a:schemeClr val="bg1"/>
                </a:solidFill>
              </a:rPr>
              <a:t>tots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els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capitals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generats</a:t>
            </a:r>
            <a:r>
              <a:rPr lang="es-ES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E60C425-3B7F-935A-9E60-ED5BD7CC0F34}"/>
              </a:ext>
            </a:extLst>
          </p:cNvPr>
          <p:cNvSpPr txBox="1"/>
          <p:nvPr/>
        </p:nvSpPr>
        <p:spPr>
          <a:xfrm>
            <a:off x="3929062" y="3904334"/>
            <a:ext cx="447834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En </a:t>
            </a:r>
            <a:r>
              <a:rPr lang="es-ES" sz="1600" dirty="0" err="1">
                <a:solidFill>
                  <a:schemeClr val="bg1"/>
                </a:solidFill>
              </a:rPr>
              <a:t>moltes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ocasions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estem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interessats</a:t>
            </a:r>
            <a:r>
              <a:rPr lang="es-ES" sz="1600" dirty="0">
                <a:solidFill>
                  <a:schemeClr val="bg1"/>
                </a:solidFill>
              </a:rPr>
              <a:t> a </a:t>
            </a:r>
            <a:r>
              <a:rPr lang="es-ES" sz="1600" dirty="0" err="1">
                <a:solidFill>
                  <a:schemeClr val="bg1"/>
                </a:solidFill>
              </a:rPr>
              <a:t>esbrinar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l'anualitat</a:t>
            </a:r>
            <a:r>
              <a:rPr lang="es-ES" sz="1600" dirty="0">
                <a:solidFill>
                  <a:schemeClr val="bg1"/>
                </a:solidFill>
              </a:rPr>
              <a:t> que es </a:t>
            </a:r>
            <a:r>
              <a:rPr lang="es-ES" sz="1600" dirty="0" err="1">
                <a:solidFill>
                  <a:schemeClr val="bg1"/>
                </a:solidFill>
              </a:rPr>
              <a:t>necessita</a:t>
            </a:r>
            <a:r>
              <a:rPr lang="es-ES" sz="1600" dirty="0">
                <a:solidFill>
                  <a:schemeClr val="bg1"/>
                </a:solidFill>
              </a:rPr>
              <a:t> per </a:t>
            </a:r>
            <a:r>
              <a:rPr lang="es-ES" sz="1600" dirty="0" err="1">
                <a:solidFill>
                  <a:schemeClr val="bg1"/>
                </a:solidFill>
              </a:rPr>
              <a:t>aconseguir</a:t>
            </a:r>
            <a:r>
              <a:rPr lang="es-ES" sz="1600" dirty="0">
                <a:solidFill>
                  <a:schemeClr val="bg1"/>
                </a:solidFill>
              </a:rPr>
              <a:t> un </a:t>
            </a:r>
            <a:r>
              <a:rPr lang="es-ES" sz="1600" b="1" dirty="0" err="1">
                <a:solidFill>
                  <a:schemeClr val="bg1"/>
                </a:solidFill>
              </a:rPr>
              <a:t>determinat</a:t>
            </a:r>
            <a:r>
              <a:rPr lang="es-ES" sz="1600" b="1" dirty="0">
                <a:solidFill>
                  <a:schemeClr val="bg1"/>
                </a:solidFill>
              </a:rPr>
              <a:t> capital </a:t>
            </a:r>
            <a:r>
              <a:rPr lang="es-ES" sz="1600" b="1" dirty="0" err="1">
                <a:solidFill>
                  <a:schemeClr val="bg1"/>
                </a:solidFill>
              </a:rPr>
              <a:t>dins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d'uns</a:t>
            </a:r>
            <a:r>
              <a:rPr lang="es-ES" sz="1600" b="1" dirty="0">
                <a:solidFill>
                  <a:schemeClr val="bg1"/>
                </a:solidFill>
              </a:rPr>
              <a:t> </a:t>
            </a:r>
            <a:r>
              <a:rPr lang="es-ES" sz="1600" b="1" dirty="0" err="1">
                <a:solidFill>
                  <a:schemeClr val="bg1"/>
                </a:solidFill>
              </a:rPr>
              <a:t>anys</a:t>
            </a:r>
            <a:r>
              <a:rPr lang="es-ES" sz="1600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4" name="Gráfico 3" descr="Calendario contorno">
            <a:extLst>
              <a:ext uri="{FF2B5EF4-FFF2-40B4-BE49-F238E27FC236}">
                <a16:creationId xmlns:a16="http://schemas.microsoft.com/office/drawing/2014/main" id="{9D3840BE-0154-AFCE-E902-9392187093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86800" y="2438400"/>
            <a:ext cx="1666874" cy="16668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203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65796-BC24-889C-21CC-FEDF1EFC4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E26E647-BD75-8510-3C90-437AC369AE80}"/>
              </a:ext>
            </a:extLst>
          </p:cNvPr>
          <p:cNvSpPr txBox="1"/>
          <p:nvPr/>
        </p:nvSpPr>
        <p:spPr>
          <a:xfrm>
            <a:off x="399597" y="2967334"/>
            <a:ext cx="333828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L’</a:t>
            </a:r>
            <a:r>
              <a:rPr lang="es-ES" b="1" dirty="0" err="1">
                <a:solidFill>
                  <a:schemeClr val="bg1"/>
                </a:solidFill>
              </a:rPr>
              <a:t>amortització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financera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és</a:t>
            </a:r>
            <a:r>
              <a:rPr lang="es-ES" dirty="0">
                <a:solidFill>
                  <a:schemeClr val="bg1"/>
                </a:solidFill>
              </a:rPr>
              <a:t> el </a:t>
            </a:r>
            <a:r>
              <a:rPr lang="es-ES" dirty="0" err="1">
                <a:solidFill>
                  <a:schemeClr val="bg1"/>
                </a:solidFill>
              </a:rPr>
              <a:t>procés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mitjançant</a:t>
            </a:r>
            <a:r>
              <a:rPr lang="es-ES" dirty="0">
                <a:solidFill>
                  <a:schemeClr val="bg1"/>
                </a:solidFill>
              </a:rPr>
              <a:t> el </a:t>
            </a:r>
            <a:r>
              <a:rPr lang="es-ES" dirty="0" err="1">
                <a:solidFill>
                  <a:schemeClr val="bg1"/>
                </a:solidFill>
              </a:rPr>
              <a:t>qual</a:t>
            </a:r>
            <a:r>
              <a:rPr lang="es-ES" dirty="0">
                <a:solidFill>
                  <a:schemeClr val="bg1"/>
                </a:solidFill>
              </a:rPr>
              <a:t> es </a:t>
            </a:r>
            <a:r>
              <a:rPr lang="es-ES" dirty="0" err="1">
                <a:solidFill>
                  <a:schemeClr val="bg1"/>
                </a:solidFill>
              </a:rPr>
              <a:t>disminueix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gradualment</a:t>
            </a:r>
            <a:r>
              <a:rPr lang="es-ES" dirty="0">
                <a:solidFill>
                  <a:schemeClr val="bg1"/>
                </a:solidFill>
              </a:rPr>
              <a:t> el </a:t>
            </a:r>
            <a:r>
              <a:rPr lang="es-ES" dirty="0" err="1">
                <a:solidFill>
                  <a:schemeClr val="bg1"/>
                </a:solidFill>
              </a:rPr>
              <a:t>cost</a:t>
            </a:r>
            <a:r>
              <a:rPr lang="es-ES" dirty="0">
                <a:solidFill>
                  <a:schemeClr val="bg1"/>
                </a:solidFill>
              </a:rPr>
              <a:t> d' un </a:t>
            </a:r>
            <a:r>
              <a:rPr lang="es-ES" dirty="0" err="1">
                <a:solidFill>
                  <a:schemeClr val="bg1"/>
                </a:solidFill>
              </a:rPr>
              <a:t>deute</a:t>
            </a:r>
            <a:r>
              <a:rPr lang="es-ES" dirty="0">
                <a:solidFill>
                  <a:schemeClr val="bg1"/>
                </a:solidFill>
              </a:rPr>
              <a:t> per </a:t>
            </a:r>
            <a:r>
              <a:rPr lang="es-ES" dirty="0" err="1">
                <a:solidFill>
                  <a:schemeClr val="bg1"/>
                </a:solidFill>
              </a:rPr>
              <a:t>mitjà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es-ES" dirty="0" err="1">
                <a:solidFill>
                  <a:schemeClr val="bg1"/>
                </a:solidFill>
              </a:rPr>
              <a:t>pagaments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periòdics</a:t>
            </a:r>
            <a:r>
              <a:rPr lang="es-ES" dirty="0">
                <a:solidFill>
                  <a:schemeClr val="bg1"/>
                </a:solidFill>
              </a:rPr>
              <a:t> o </a:t>
            </a:r>
            <a:r>
              <a:rPr lang="es-ES" dirty="0" err="1">
                <a:solidFill>
                  <a:schemeClr val="bg1"/>
                </a:solidFill>
              </a:rPr>
              <a:t>quotes</a:t>
            </a:r>
            <a:r>
              <a:rPr lang="es-ES" dirty="0">
                <a:solidFill>
                  <a:schemeClr val="bg1"/>
                </a:solidFill>
              </a:rPr>
              <a:t>. </a:t>
            </a:r>
            <a:r>
              <a:rPr lang="es-ES" dirty="0" err="1">
                <a:solidFill>
                  <a:schemeClr val="bg1"/>
                </a:solidFill>
              </a:rPr>
              <a:t>Aquestes</a:t>
            </a:r>
            <a:r>
              <a:rPr lang="es-ES" dirty="0">
                <a:solidFill>
                  <a:schemeClr val="bg1"/>
                </a:solidFill>
              </a:rPr>
              <a:t> es denominen </a:t>
            </a:r>
            <a:r>
              <a:rPr lang="es-ES" b="1" dirty="0" err="1">
                <a:solidFill>
                  <a:schemeClr val="bg1"/>
                </a:solidFill>
              </a:rPr>
              <a:t>anualitats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d’amortització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97BA83C-78E0-9EBF-461E-89F53036E8FD}"/>
              </a:ext>
            </a:extLst>
          </p:cNvPr>
          <p:cNvSpPr txBox="1"/>
          <p:nvPr/>
        </p:nvSpPr>
        <p:spPr>
          <a:xfrm>
            <a:off x="4579256" y="1951672"/>
            <a:ext cx="69269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El </a:t>
            </a:r>
            <a:r>
              <a:rPr lang="es-ES" b="1" dirty="0">
                <a:solidFill>
                  <a:srgbClr val="E21A23"/>
                </a:solidFill>
              </a:rPr>
              <a:t>valor </a:t>
            </a:r>
            <a:r>
              <a:rPr lang="es-ES" b="1" dirty="0" err="1">
                <a:solidFill>
                  <a:srgbClr val="E21A23"/>
                </a:solidFill>
              </a:rPr>
              <a:t>present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d’una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anualitat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 err="1"/>
              <a:t>és</a:t>
            </a:r>
            <a:r>
              <a:rPr lang="es-ES" dirty="0"/>
              <a:t> la </a:t>
            </a:r>
            <a:r>
              <a:rPr lang="es-ES" dirty="0" err="1"/>
              <a:t>quantitat</a:t>
            </a:r>
            <a:r>
              <a:rPr lang="es-ES" dirty="0"/>
              <a:t> C que </a:t>
            </a:r>
            <a:r>
              <a:rPr lang="es-ES" dirty="0" err="1"/>
              <a:t>s’ha</a:t>
            </a:r>
            <a:r>
              <a:rPr lang="es-ES" dirty="0"/>
              <a:t> </a:t>
            </a:r>
            <a:r>
              <a:rPr lang="es-ES" dirty="0" err="1"/>
              <a:t>d’invertir</a:t>
            </a:r>
            <a:r>
              <a:rPr lang="es-ES" dirty="0"/>
              <a:t> en un </a:t>
            </a:r>
            <a:r>
              <a:rPr lang="es-ES" dirty="0" err="1"/>
              <a:t>moment</a:t>
            </a:r>
            <a:r>
              <a:rPr lang="es-ES" dirty="0"/>
              <a:t> </a:t>
            </a:r>
            <a:r>
              <a:rPr lang="es-ES" dirty="0" err="1"/>
              <a:t>concret</a:t>
            </a:r>
            <a:r>
              <a:rPr lang="es-ES" dirty="0"/>
              <a:t>, si es fan t </a:t>
            </a:r>
            <a:r>
              <a:rPr lang="es-ES" dirty="0" err="1"/>
              <a:t>pagaments</a:t>
            </a:r>
            <a:r>
              <a:rPr lang="es-ES" dirty="0"/>
              <a:t> </a:t>
            </a:r>
            <a:r>
              <a:rPr lang="es-ES" dirty="0" err="1"/>
              <a:t>regulars</a:t>
            </a:r>
            <a:r>
              <a:rPr lang="es-ES" dirty="0"/>
              <a:t> per un </a:t>
            </a:r>
            <a:r>
              <a:rPr lang="es-ES" dirty="0" err="1"/>
              <a:t>import</a:t>
            </a:r>
            <a:r>
              <a:rPr lang="es-ES" dirty="0"/>
              <a:t> </a:t>
            </a:r>
            <a:r>
              <a:rPr lang="es-ES" i="1" dirty="0"/>
              <a:t>a</a:t>
            </a:r>
            <a:r>
              <a:rPr lang="es-ES" dirty="0"/>
              <a:t>, a un </a:t>
            </a:r>
            <a:r>
              <a:rPr lang="es-ES" dirty="0" err="1"/>
              <a:t>tipus</a:t>
            </a:r>
            <a:r>
              <a:rPr lang="es-ES" dirty="0"/>
              <a:t> </a:t>
            </a:r>
            <a:r>
              <a:rPr lang="es-ES" dirty="0" err="1"/>
              <a:t>d’interès</a:t>
            </a:r>
            <a:r>
              <a:rPr lang="es-ES" dirty="0"/>
              <a:t> </a:t>
            </a:r>
            <a:r>
              <a:rPr lang="es-ES" i="1" dirty="0"/>
              <a:t>i</a:t>
            </a:r>
            <a:r>
              <a:rPr lang="es-ES" dirty="0"/>
              <a:t> per </a:t>
            </a:r>
            <a:r>
              <a:rPr lang="es-ES" dirty="0" err="1"/>
              <a:t>període</a:t>
            </a:r>
            <a:r>
              <a:rPr lang="es-ES" dirty="0"/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8738943-D562-1D86-6C6F-7C74235506E9}"/>
              </a:ext>
            </a:extLst>
          </p:cNvPr>
          <p:cNvSpPr txBox="1"/>
          <p:nvPr/>
        </p:nvSpPr>
        <p:spPr>
          <a:xfrm>
            <a:off x="4579256" y="5171302"/>
            <a:ext cx="73206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La </a:t>
            </a:r>
            <a:r>
              <a:rPr lang="es-ES" b="1" dirty="0">
                <a:solidFill>
                  <a:srgbClr val="E21A23"/>
                </a:solidFill>
              </a:rPr>
              <a:t>taula </a:t>
            </a:r>
            <a:r>
              <a:rPr lang="es-ES" b="1" dirty="0" err="1">
                <a:solidFill>
                  <a:srgbClr val="E21A23"/>
                </a:solidFill>
              </a:rPr>
              <a:t>d’amortització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 err="1"/>
              <a:t>és</a:t>
            </a:r>
            <a:r>
              <a:rPr lang="es-ES" dirty="0"/>
              <a:t> un </a:t>
            </a:r>
            <a:r>
              <a:rPr lang="es-ES" dirty="0" err="1"/>
              <a:t>resum</a:t>
            </a:r>
            <a:r>
              <a:rPr lang="es-ES" dirty="0"/>
              <a:t> de la </a:t>
            </a:r>
            <a:r>
              <a:rPr lang="es-ES" dirty="0" err="1"/>
              <a:t>informació</a:t>
            </a:r>
            <a:r>
              <a:rPr lang="es-ES" dirty="0"/>
              <a:t> de la </a:t>
            </a:r>
            <a:r>
              <a:rPr lang="es-ES" dirty="0" err="1"/>
              <a:t>devolució</a:t>
            </a:r>
            <a:r>
              <a:rPr lang="es-ES" dirty="0"/>
              <a:t> </a:t>
            </a:r>
            <a:r>
              <a:rPr lang="es-ES" dirty="0" err="1"/>
              <a:t>d’un</a:t>
            </a:r>
            <a:r>
              <a:rPr lang="es-ES" dirty="0"/>
              <a:t> </a:t>
            </a:r>
            <a:r>
              <a:rPr lang="es-ES" dirty="0" err="1"/>
              <a:t>préstec</a:t>
            </a:r>
            <a:r>
              <a:rPr lang="es-ES" dirty="0"/>
              <a:t> en el </a:t>
            </a:r>
            <a:r>
              <a:rPr lang="es-ES" dirty="0" err="1"/>
              <a:t>qual</a:t>
            </a:r>
            <a:r>
              <a:rPr lang="es-ES" dirty="0"/>
              <a:t> es </a:t>
            </a:r>
            <a:r>
              <a:rPr lang="es-ES" dirty="0" err="1"/>
              <a:t>pot</a:t>
            </a:r>
            <a:r>
              <a:rPr lang="es-ES" dirty="0"/>
              <a:t> observar </a:t>
            </a:r>
            <a:r>
              <a:rPr lang="es-ES" dirty="0" err="1"/>
              <a:t>com</a:t>
            </a:r>
            <a:r>
              <a:rPr lang="es-ES" dirty="0"/>
              <a:t> evoluciona, mes a mes, el </a:t>
            </a:r>
            <a:r>
              <a:rPr lang="es-ES" dirty="0" err="1"/>
              <a:t>pagament</a:t>
            </a:r>
            <a:r>
              <a:rPr lang="es-ES" dirty="0"/>
              <a:t> de les </a:t>
            </a:r>
            <a:r>
              <a:rPr lang="es-ES" dirty="0" err="1"/>
              <a:t>quotes</a:t>
            </a:r>
            <a:r>
              <a:rPr lang="es-ES" dirty="0"/>
              <a:t>, </a:t>
            </a:r>
            <a:r>
              <a:rPr lang="es-ES" dirty="0" err="1"/>
              <a:t>l’amortització</a:t>
            </a:r>
            <a:r>
              <a:rPr lang="es-ES" dirty="0"/>
              <a:t>, </a:t>
            </a:r>
            <a:r>
              <a:rPr lang="es-ES" dirty="0" err="1"/>
              <a:t>els</a:t>
            </a:r>
            <a:r>
              <a:rPr lang="es-ES" dirty="0"/>
              <a:t> </a:t>
            </a:r>
            <a:r>
              <a:rPr lang="es-ES" dirty="0" err="1"/>
              <a:t>interessos</a:t>
            </a:r>
            <a:r>
              <a:rPr lang="es-ES" dirty="0"/>
              <a:t> i el capital </a:t>
            </a:r>
            <a:r>
              <a:rPr lang="es-ES" dirty="0" err="1"/>
              <a:t>pendent</a:t>
            </a:r>
            <a:r>
              <a:rPr lang="es-ES" dirty="0"/>
              <a:t> </a:t>
            </a:r>
            <a:r>
              <a:rPr lang="es-ES" dirty="0" err="1"/>
              <a:t>d’amortitzar</a:t>
            </a:r>
            <a:r>
              <a:rPr lang="es-ES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ABAD8897-A4D6-E8BD-56BE-C3EBEA6ED7DE}"/>
                  </a:ext>
                </a:extLst>
              </p:cNvPr>
              <p:cNvSpPr txBox="1"/>
              <p:nvPr/>
            </p:nvSpPr>
            <p:spPr>
              <a:xfrm>
                <a:off x="6611937" y="3128384"/>
                <a:ext cx="2387148" cy="854612"/>
              </a:xfrm>
              <a:custGeom>
                <a:avLst/>
                <a:gdLst>
                  <a:gd name="csX0" fmla="*/ 0 w 2387148"/>
                  <a:gd name="csY0" fmla="*/ 0 h 854612"/>
                  <a:gd name="csX1" fmla="*/ 549044 w 2387148"/>
                  <a:gd name="csY1" fmla="*/ 0 h 854612"/>
                  <a:gd name="csX2" fmla="*/ 1074217 w 2387148"/>
                  <a:gd name="csY2" fmla="*/ 0 h 854612"/>
                  <a:gd name="csX3" fmla="*/ 1718747 w 2387148"/>
                  <a:gd name="csY3" fmla="*/ 0 h 854612"/>
                  <a:gd name="csX4" fmla="*/ 2387148 w 2387148"/>
                  <a:gd name="csY4" fmla="*/ 0 h 854612"/>
                  <a:gd name="csX5" fmla="*/ 2387148 w 2387148"/>
                  <a:gd name="csY5" fmla="*/ 444398 h 854612"/>
                  <a:gd name="csX6" fmla="*/ 2387148 w 2387148"/>
                  <a:gd name="csY6" fmla="*/ 854612 h 854612"/>
                  <a:gd name="csX7" fmla="*/ 1861975 w 2387148"/>
                  <a:gd name="csY7" fmla="*/ 854612 h 854612"/>
                  <a:gd name="csX8" fmla="*/ 1336803 w 2387148"/>
                  <a:gd name="csY8" fmla="*/ 854612 h 854612"/>
                  <a:gd name="csX9" fmla="*/ 716144 w 2387148"/>
                  <a:gd name="csY9" fmla="*/ 854612 h 854612"/>
                  <a:gd name="csX10" fmla="*/ 0 w 2387148"/>
                  <a:gd name="csY10" fmla="*/ 854612 h 854612"/>
                  <a:gd name="csX11" fmla="*/ 0 w 2387148"/>
                  <a:gd name="csY11" fmla="*/ 410214 h 854612"/>
                  <a:gd name="csX12" fmla="*/ 0 w 2387148"/>
                  <a:gd name="csY12" fmla="*/ 0 h 85461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387148" h="854612" extrusionOk="0">
                    <a:moveTo>
                      <a:pt x="0" y="0"/>
                    </a:moveTo>
                    <a:cubicBezTo>
                      <a:pt x="253515" y="-1738"/>
                      <a:pt x="333204" y="31185"/>
                      <a:pt x="549044" y="0"/>
                    </a:cubicBezTo>
                    <a:cubicBezTo>
                      <a:pt x="764884" y="-31185"/>
                      <a:pt x="869673" y="44247"/>
                      <a:pt x="1074217" y="0"/>
                    </a:cubicBezTo>
                    <a:cubicBezTo>
                      <a:pt x="1278761" y="-44247"/>
                      <a:pt x="1544248" y="59193"/>
                      <a:pt x="1718747" y="0"/>
                    </a:cubicBezTo>
                    <a:cubicBezTo>
                      <a:pt x="1893246" y="-59193"/>
                      <a:pt x="2119663" y="15528"/>
                      <a:pt x="2387148" y="0"/>
                    </a:cubicBezTo>
                    <a:cubicBezTo>
                      <a:pt x="2438124" y="144515"/>
                      <a:pt x="2348987" y="228811"/>
                      <a:pt x="2387148" y="444398"/>
                    </a:cubicBezTo>
                    <a:cubicBezTo>
                      <a:pt x="2425309" y="659985"/>
                      <a:pt x="2357422" y="650238"/>
                      <a:pt x="2387148" y="854612"/>
                    </a:cubicBezTo>
                    <a:cubicBezTo>
                      <a:pt x="2230267" y="882178"/>
                      <a:pt x="1988877" y="812709"/>
                      <a:pt x="1861975" y="854612"/>
                    </a:cubicBezTo>
                    <a:cubicBezTo>
                      <a:pt x="1735073" y="896515"/>
                      <a:pt x="1499714" y="827131"/>
                      <a:pt x="1336803" y="854612"/>
                    </a:cubicBezTo>
                    <a:cubicBezTo>
                      <a:pt x="1173892" y="882093"/>
                      <a:pt x="874855" y="815948"/>
                      <a:pt x="716144" y="854612"/>
                    </a:cubicBezTo>
                    <a:cubicBezTo>
                      <a:pt x="557433" y="893276"/>
                      <a:pt x="315267" y="849549"/>
                      <a:pt x="0" y="854612"/>
                    </a:cubicBezTo>
                    <a:cubicBezTo>
                      <a:pt x="-20180" y="712501"/>
                      <a:pt x="20307" y="548205"/>
                      <a:pt x="0" y="410214"/>
                    </a:cubicBezTo>
                    <a:cubicBezTo>
                      <a:pt x="-20307" y="272223"/>
                      <a:pt x="32586" y="197661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030991238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1600" smtClean="0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f>
                        <m:fPr>
                          <m:ctrlPr>
                            <a:rPr lang="es-ES" sz="1600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s-ES" sz="1600" i="1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ES" sz="1600" i="1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1600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es-ES" sz="1600"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</m:d>
                            </m:e>
                            <m:sup>
                              <m:r>
                                <a:rPr lang="es-ES" sz="1600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sz="1600"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r>
                            <a:rPr lang="es-ES" sz="160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s-ES" sz="1600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10" name="CuadroTexto 9">
                <a:extLst>
                  <a:ext uri="{FF2B5EF4-FFF2-40B4-BE49-F238E27FC236}">
                    <a16:creationId xmlns:a16="http://schemas.microsoft.com/office/drawing/2014/main" id="{ABAD8897-A4D6-E8BD-56BE-C3EBEA6ED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1937" y="3128384"/>
                <a:ext cx="2387148" cy="8546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030991238">
                      <a:custGeom>
                        <a:avLst/>
                        <a:gdLst>
                          <a:gd name="csX0" fmla="*/ 0 w 2387148"/>
                          <a:gd name="csY0" fmla="*/ 0 h 854612"/>
                          <a:gd name="csX1" fmla="*/ 549044 w 2387148"/>
                          <a:gd name="csY1" fmla="*/ 0 h 854612"/>
                          <a:gd name="csX2" fmla="*/ 1074217 w 2387148"/>
                          <a:gd name="csY2" fmla="*/ 0 h 854612"/>
                          <a:gd name="csX3" fmla="*/ 1718747 w 2387148"/>
                          <a:gd name="csY3" fmla="*/ 0 h 854612"/>
                          <a:gd name="csX4" fmla="*/ 2387148 w 2387148"/>
                          <a:gd name="csY4" fmla="*/ 0 h 854612"/>
                          <a:gd name="csX5" fmla="*/ 2387148 w 2387148"/>
                          <a:gd name="csY5" fmla="*/ 444398 h 854612"/>
                          <a:gd name="csX6" fmla="*/ 2387148 w 2387148"/>
                          <a:gd name="csY6" fmla="*/ 854612 h 854612"/>
                          <a:gd name="csX7" fmla="*/ 1861975 w 2387148"/>
                          <a:gd name="csY7" fmla="*/ 854612 h 854612"/>
                          <a:gd name="csX8" fmla="*/ 1336803 w 2387148"/>
                          <a:gd name="csY8" fmla="*/ 854612 h 854612"/>
                          <a:gd name="csX9" fmla="*/ 716144 w 2387148"/>
                          <a:gd name="csY9" fmla="*/ 854612 h 854612"/>
                          <a:gd name="csX10" fmla="*/ 0 w 2387148"/>
                          <a:gd name="csY10" fmla="*/ 854612 h 854612"/>
                          <a:gd name="csX11" fmla="*/ 0 w 2387148"/>
                          <a:gd name="csY11" fmla="*/ 410214 h 854612"/>
                          <a:gd name="csX12" fmla="*/ 0 w 2387148"/>
                          <a:gd name="csY12" fmla="*/ 0 h 854612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387148" h="854612" extrusionOk="0">
                            <a:moveTo>
                              <a:pt x="0" y="0"/>
                            </a:moveTo>
                            <a:cubicBezTo>
                              <a:pt x="253515" y="-1738"/>
                              <a:pt x="333204" y="31185"/>
                              <a:pt x="549044" y="0"/>
                            </a:cubicBezTo>
                            <a:cubicBezTo>
                              <a:pt x="764884" y="-31185"/>
                              <a:pt x="869673" y="44247"/>
                              <a:pt x="1074217" y="0"/>
                            </a:cubicBezTo>
                            <a:cubicBezTo>
                              <a:pt x="1278761" y="-44247"/>
                              <a:pt x="1544248" y="59193"/>
                              <a:pt x="1718747" y="0"/>
                            </a:cubicBezTo>
                            <a:cubicBezTo>
                              <a:pt x="1893246" y="-59193"/>
                              <a:pt x="2119663" y="15528"/>
                              <a:pt x="2387148" y="0"/>
                            </a:cubicBezTo>
                            <a:cubicBezTo>
                              <a:pt x="2438124" y="144515"/>
                              <a:pt x="2348987" y="228811"/>
                              <a:pt x="2387148" y="444398"/>
                            </a:cubicBezTo>
                            <a:cubicBezTo>
                              <a:pt x="2425309" y="659985"/>
                              <a:pt x="2357422" y="650238"/>
                              <a:pt x="2387148" y="854612"/>
                            </a:cubicBezTo>
                            <a:cubicBezTo>
                              <a:pt x="2230267" y="882178"/>
                              <a:pt x="1988877" y="812709"/>
                              <a:pt x="1861975" y="854612"/>
                            </a:cubicBezTo>
                            <a:cubicBezTo>
                              <a:pt x="1735073" y="896515"/>
                              <a:pt x="1499714" y="827131"/>
                              <a:pt x="1336803" y="854612"/>
                            </a:cubicBezTo>
                            <a:cubicBezTo>
                              <a:pt x="1173892" y="882093"/>
                              <a:pt x="874855" y="815948"/>
                              <a:pt x="716144" y="854612"/>
                            </a:cubicBezTo>
                            <a:cubicBezTo>
                              <a:pt x="557433" y="893276"/>
                              <a:pt x="315267" y="849549"/>
                              <a:pt x="0" y="854612"/>
                            </a:cubicBezTo>
                            <a:cubicBezTo>
                              <a:pt x="-20180" y="712501"/>
                              <a:pt x="20307" y="548205"/>
                              <a:pt x="0" y="410214"/>
                            </a:cubicBezTo>
                            <a:cubicBezTo>
                              <a:pt x="-20307" y="272223"/>
                              <a:pt x="32586" y="197661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upo 33">
            <a:extLst>
              <a:ext uri="{FF2B5EF4-FFF2-40B4-BE49-F238E27FC236}">
                <a16:creationId xmlns:a16="http://schemas.microsoft.com/office/drawing/2014/main" id="{E19CCB13-15E9-1F68-DFD8-F676D3DB6CA6}"/>
              </a:ext>
            </a:extLst>
          </p:cNvPr>
          <p:cNvGrpSpPr/>
          <p:nvPr/>
        </p:nvGrpSpPr>
        <p:grpSpPr>
          <a:xfrm>
            <a:off x="4349975" y="3566698"/>
            <a:ext cx="3430136" cy="1424988"/>
            <a:chOff x="4349975" y="3566698"/>
            <a:chExt cx="3430136" cy="1424988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188949-EDA6-821F-D9E9-C5FE7A5324B6}"/>
                </a:ext>
              </a:extLst>
            </p:cNvPr>
            <p:cNvSpPr txBox="1"/>
            <p:nvPr/>
          </p:nvSpPr>
          <p:spPr>
            <a:xfrm>
              <a:off x="4349975" y="3566698"/>
              <a:ext cx="122464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600" dirty="0" err="1">
                  <a:solidFill>
                    <a:srgbClr val="E21A23"/>
                  </a:solidFill>
                </a:rPr>
                <a:t>Anualitat</a:t>
              </a:r>
              <a:endParaRPr lang="es-ES" sz="1600" dirty="0">
                <a:solidFill>
                  <a:srgbClr val="E21A23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CuadroTexto 15">
                  <a:extLst>
                    <a:ext uri="{FF2B5EF4-FFF2-40B4-BE49-F238E27FC236}">
                      <a16:creationId xmlns:a16="http://schemas.microsoft.com/office/drawing/2014/main" id="{963FA5D8-0B21-EC0A-047B-25E6B8AF9960}"/>
                    </a:ext>
                  </a:extLst>
                </p:cNvPr>
                <p:cNvSpPr txBox="1"/>
                <p:nvPr/>
              </p:nvSpPr>
              <p:spPr>
                <a:xfrm>
                  <a:off x="4869088" y="4343432"/>
                  <a:ext cx="2911023" cy="6482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s-ES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s-ES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f>
                          <m:fPr>
                            <m:ctrlPr>
                              <a:rPr lang="es-ES" i="1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i="1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num>
                          <m:den>
                            <m:r>
                              <a:rPr lang="es-ES" i="1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s-ES" dirty="0">
                    <a:solidFill>
                      <a:srgbClr val="E21A23"/>
                    </a:solidFill>
                  </a:endParaRPr>
                </a:p>
              </p:txBody>
            </p:sp>
          </mc:Choice>
          <mc:Fallback>
            <p:sp>
              <p:nvSpPr>
                <p:cNvPr id="16" name="CuadroTexto 15">
                  <a:extLst>
                    <a:ext uri="{FF2B5EF4-FFF2-40B4-BE49-F238E27FC236}">
                      <a16:creationId xmlns:a16="http://schemas.microsoft.com/office/drawing/2014/main" id="{963FA5D8-0B21-EC0A-047B-25E6B8AF99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9088" y="4343432"/>
                  <a:ext cx="2911023" cy="64825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a-ES-valencia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Conector: curvado 18">
              <a:extLst>
                <a:ext uri="{FF2B5EF4-FFF2-40B4-BE49-F238E27FC236}">
                  <a16:creationId xmlns:a16="http://schemas.microsoft.com/office/drawing/2014/main" id="{BC1179D1-4998-C801-A62F-0E8E5B002A3F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5037008" y="3868640"/>
              <a:ext cx="438181" cy="511403"/>
            </a:xfrm>
            <a:prstGeom prst="curvedConnector2">
              <a:avLst/>
            </a:prstGeom>
            <a:ln>
              <a:solidFill>
                <a:srgbClr val="E21A23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14236912-976A-EB3A-8FBF-2CE06B44EAF6}"/>
              </a:ext>
            </a:extLst>
          </p:cNvPr>
          <p:cNvGrpSpPr/>
          <p:nvPr/>
        </p:nvGrpSpPr>
        <p:grpSpPr>
          <a:xfrm>
            <a:off x="8239577" y="3314522"/>
            <a:ext cx="3952423" cy="1716197"/>
            <a:chOff x="8239577" y="3314522"/>
            <a:chExt cx="3952423" cy="1716197"/>
          </a:xfrm>
        </p:grpSpPr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418119F9-6481-C1C4-5191-999324A454F1}"/>
                </a:ext>
              </a:extLst>
            </p:cNvPr>
            <p:cNvSpPr txBox="1"/>
            <p:nvPr/>
          </p:nvSpPr>
          <p:spPr>
            <a:xfrm>
              <a:off x="10649403" y="3314522"/>
              <a:ext cx="154259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dirty="0" err="1">
                  <a:solidFill>
                    <a:srgbClr val="E21A23"/>
                  </a:solidFill>
                </a:rPr>
                <a:t>Període</a:t>
              </a:r>
              <a:r>
                <a:rPr lang="es-ES" sz="1400" dirty="0">
                  <a:solidFill>
                    <a:srgbClr val="E21A23"/>
                  </a:solidFill>
                </a:rPr>
                <a:t> </a:t>
              </a:r>
              <a:r>
                <a:rPr lang="es-ES" sz="1400" dirty="0" err="1">
                  <a:solidFill>
                    <a:srgbClr val="E21A23"/>
                  </a:solidFill>
                </a:rPr>
                <a:t>d’amortització</a:t>
              </a:r>
              <a:endParaRPr lang="es-ES" sz="1400" dirty="0">
                <a:solidFill>
                  <a:srgbClr val="E21A23"/>
                </a:solidFill>
              </a:endParaRPr>
            </a:p>
          </p:txBody>
        </p:sp>
        <p:cxnSp>
          <p:nvCxnSpPr>
            <p:cNvPr id="24" name="Conector: curvado 23">
              <a:extLst>
                <a:ext uri="{FF2B5EF4-FFF2-40B4-BE49-F238E27FC236}">
                  <a16:creationId xmlns:a16="http://schemas.microsoft.com/office/drawing/2014/main" id="{F5BC91B0-C57E-CAB1-0C6D-563EB64EED32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10342903" y="3917023"/>
              <a:ext cx="878681" cy="544310"/>
            </a:xfrm>
            <a:prstGeom prst="curvedConnector3">
              <a:avLst>
                <a:gd name="adj1" fmla="val 38437"/>
              </a:avLst>
            </a:prstGeom>
            <a:ln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CuadroTexto 32">
                  <a:extLst>
                    <a:ext uri="{FF2B5EF4-FFF2-40B4-BE49-F238E27FC236}">
                      <a16:creationId xmlns:a16="http://schemas.microsoft.com/office/drawing/2014/main" id="{01223F3C-4008-6925-08D3-2846C3FBFDD1}"/>
                    </a:ext>
                  </a:extLst>
                </p:cNvPr>
                <p:cNvSpPr txBox="1"/>
                <p:nvPr/>
              </p:nvSpPr>
              <p:spPr>
                <a:xfrm>
                  <a:off x="8239577" y="4141052"/>
                  <a:ext cx="1993957" cy="88966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s-ES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s-ES" i="1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s-ES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  <m:d>
                              <m:dPr>
                                <m:ctrlP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f>
                                  <m:fPr>
                                    <m:ctrlP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𝐶𝑖</m:t>
                                    </m:r>
                                  </m:num>
                                  <m:den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</m:e>
                            </m:d>
                          </m:num>
                          <m:den>
                            <m:func>
                              <m:funcPr>
                                <m:ctrlPr>
                                  <a:rPr lang="es-ES" i="1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s-ES">
                                    <a:solidFill>
                                      <a:srgbClr val="E21A23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>
                                      <a:rPr lang="es-ES" i="1">
                                        <a:solidFill>
                                          <a:srgbClr val="E21A2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</m:e>
                            </m:func>
                          </m:den>
                        </m:f>
                      </m:oMath>
                    </m:oMathPara>
                  </a14:m>
                  <a:endParaRPr lang="es-ES" dirty="0">
                    <a:solidFill>
                      <a:srgbClr val="E21A23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CuadroTexto 32">
                  <a:extLst>
                    <a:ext uri="{FF2B5EF4-FFF2-40B4-BE49-F238E27FC236}">
                      <a16:creationId xmlns:a16="http://schemas.microsoft.com/office/drawing/2014/main" id="{01223F3C-4008-6925-08D3-2846C3FBFDD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39577" y="4141052"/>
                  <a:ext cx="1993957" cy="88966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custDataLst>
      <p:tags r:id="rId1"/>
    </p:custDataLst>
    <p:extLst>
      <p:ext uri="{BB962C8B-B14F-4D97-AF65-F5344CB8AC3E}">
        <p14:creationId xmlns:p14="http://schemas.microsoft.com/office/powerpoint/2010/main" val="151268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6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adroTexto 36">
            <a:extLst>
              <a:ext uri="{FF2B5EF4-FFF2-40B4-BE49-F238E27FC236}">
                <a16:creationId xmlns:a16="http://schemas.microsoft.com/office/drawing/2014/main" id="{A4CF401D-4756-90F9-2217-CAA512E8FA67}"/>
              </a:ext>
            </a:extLst>
          </p:cNvPr>
          <p:cNvSpPr txBox="1"/>
          <p:nvPr/>
        </p:nvSpPr>
        <p:spPr>
          <a:xfrm>
            <a:off x="4314933" y="1969504"/>
            <a:ext cx="1892492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Taxes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1A2234E4-D9EA-B143-6AD4-BE6671052ACA}"/>
              </a:ext>
            </a:extLst>
          </p:cNvPr>
          <p:cNvSpPr txBox="1"/>
          <p:nvPr/>
        </p:nvSpPr>
        <p:spPr>
          <a:xfrm>
            <a:off x="354564" y="3538954"/>
            <a:ext cx="350831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-valencia" sz="4000" b="1">
                <a:solidFill>
                  <a:srgbClr val="FFFFFF"/>
                </a:solidFill>
              </a:rPr>
              <a:t>Matemàtiques financeres</a:t>
            </a:r>
            <a:endParaRPr lang="es-ES" sz="4000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6F731B5-BFDA-A43F-E48D-2A20BDEE0197}"/>
              </a:ext>
            </a:extLst>
          </p:cNvPr>
          <p:cNvSpPr txBox="1"/>
          <p:nvPr/>
        </p:nvSpPr>
        <p:spPr>
          <a:xfrm>
            <a:off x="6795044" y="2983059"/>
            <a:ext cx="2914461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Simple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9C3FD2-F4DC-C44B-FFA2-36FB7D46997B}"/>
              </a:ext>
            </a:extLst>
          </p:cNvPr>
          <p:cNvSpPr txBox="1"/>
          <p:nvPr/>
        </p:nvSpPr>
        <p:spPr>
          <a:xfrm>
            <a:off x="4314933" y="3136948"/>
            <a:ext cx="1924674" cy="307777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Índexs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7DA7F8F-6453-40D8-C617-0F9544987BB8}"/>
              </a:ext>
            </a:extLst>
          </p:cNvPr>
          <p:cNvSpPr txBox="1"/>
          <p:nvPr/>
        </p:nvSpPr>
        <p:spPr>
          <a:xfrm>
            <a:off x="4314933" y="4092160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Progressions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448B5E-7E71-295C-19FE-8FB29010FA31}"/>
              </a:ext>
            </a:extLst>
          </p:cNvPr>
          <p:cNvSpPr txBox="1"/>
          <p:nvPr/>
        </p:nvSpPr>
        <p:spPr>
          <a:xfrm>
            <a:off x="4314933" y="5029890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Capitalització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37C915C-A1A3-9CBE-C445-39344F965F43}"/>
              </a:ext>
            </a:extLst>
          </p:cNvPr>
          <p:cNvSpPr txBox="1"/>
          <p:nvPr/>
        </p:nvSpPr>
        <p:spPr>
          <a:xfrm>
            <a:off x="6795045" y="1597469"/>
            <a:ext cx="29144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Variació</a:t>
            </a:r>
            <a:endParaRPr lang="es-ES" sz="1400" b="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33B3AD2-DEFC-C903-EC00-BDAAA4256971}"/>
              </a:ext>
            </a:extLst>
          </p:cNvPr>
          <p:cNvSpPr txBox="1"/>
          <p:nvPr/>
        </p:nvSpPr>
        <p:spPr>
          <a:xfrm>
            <a:off x="4314933" y="6035791"/>
            <a:ext cx="1940766" cy="307777"/>
          </a:xfrm>
          <a:prstGeom prst="rect">
            <a:avLst/>
          </a:prstGeom>
          <a:solidFill>
            <a:srgbClr val="06235B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>
                <a:solidFill>
                  <a:schemeClr val="bg1"/>
                </a:solidFill>
              </a:rPr>
              <a:t>Amortització</a:t>
            </a:r>
            <a:endParaRPr lang="es-ES" sz="1400" dirty="0">
              <a:solidFill>
                <a:schemeClr val="bg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5EBD39-5323-A310-77EC-C6094173686E}"/>
              </a:ext>
            </a:extLst>
          </p:cNvPr>
          <p:cNvSpPr txBox="1"/>
          <p:nvPr/>
        </p:nvSpPr>
        <p:spPr>
          <a:xfrm>
            <a:off x="6795044" y="1982068"/>
            <a:ext cx="291445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Atur</a:t>
            </a:r>
            <a:endParaRPr lang="es-ES" sz="1400" b="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8EDF076-B189-B74A-5A37-4D28784370C3}"/>
              </a:ext>
            </a:extLst>
          </p:cNvPr>
          <p:cNvSpPr txBox="1"/>
          <p:nvPr/>
        </p:nvSpPr>
        <p:spPr>
          <a:xfrm>
            <a:off x="6795045" y="2398660"/>
            <a:ext cx="291445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ca-ES-valencia" sz="1400" b="0"/>
              <a:t>Natalitat</a:t>
            </a:r>
            <a:endParaRPr lang="es-ES" sz="1400" b="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095000C-4B6B-AD17-5290-9CEAC9C3960F}"/>
              </a:ext>
            </a:extLst>
          </p:cNvPr>
          <p:cNvSpPr txBox="1"/>
          <p:nvPr/>
        </p:nvSpPr>
        <p:spPr>
          <a:xfrm>
            <a:off x="6795045" y="3361179"/>
            <a:ext cx="291446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IPC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C3FD13C-C042-879F-343C-5139363D5A3B}"/>
              </a:ext>
            </a:extLst>
          </p:cNvPr>
          <p:cNvSpPr txBox="1"/>
          <p:nvPr/>
        </p:nvSpPr>
        <p:spPr>
          <a:xfrm>
            <a:off x="6811135" y="3904033"/>
            <a:ext cx="289836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Aritmètica</a:t>
            </a:r>
            <a:endParaRPr lang="es-ES" sz="1400" b="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F356FD0-26BC-6727-B6D4-FDA36F7F57CB}"/>
              </a:ext>
            </a:extLst>
          </p:cNvPr>
          <p:cNvSpPr txBox="1"/>
          <p:nvPr/>
        </p:nvSpPr>
        <p:spPr>
          <a:xfrm>
            <a:off x="6803089" y="4312273"/>
            <a:ext cx="290641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Geomètrica</a:t>
            </a:r>
            <a:endParaRPr lang="es-ES" sz="1400" b="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6CCF86B-B315-D0C8-48F2-5448C58ECB1A}"/>
              </a:ext>
            </a:extLst>
          </p:cNvPr>
          <p:cNvSpPr txBox="1"/>
          <p:nvPr/>
        </p:nvSpPr>
        <p:spPr>
          <a:xfrm>
            <a:off x="6786255" y="4807932"/>
            <a:ext cx="292324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 dirty="0"/>
              <a:t>Simple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3D0E999-0FD0-932B-0270-49B15C5DAB91}"/>
              </a:ext>
            </a:extLst>
          </p:cNvPr>
          <p:cNvSpPr txBox="1"/>
          <p:nvPr/>
        </p:nvSpPr>
        <p:spPr>
          <a:xfrm>
            <a:off x="6778209" y="5216172"/>
            <a:ext cx="293129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Composta</a:t>
            </a:r>
            <a:endParaRPr lang="es-ES" sz="1400" b="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92379F79-5EFC-48A7-92BF-29AD89872BDF}"/>
              </a:ext>
            </a:extLst>
          </p:cNvPr>
          <p:cNvSpPr txBox="1"/>
          <p:nvPr/>
        </p:nvSpPr>
        <p:spPr>
          <a:xfrm>
            <a:off x="6778209" y="5616562"/>
            <a:ext cx="293129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b="1"/>
            </a:lvl1pPr>
          </a:lstStyle>
          <a:p>
            <a:r>
              <a:rPr lang="es-ES" sz="1400" b="0"/>
              <a:t>Anualitats de capitalització</a:t>
            </a:r>
            <a:endParaRPr lang="es-ES" sz="1400" b="0" dirty="0"/>
          </a:p>
        </p:txBody>
      </p:sp>
      <p:sp>
        <p:nvSpPr>
          <p:cNvPr id="6" name="Abrir llave 5">
            <a:extLst>
              <a:ext uri="{FF2B5EF4-FFF2-40B4-BE49-F238E27FC236}">
                <a16:creationId xmlns:a16="http://schemas.microsoft.com/office/drawing/2014/main" id="{4AFE087B-585D-7095-BF99-F09C3D19633B}"/>
              </a:ext>
            </a:extLst>
          </p:cNvPr>
          <p:cNvSpPr/>
          <p:nvPr/>
        </p:nvSpPr>
        <p:spPr>
          <a:xfrm>
            <a:off x="6412012" y="1597469"/>
            <a:ext cx="84881" cy="110896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llave 6">
            <a:extLst>
              <a:ext uri="{FF2B5EF4-FFF2-40B4-BE49-F238E27FC236}">
                <a16:creationId xmlns:a16="http://schemas.microsoft.com/office/drawing/2014/main" id="{1F23A5B4-C1E2-9660-7A11-AEE52D20FE7C}"/>
              </a:ext>
            </a:extLst>
          </p:cNvPr>
          <p:cNvSpPr/>
          <p:nvPr/>
        </p:nvSpPr>
        <p:spPr>
          <a:xfrm>
            <a:off x="6414865" y="2918816"/>
            <a:ext cx="84881" cy="77871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llave 7">
            <a:extLst>
              <a:ext uri="{FF2B5EF4-FFF2-40B4-BE49-F238E27FC236}">
                <a16:creationId xmlns:a16="http://schemas.microsoft.com/office/drawing/2014/main" id="{D632500A-5830-68AC-E785-6DA7462EB370}"/>
              </a:ext>
            </a:extLst>
          </p:cNvPr>
          <p:cNvSpPr/>
          <p:nvPr/>
        </p:nvSpPr>
        <p:spPr>
          <a:xfrm>
            <a:off x="6397303" y="3904033"/>
            <a:ext cx="84881" cy="71601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llave 17">
            <a:extLst>
              <a:ext uri="{FF2B5EF4-FFF2-40B4-BE49-F238E27FC236}">
                <a16:creationId xmlns:a16="http://schemas.microsoft.com/office/drawing/2014/main" id="{EF355DC6-8E20-28C7-E03C-E8ECD2E38363}"/>
              </a:ext>
            </a:extLst>
          </p:cNvPr>
          <p:cNvSpPr/>
          <p:nvPr/>
        </p:nvSpPr>
        <p:spPr>
          <a:xfrm>
            <a:off x="6397303" y="4807932"/>
            <a:ext cx="102443" cy="111640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808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4" grpId="0"/>
      <p:bldP spid="47" grpId="0" animBg="1"/>
      <p:bldP spid="2" grpId="0" animBg="1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6" grpId="0" animBg="1"/>
      <p:bldP spid="7" grpId="0" animBg="1"/>
      <p:bldP spid="8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96754A6-F034-7C83-AAA9-53BFC4F0F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241" y="1939042"/>
            <a:ext cx="7617765" cy="1193358"/>
          </a:xfrm>
        </p:spPr>
        <p:txBody>
          <a:bodyPr/>
          <a:lstStyle/>
          <a:p>
            <a:r>
              <a:rPr lang="es-ES" sz="2000" dirty="0">
                <a:latin typeface="+mn-lt"/>
              </a:rPr>
              <a:t>La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taxa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 de </a:t>
            </a:r>
            <a:r>
              <a:rPr lang="es-ES" sz="2000" b="1" dirty="0" err="1">
                <a:solidFill>
                  <a:srgbClr val="E21A23"/>
                </a:solidFill>
                <a:latin typeface="+mn-lt"/>
              </a:rPr>
              <a:t>variació</a:t>
            </a:r>
            <a:r>
              <a:rPr lang="es-ES" sz="2000" b="1" dirty="0">
                <a:solidFill>
                  <a:srgbClr val="E21A23"/>
                </a:solidFill>
                <a:latin typeface="+mn-lt"/>
              </a:rPr>
              <a:t> (TV) </a:t>
            </a:r>
            <a:r>
              <a:rPr lang="es-ES" sz="2000" dirty="0" err="1">
                <a:latin typeface="+mn-lt"/>
              </a:rPr>
              <a:t>permet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analitzar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l'evolució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d'una</a:t>
            </a:r>
            <a:r>
              <a:rPr lang="es-ES" sz="2000" dirty="0">
                <a:latin typeface="+mn-lt"/>
              </a:rPr>
              <a:t> variable que es mesura en dos </a:t>
            </a:r>
            <a:r>
              <a:rPr lang="es-ES" sz="2000" dirty="0" err="1">
                <a:latin typeface="+mn-lt"/>
              </a:rPr>
              <a:t>períodes</a:t>
            </a:r>
            <a:r>
              <a:rPr lang="es-ES" sz="2000" dirty="0">
                <a:latin typeface="+mn-lt"/>
              </a:rPr>
              <a:t> de </a:t>
            </a:r>
            <a:r>
              <a:rPr lang="es-ES" sz="2000" dirty="0" err="1">
                <a:latin typeface="+mn-lt"/>
              </a:rPr>
              <a:t>temps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diferents</a:t>
            </a:r>
            <a:r>
              <a:rPr lang="es-ES" sz="2000" dirty="0">
                <a:latin typeface="+mn-lt"/>
              </a:rPr>
              <a:t>. Si x</a:t>
            </a:r>
            <a:r>
              <a:rPr lang="ca-ES-valencia" sz="2000" i="1" baseline="-25000" dirty="0"/>
              <a:t>t</a:t>
            </a:r>
            <a:r>
              <a:rPr lang="es-ES" sz="2000" dirty="0">
                <a:latin typeface="+mn-lt"/>
              </a:rPr>
              <a:t>  </a:t>
            </a:r>
            <a:r>
              <a:rPr lang="es-ES" sz="2000" dirty="0" err="1">
                <a:latin typeface="+mn-lt"/>
              </a:rPr>
              <a:t>és</a:t>
            </a:r>
            <a:r>
              <a:rPr lang="es-ES" sz="2000" dirty="0">
                <a:latin typeface="+mn-lt"/>
              </a:rPr>
              <a:t> el valor en el </a:t>
            </a:r>
            <a:r>
              <a:rPr lang="es-ES" sz="2000" dirty="0" err="1">
                <a:latin typeface="+mn-lt"/>
              </a:rPr>
              <a:t>període</a:t>
            </a:r>
            <a:r>
              <a:rPr lang="es-ES" sz="2000" dirty="0">
                <a:latin typeface="+mn-lt"/>
              </a:rPr>
              <a:t> </a:t>
            </a:r>
            <a:r>
              <a:rPr lang="es-ES" sz="2000" i="1" dirty="0">
                <a:latin typeface="+mn-lt"/>
              </a:rPr>
              <a:t>t</a:t>
            </a:r>
            <a:r>
              <a:rPr lang="es-ES" sz="2000" dirty="0">
                <a:latin typeface="+mn-lt"/>
              </a:rPr>
              <a:t> i x</a:t>
            </a:r>
            <a:r>
              <a:rPr lang="ca-ES-valencia" sz="2000" i="1" baseline="-25000" dirty="0"/>
              <a:t>n 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és</a:t>
            </a:r>
            <a:r>
              <a:rPr lang="es-ES" sz="2000" dirty="0">
                <a:latin typeface="+mn-lt"/>
              </a:rPr>
              <a:t> el valor en un </a:t>
            </a:r>
            <a:r>
              <a:rPr lang="es-ES" sz="2000" dirty="0" err="1">
                <a:latin typeface="+mn-lt"/>
              </a:rPr>
              <a:t>altre</a:t>
            </a:r>
            <a:r>
              <a:rPr lang="es-ES" sz="2000" dirty="0">
                <a:latin typeface="+mn-lt"/>
              </a:rPr>
              <a:t> </a:t>
            </a:r>
            <a:r>
              <a:rPr lang="es-ES" sz="2000" dirty="0" err="1">
                <a:latin typeface="+mn-lt"/>
              </a:rPr>
              <a:t>període</a:t>
            </a:r>
            <a:r>
              <a:rPr lang="es-ES" sz="2000" dirty="0">
                <a:latin typeface="+mn-lt"/>
              </a:rPr>
              <a:t> </a:t>
            </a:r>
            <a:r>
              <a:rPr lang="es-ES" sz="2000" i="1" dirty="0">
                <a:latin typeface="+mn-lt"/>
              </a:rPr>
              <a:t>n</a:t>
            </a:r>
            <a:r>
              <a:rPr lang="es-ES" sz="2000" dirty="0">
                <a:latin typeface="+mn-lt"/>
              </a:rPr>
              <a:t> anterior, </a:t>
            </a:r>
            <a:r>
              <a:rPr lang="es-ES" sz="2000" dirty="0" err="1">
                <a:latin typeface="+mn-lt"/>
              </a:rPr>
              <a:t>aleshores</a:t>
            </a:r>
            <a:r>
              <a:rPr lang="es-ES" sz="2000" dirty="0">
                <a:latin typeface="+mn-lt"/>
              </a:rPr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575E0065-83DA-5A62-2D2D-827CFFBDA1A0}"/>
                  </a:ext>
                </a:extLst>
              </p:cNvPr>
              <p:cNvSpPr txBox="1"/>
              <p:nvPr/>
            </p:nvSpPr>
            <p:spPr>
              <a:xfrm>
                <a:off x="2678623" y="3629320"/>
                <a:ext cx="5513270" cy="1193358"/>
              </a:xfrm>
              <a:custGeom>
                <a:avLst/>
                <a:gdLst>
                  <a:gd name="csX0" fmla="*/ 0 w 5513270"/>
                  <a:gd name="csY0" fmla="*/ 0 h 1193358"/>
                  <a:gd name="csX1" fmla="*/ 441062 w 5513270"/>
                  <a:gd name="csY1" fmla="*/ 0 h 1193358"/>
                  <a:gd name="csX2" fmla="*/ 937256 w 5513270"/>
                  <a:gd name="csY2" fmla="*/ 0 h 1193358"/>
                  <a:gd name="csX3" fmla="*/ 1323185 w 5513270"/>
                  <a:gd name="csY3" fmla="*/ 0 h 1193358"/>
                  <a:gd name="csX4" fmla="*/ 1764246 w 5513270"/>
                  <a:gd name="csY4" fmla="*/ 0 h 1193358"/>
                  <a:gd name="csX5" fmla="*/ 2260441 w 5513270"/>
                  <a:gd name="csY5" fmla="*/ 0 h 1193358"/>
                  <a:gd name="csX6" fmla="*/ 2646370 w 5513270"/>
                  <a:gd name="csY6" fmla="*/ 0 h 1193358"/>
                  <a:gd name="csX7" fmla="*/ 3032299 w 5513270"/>
                  <a:gd name="csY7" fmla="*/ 0 h 1193358"/>
                  <a:gd name="csX8" fmla="*/ 3638758 w 5513270"/>
                  <a:gd name="csY8" fmla="*/ 0 h 1193358"/>
                  <a:gd name="csX9" fmla="*/ 4245218 w 5513270"/>
                  <a:gd name="csY9" fmla="*/ 0 h 1193358"/>
                  <a:gd name="csX10" fmla="*/ 4906810 w 5513270"/>
                  <a:gd name="csY10" fmla="*/ 0 h 1193358"/>
                  <a:gd name="csX11" fmla="*/ 5513270 w 5513270"/>
                  <a:gd name="csY11" fmla="*/ 0 h 1193358"/>
                  <a:gd name="csX12" fmla="*/ 5513270 w 5513270"/>
                  <a:gd name="csY12" fmla="*/ 584745 h 1193358"/>
                  <a:gd name="csX13" fmla="*/ 5513270 w 5513270"/>
                  <a:gd name="csY13" fmla="*/ 1193358 h 1193358"/>
                  <a:gd name="csX14" fmla="*/ 5017076 w 5513270"/>
                  <a:gd name="csY14" fmla="*/ 1193358 h 1193358"/>
                  <a:gd name="csX15" fmla="*/ 4520881 w 5513270"/>
                  <a:gd name="csY15" fmla="*/ 1193358 h 1193358"/>
                  <a:gd name="csX16" fmla="*/ 4024687 w 5513270"/>
                  <a:gd name="csY16" fmla="*/ 1193358 h 1193358"/>
                  <a:gd name="csX17" fmla="*/ 3473360 w 5513270"/>
                  <a:gd name="csY17" fmla="*/ 1193358 h 1193358"/>
                  <a:gd name="csX18" fmla="*/ 2977166 w 5513270"/>
                  <a:gd name="csY18" fmla="*/ 1193358 h 1193358"/>
                  <a:gd name="csX19" fmla="*/ 2480971 w 5513270"/>
                  <a:gd name="csY19" fmla="*/ 1193358 h 1193358"/>
                  <a:gd name="csX20" fmla="*/ 1984777 w 5513270"/>
                  <a:gd name="csY20" fmla="*/ 1193358 h 1193358"/>
                  <a:gd name="csX21" fmla="*/ 1543716 w 5513270"/>
                  <a:gd name="csY21" fmla="*/ 1193358 h 1193358"/>
                  <a:gd name="csX22" fmla="*/ 992389 w 5513270"/>
                  <a:gd name="csY22" fmla="*/ 1193358 h 1193358"/>
                  <a:gd name="csX23" fmla="*/ 0 w 5513270"/>
                  <a:gd name="csY23" fmla="*/ 1193358 h 1193358"/>
                  <a:gd name="csX24" fmla="*/ 0 w 5513270"/>
                  <a:gd name="csY24" fmla="*/ 572812 h 1193358"/>
                  <a:gd name="csX25" fmla="*/ 0 w 5513270"/>
                  <a:gd name="csY25" fmla="*/ 0 h 119335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</a:cxnLst>
                <a:rect l="l" t="t" r="r" b="b"/>
                <a:pathLst>
                  <a:path w="5513270" h="1193358" extrusionOk="0">
                    <a:moveTo>
                      <a:pt x="0" y="0"/>
                    </a:moveTo>
                    <a:cubicBezTo>
                      <a:pt x="148014" y="-16745"/>
                      <a:pt x="288780" y="4990"/>
                      <a:pt x="441062" y="0"/>
                    </a:cubicBezTo>
                    <a:cubicBezTo>
                      <a:pt x="593344" y="-4990"/>
                      <a:pt x="831553" y="29294"/>
                      <a:pt x="937256" y="0"/>
                    </a:cubicBezTo>
                    <a:cubicBezTo>
                      <a:pt x="1042959" y="-29294"/>
                      <a:pt x="1217972" y="19450"/>
                      <a:pt x="1323185" y="0"/>
                    </a:cubicBezTo>
                    <a:cubicBezTo>
                      <a:pt x="1428398" y="-19450"/>
                      <a:pt x="1658946" y="19785"/>
                      <a:pt x="1764246" y="0"/>
                    </a:cubicBezTo>
                    <a:cubicBezTo>
                      <a:pt x="1869546" y="-19785"/>
                      <a:pt x="2133993" y="41722"/>
                      <a:pt x="2260441" y="0"/>
                    </a:cubicBezTo>
                    <a:cubicBezTo>
                      <a:pt x="2386889" y="-41722"/>
                      <a:pt x="2519213" y="44006"/>
                      <a:pt x="2646370" y="0"/>
                    </a:cubicBezTo>
                    <a:cubicBezTo>
                      <a:pt x="2773527" y="-44006"/>
                      <a:pt x="2917412" y="30661"/>
                      <a:pt x="3032299" y="0"/>
                    </a:cubicBezTo>
                    <a:cubicBezTo>
                      <a:pt x="3147186" y="-30661"/>
                      <a:pt x="3504217" y="21612"/>
                      <a:pt x="3638758" y="0"/>
                    </a:cubicBezTo>
                    <a:cubicBezTo>
                      <a:pt x="3773299" y="-21612"/>
                      <a:pt x="3985448" y="45567"/>
                      <a:pt x="4245218" y="0"/>
                    </a:cubicBezTo>
                    <a:cubicBezTo>
                      <a:pt x="4504988" y="-45567"/>
                      <a:pt x="4587921" y="78956"/>
                      <a:pt x="4906810" y="0"/>
                    </a:cubicBezTo>
                    <a:cubicBezTo>
                      <a:pt x="5225699" y="-78956"/>
                      <a:pt x="5311037" y="16707"/>
                      <a:pt x="5513270" y="0"/>
                    </a:cubicBezTo>
                    <a:cubicBezTo>
                      <a:pt x="5528096" y="222909"/>
                      <a:pt x="5474378" y="299164"/>
                      <a:pt x="5513270" y="584745"/>
                    </a:cubicBezTo>
                    <a:cubicBezTo>
                      <a:pt x="5552162" y="870326"/>
                      <a:pt x="5464037" y="950888"/>
                      <a:pt x="5513270" y="1193358"/>
                    </a:cubicBezTo>
                    <a:cubicBezTo>
                      <a:pt x="5401798" y="1235388"/>
                      <a:pt x="5165952" y="1146861"/>
                      <a:pt x="5017076" y="1193358"/>
                    </a:cubicBezTo>
                    <a:cubicBezTo>
                      <a:pt x="4868200" y="1239855"/>
                      <a:pt x="4661340" y="1175360"/>
                      <a:pt x="4520881" y="1193358"/>
                    </a:cubicBezTo>
                    <a:cubicBezTo>
                      <a:pt x="4380422" y="1211356"/>
                      <a:pt x="4266184" y="1192510"/>
                      <a:pt x="4024687" y="1193358"/>
                    </a:cubicBezTo>
                    <a:cubicBezTo>
                      <a:pt x="3783190" y="1194206"/>
                      <a:pt x="3746063" y="1161477"/>
                      <a:pt x="3473360" y="1193358"/>
                    </a:cubicBezTo>
                    <a:cubicBezTo>
                      <a:pt x="3200657" y="1225239"/>
                      <a:pt x="3081796" y="1144305"/>
                      <a:pt x="2977166" y="1193358"/>
                    </a:cubicBezTo>
                    <a:cubicBezTo>
                      <a:pt x="2872536" y="1242411"/>
                      <a:pt x="2605516" y="1182341"/>
                      <a:pt x="2480971" y="1193358"/>
                    </a:cubicBezTo>
                    <a:cubicBezTo>
                      <a:pt x="2356426" y="1204375"/>
                      <a:pt x="2085100" y="1181283"/>
                      <a:pt x="1984777" y="1193358"/>
                    </a:cubicBezTo>
                    <a:cubicBezTo>
                      <a:pt x="1884454" y="1205433"/>
                      <a:pt x="1686179" y="1187928"/>
                      <a:pt x="1543716" y="1193358"/>
                    </a:cubicBezTo>
                    <a:cubicBezTo>
                      <a:pt x="1401253" y="1198788"/>
                      <a:pt x="1202811" y="1129215"/>
                      <a:pt x="992389" y="1193358"/>
                    </a:cubicBezTo>
                    <a:cubicBezTo>
                      <a:pt x="781967" y="1257501"/>
                      <a:pt x="257285" y="1100255"/>
                      <a:pt x="0" y="1193358"/>
                    </a:cubicBezTo>
                    <a:cubicBezTo>
                      <a:pt x="-27074" y="1059039"/>
                      <a:pt x="1016" y="753841"/>
                      <a:pt x="0" y="572812"/>
                    </a:cubicBezTo>
                    <a:cubicBezTo>
                      <a:pt x="-1016" y="391783"/>
                      <a:pt x="50483" y="172220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185676659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i="1" smtClean="0">
                          <a:ln>
                            <a:noFill/>
                          </a:ln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𝑇𝑉</m:t>
                      </m:r>
                      <m:r>
                        <a:rPr lang="es-ES" sz="2400" i="1" smtClean="0">
                          <a:ln>
                            <a:noFill/>
                          </a:ln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400" i="1" smtClean="0">
                              <a:ln>
                                <a:noFill/>
                              </a:ln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s-ES" sz="2400" i="1" smtClean="0">
                              <a:ln>
                                <a:noFill/>
                              </a:ln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  <m:r>
                        <a:rPr lang="es-ES" sz="2400" i="1" smtClean="0">
                          <a:ln>
                            <a:noFill/>
                          </a:ln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⋅100=</m:t>
                      </m:r>
                      <m:d>
                        <m:dPr>
                          <m:ctrlPr>
                            <a:rPr lang="es-ES" sz="2400" i="1" smtClean="0">
                              <a:ln>
                                <a:noFill/>
                              </a:ln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ES" sz="2400" i="1" smtClean="0">
                                  <a:ln>
                                    <a:noFill/>
                                  </a:ln>
                                  <a:solidFill>
                                    <a:srgbClr val="E21A2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s-ES" sz="2400" i="1" smtClean="0">
                                      <a:ln>
                                        <a:noFill/>
                                      </a:ln>
                                      <a:solidFill>
                                        <a:srgbClr val="E21A23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den>
                          </m:f>
                          <m:r>
                            <a:rPr lang="es-ES" sz="2400" i="1" smtClean="0">
                              <a:ln>
                                <a:noFill/>
                              </a:ln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s-ES" sz="2400" i="1" smtClean="0">
                          <a:ln>
                            <a:noFill/>
                          </a:ln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⋅100</m:t>
                      </m:r>
                    </m:oMath>
                  </m:oMathPara>
                </a14:m>
                <a:endParaRPr lang="es-ES" sz="2400" dirty="0">
                  <a:ln>
                    <a:noFill/>
                  </a:ln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575E0065-83DA-5A62-2D2D-827CFFBDA1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8623" y="3629320"/>
                <a:ext cx="5513270" cy="119335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185676659">
                      <a:custGeom>
                        <a:avLst/>
                        <a:gdLst>
                          <a:gd name="csX0" fmla="*/ 0 w 5513270"/>
                          <a:gd name="csY0" fmla="*/ 0 h 1193358"/>
                          <a:gd name="csX1" fmla="*/ 441062 w 5513270"/>
                          <a:gd name="csY1" fmla="*/ 0 h 1193358"/>
                          <a:gd name="csX2" fmla="*/ 937256 w 5513270"/>
                          <a:gd name="csY2" fmla="*/ 0 h 1193358"/>
                          <a:gd name="csX3" fmla="*/ 1323185 w 5513270"/>
                          <a:gd name="csY3" fmla="*/ 0 h 1193358"/>
                          <a:gd name="csX4" fmla="*/ 1764246 w 5513270"/>
                          <a:gd name="csY4" fmla="*/ 0 h 1193358"/>
                          <a:gd name="csX5" fmla="*/ 2260441 w 5513270"/>
                          <a:gd name="csY5" fmla="*/ 0 h 1193358"/>
                          <a:gd name="csX6" fmla="*/ 2646370 w 5513270"/>
                          <a:gd name="csY6" fmla="*/ 0 h 1193358"/>
                          <a:gd name="csX7" fmla="*/ 3032299 w 5513270"/>
                          <a:gd name="csY7" fmla="*/ 0 h 1193358"/>
                          <a:gd name="csX8" fmla="*/ 3638758 w 5513270"/>
                          <a:gd name="csY8" fmla="*/ 0 h 1193358"/>
                          <a:gd name="csX9" fmla="*/ 4245218 w 5513270"/>
                          <a:gd name="csY9" fmla="*/ 0 h 1193358"/>
                          <a:gd name="csX10" fmla="*/ 4906810 w 5513270"/>
                          <a:gd name="csY10" fmla="*/ 0 h 1193358"/>
                          <a:gd name="csX11" fmla="*/ 5513270 w 5513270"/>
                          <a:gd name="csY11" fmla="*/ 0 h 1193358"/>
                          <a:gd name="csX12" fmla="*/ 5513270 w 5513270"/>
                          <a:gd name="csY12" fmla="*/ 584745 h 1193358"/>
                          <a:gd name="csX13" fmla="*/ 5513270 w 5513270"/>
                          <a:gd name="csY13" fmla="*/ 1193358 h 1193358"/>
                          <a:gd name="csX14" fmla="*/ 5017076 w 5513270"/>
                          <a:gd name="csY14" fmla="*/ 1193358 h 1193358"/>
                          <a:gd name="csX15" fmla="*/ 4520881 w 5513270"/>
                          <a:gd name="csY15" fmla="*/ 1193358 h 1193358"/>
                          <a:gd name="csX16" fmla="*/ 4024687 w 5513270"/>
                          <a:gd name="csY16" fmla="*/ 1193358 h 1193358"/>
                          <a:gd name="csX17" fmla="*/ 3473360 w 5513270"/>
                          <a:gd name="csY17" fmla="*/ 1193358 h 1193358"/>
                          <a:gd name="csX18" fmla="*/ 2977166 w 5513270"/>
                          <a:gd name="csY18" fmla="*/ 1193358 h 1193358"/>
                          <a:gd name="csX19" fmla="*/ 2480971 w 5513270"/>
                          <a:gd name="csY19" fmla="*/ 1193358 h 1193358"/>
                          <a:gd name="csX20" fmla="*/ 1984777 w 5513270"/>
                          <a:gd name="csY20" fmla="*/ 1193358 h 1193358"/>
                          <a:gd name="csX21" fmla="*/ 1543716 w 5513270"/>
                          <a:gd name="csY21" fmla="*/ 1193358 h 1193358"/>
                          <a:gd name="csX22" fmla="*/ 992389 w 5513270"/>
                          <a:gd name="csY22" fmla="*/ 1193358 h 1193358"/>
                          <a:gd name="csX23" fmla="*/ 0 w 5513270"/>
                          <a:gd name="csY23" fmla="*/ 1193358 h 1193358"/>
                          <a:gd name="csX24" fmla="*/ 0 w 5513270"/>
                          <a:gd name="csY24" fmla="*/ 572812 h 1193358"/>
                          <a:gd name="csX25" fmla="*/ 0 w 5513270"/>
                          <a:gd name="csY25" fmla="*/ 0 h 119335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  <a:cxn ang="0">
                            <a:pos x="csX23" y="csY23"/>
                          </a:cxn>
                          <a:cxn ang="0">
                            <a:pos x="csX24" y="csY24"/>
                          </a:cxn>
                          <a:cxn ang="0">
                            <a:pos x="csX25" y="csY25"/>
                          </a:cxn>
                        </a:cxnLst>
                        <a:rect l="l" t="t" r="r" b="b"/>
                        <a:pathLst>
                          <a:path w="5513270" h="1193358" extrusionOk="0">
                            <a:moveTo>
                              <a:pt x="0" y="0"/>
                            </a:moveTo>
                            <a:cubicBezTo>
                              <a:pt x="148014" y="-16745"/>
                              <a:pt x="288780" y="4990"/>
                              <a:pt x="441062" y="0"/>
                            </a:cubicBezTo>
                            <a:cubicBezTo>
                              <a:pt x="593344" y="-4990"/>
                              <a:pt x="831553" y="29294"/>
                              <a:pt x="937256" y="0"/>
                            </a:cubicBezTo>
                            <a:cubicBezTo>
                              <a:pt x="1042959" y="-29294"/>
                              <a:pt x="1217972" y="19450"/>
                              <a:pt x="1323185" y="0"/>
                            </a:cubicBezTo>
                            <a:cubicBezTo>
                              <a:pt x="1428398" y="-19450"/>
                              <a:pt x="1658946" y="19785"/>
                              <a:pt x="1764246" y="0"/>
                            </a:cubicBezTo>
                            <a:cubicBezTo>
                              <a:pt x="1869546" y="-19785"/>
                              <a:pt x="2133993" y="41722"/>
                              <a:pt x="2260441" y="0"/>
                            </a:cubicBezTo>
                            <a:cubicBezTo>
                              <a:pt x="2386889" y="-41722"/>
                              <a:pt x="2519213" y="44006"/>
                              <a:pt x="2646370" y="0"/>
                            </a:cubicBezTo>
                            <a:cubicBezTo>
                              <a:pt x="2773527" y="-44006"/>
                              <a:pt x="2917412" y="30661"/>
                              <a:pt x="3032299" y="0"/>
                            </a:cubicBezTo>
                            <a:cubicBezTo>
                              <a:pt x="3147186" y="-30661"/>
                              <a:pt x="3504217" y="21612"/>
                              <a:pt x="3638758" y="0"/>
                            </a:cubicBezTo>
                            <a:cubicBezTo>
                              <a:pt x="3773299" y="-21612"/>
                              <a:pt x="3985448" y="45567"/>
                              <a:pt x="4245218" y="0"/>
                            </a:cubicBezTo>
                            <a:cubicBezTo>
                              <a:pt x="4504988" y="-45567"/>
                              <a:pt x="4587921" y="78956"/>
                              <a:pt x="4906810" y="0"/>
                            </a:cubicBezTo>
                            <a:cubicBezTo>
                              <a:pt x="5225699" y="-78956"/>
                              <a:pt x="5311037" y="16707"/>
                              <a:pt x="5513270" y="0"/>
                            </a:cubicBezTo>
                            <a:cubicBezTo>
                              <a:pt x="5528096" y="222909"/>
                              <a:pt x="5474378" y="299164"/>
                              <a:pt x="5513270" y="584745"/>
                            </a:cubicBezTo>
                            <a:cubicBezTo>
                              <a:pt x="5552162" y="870326"/>
                              <a:pt x="5464037" y="950888"/>
                              <a:pt x="5513270" y="1193358"/>
                            </a:cubicBezTo>
                            <a:cubicBezTo>
                              <a:pt x="5401798" y="1235388"/>
                              <a:pt x="5165952" y="1146861"/>
                              <a:pt x="5017076" y="1193358"/>
                            </a:cubicBezTo>
                            <a:cubicBezTo>
                              <a:pt x="4868200" y="1239855"/>
                              <a:pt x="4661340" y="1175360"/>
                              <a:pt x="4520881" y="1193358"/>
                            </a:cubicBezTo>
                            <a:cubicBezTo>
                              <a:pt x="4380422" y="1211356"/>
                              <a:pt x="4266184" y="1192510"/>
                              <a:pt x="4024687" y="1193358"/>
                            </a:cubicBezTo>
                            <a:cubicBezTo>
                              <a:pt x="3783190" y="1194206"/>
                              <a:pt x="3746063" y="1161477"/>
                              <a:pt x="3473360" y="1193358"/>
                            </a:cubicBezTo>
                            <a:cubicBezTo>
                              <a:pt x="3200657" y="1225239"/>
                              <a:pt x="3081796" y="1144305"/>
                              <a:pt x="2977166" y="1193358"/>
                            </a:cubicBezTo>
                            <a:cubicBezTo>
                              <a:pt x="2872536" y="1242411"/>
                              <a:pt x="2605516" y="1182341"/>
                              <a:pt x="2480971" y="1193358"/>
                            </a:cubicBezTo>
                            <a:cubicBezTo>
                              <a:pt x="2356426" y="1204375"/>
                              <a:pt x="2085100" y="1181283"/>
                              <a:pt x="1984777" y="1193358"/>
                            </a:cubicBezTo>
                            <a:cubicBezTo>
                              <a:pt x="1884454" y="1205433"/>
                              <a:pt x="1686179" y="1187928"/>
                              <a:pt x="1543716" y="1193358"/>
                            </a:cubicBezTo>
                            <a:cubicBezTo>
                              <a:pt x="1401253" y="1198788"/>
                              <a:pt x="1202811" y="1129215"/>
                              <a:pt x="992389" y="1193358"/>
                            </a:cubicBezTo>
                            <a:cubicBezTo>
                              <a:pt x="781967" y="1257501"/>
                              <a:pt x="257285" y="1100255"/>
                              <a:pt x="0" y="1193358"/>
                            </a:cubicBezTo>
                            <a:cubicBezTo>
                              <a:pt x="-27074" y="1059039"/>
                              <a:pt x="1016" y="753841"/>
                              <a:pt x="0" y="572812"/>
                            </a:cubicBezTo>
                            <a:cubicBezTo>
                              <a:pt x="-1016" y="391783"/>
                              <a:pt x="50483" y="172220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68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2B4B5-0831-F7C0-A1E3-1B7BC81F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89F053E-B3F5-9927-2BCC-EFDA0A114937}"/>
              </a:ext>
            </a:extLst>
          </p:cNvPr>
          <p:cNvSpPr txBox="1"/>
          <p:nvPr/>
        </p:nvSpPr>
        <p:spPr>
          <a:xfrm>
            <a:off x="1287902" y="1876497"/>
            <a:ext cx="7027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La </a:t>
            </a:r>
            <a:r>
              <a:rPr lang="es-ES" b="1" dirty="0" err="1">
                <a:solidFill>
                  <a:srgbClr val="E21A23"/>
                </a:solidFill>
              </a:rPr>
              <a:t>taxa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d’atur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dirty="0"/>
              <a:t>mesura el </a:t>
            </a:r>
            <a:r>
              <a:rPr lang="es-ES" dirty="0" err="1"/>
              <a:t>nivell</a:t>
            </a:r>
            <a:r>
              <a:rPr lang="es-ES" dirty="0"/>
              <a:t> de </a:t>
            </a:r>
            <a:r>
              <a:rPr lang="es-ES" dirty="0" err="1"/>
              <a:t>desocupació</a:t>
            </a:r>
            <a:r>
              <a:rPr lang="es-ES" dirty="0"/>
              <a:t> laboral en </a:t>
            </a:r>
            <a:r>
              <a:rPr lang="es-ES" dirty="0" err="1"/>
              <a:t>relació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la </a:t>
            </a:r>
            <a:r>
              <a:rPr lang="es-ES" dirty="0" err="1"/>
              <a:t>població</a:t>
            </a:r>
            <a:r>
              <a:rPr lang="es-ES" dirty="0"/>
              <a:t> activa. </a:t>
            </a:r>
            <a:r>
              <a:rPr lang="es-ES" dirty="0" err="1"/>
              <a:t>És</a:t>
            </a:r>
            <a:r>
              <a:rPr lang="es-ES" dirty="0"/>
              <a:t> a </a:t>
            </a:r>
            <a:r>
              <a:rPr lang="es-ES" dirty="0" err="1"/>
              <a:t>dir</a:t>
            </a:r>
            <a:r>
              <a:rPr lang="es-ES" dirty="0"/>
              <a:t>, </a:t>
            </a:r>
            <a:r>
              <a:rPr lang="es-ES" dirty="0" err="1"/>
              <a:t>és</a:t>
            </a:r>
            <a:r>
              <a:rPr lang="es-ES" dirty="0"/>
              <a:t> la </a:t>
            </a:r>
            <a:r>
              <a:rPr lang="es-ES" dirty="0" err="1"/>
              <a:t>part</a:t>
            </a:r>
            <a:r>
              <a:rPr lang="es-ES" dirty="0"/>
              <a:t> de la </a:t>
            </a:r>
            <a:r>
              <a:rPr lang="es-ES" dirty="0" err="1"/>
              <a:t>població</a:t>
            </a:r>
            <a:r>
              <a:rPr lang="es-ES" dirty="0"/>
              <a:t> que, </a:t>
            </a:r>
            <a:r>
              <a:rPr lang="es-ES" dirty="0" err="1"/>
              <a:t>estant</a:t>
            </a:r>
            <a:r>
              <a:rPr lang="es-ES" dirty="0"/>
              <a:t> en </a:t>
            </a:r>
            <a:r>
              <a:rPr lang="es-ES" dirty="0" err="1"/>
              <a:t>edat</a:t>
            </a:r>
            <a:r>
              <a:rPr lang="es-ES" dirty="0"/>
              <a:t> de </a:t>
            </a:r>
            <a:r>
              <a:rPr lang="es-ES" dirty="0" err="1"/>
              <a:t>treballar</a:t>
            </a:r>
            <a:r>
              <a:rPr lang="es-ES" dirty="0"/>
              <a:t> (</a:t>
            </a:r>
            <a:r>
              <a:rPr lang="es-ES" dirty="0" err="1"/>
              <a:t>població</a:t>
            </a:r>
            <a:r>
              <a:rPr lang="es-ES" dirty="0"/>
              <a:t> activa), no té </a:t>
            </a:r>
            <a:r>
              <a:rPr lang="es-ES" dirty="0" err="1"/>
              <a:t>lloc</a:t>
            </a:r>
            <a:r>
              <a:rPr lang="es-ES" dirty="0"/>
              <a:t> de </a:t>
            </a:r>
            <a:r>
              <a:rPr lang="es-ES" dirty="0" err="1"/>
              <a:t>treball</a:t>
            </a:r>
            <a:r>
              <a:rPr lang="es-ES" dirty="0"/>
              <a:t>. </a:t>
            </a:r>
            <a:r>
              <a:rPr lang="es-ES" dirty="0" err="1"/>
              <a:t>S’expressa</a:t>
            </a:r>
            <a:r>
              <a:rPr lang="es-ES" dirty="0"/>
              <a:t> per cada cent </a:t>
            </a:r>
            <a:r>
              <a:rPr lang="es-ES" dirty="0" err="1"/>
              <a:t>habitants</a:t>
            </a:r>
            <a:r>
              <a:rPr lang="es-ES" dirty="0"/>
              <a:t>.</a:t>
            </a: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30A3C4A8-5806-3EBB-9D7F-7D321716BE13}"/>
              </a:ext>
            </a:extLst>
          </p:cNvPr>
          <p:cNvGrpSpPr/>
          <p:nvPr/>
        </p:nvGrpSpPr>
        <p:grpSpPr>
          <a:xfrm>
            <a:off x="9795213" y="1122037"/>
            <a:ext cx="1602130" cy="4254841"/>
            <a:chOff x="9424752" y="860426"/>
            <a:chExt cx="1602130" cy="4254841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829B6220-9391-3E86-A165-93C3669CA043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/>
                <a:t>Les </a:t>
              </a:r>
              <a:r>
                <a:rPr lang="es-ES" dirty="0" err="1"/>
                <a:t>taxes</a:t>
              </a:r>
              <a:r>
                <a:rPr lang="es-ES" dirty="0"/>
                <a:t> indiquen la </a:t>
              </a:r>
              <a:r>
                <a:rPr lang="es-ES" b="1" dirty="0" err="1"/>
                <a:t>freqüència</a:t>
              </a:r>
              <a:r>
                <a:rPr lang="es-ES" dirty="0"/>
                <a:t> </a:t>
              </a:r>
              <a:r>
                <a:rPr lang="es-ES" dirty="0" err="1"/>
                <a:t>amb</a:t>
              </a:r>
              <a:r>
                <a:rPr lang="es-ES" dirty="0"/>
                <a:t> </a:t>
              </a:r>
              <a:r>
                <a:rPr lang="es-ES" dirty="0" err="1"/>
                <a:t>què</a:t>
              </a:r>
              <a:r>
                <a:rPr lang="es-ES" dirty="0"/>
                <a:t> </a:t>
              </a:r>
              <a:r>
                <a:rPr lang="es-ES" dirty="0" err="1"/>
                <a:t>passa</a:t>
              </a:r>
              <a:r>
                <a:rPr lang="es-ES" dirty="0"/>
                <a:t> alguna cosa en un </a:t>
              </a:r>
              <a:r>
                <a:rPr lang="es-ES" dirty="0" err="1"/>
                <a:t>període</a:t>
              </a:r>
              <a:r>
                <a:rPr lang="es-ES" dirty="0"/>
                <a:t> de </a:t>
              </a:r>
              <a:r>
                <a:rPr lang="es-ES" dirty="0" err="1"/>
                <a:t>temps</a:t>
              </a:r>
              <a:r>
                <a:rPr lang="es-ES" dirty="0"/>
                <a:t> </a:t>
              </a:r>
              <a:r>
                <a:rPr lang="es-ES" dirty="0" err="1"/>
                <a:t>determinat</a:t>
              </a:r>
              <a:r>
                <a:rPr lang="es-ES" dirty="0"/>
                <a:t>
en un </a:t>
              </a:r>
              <a:r>
                <a:rPr lang="es-ES" dirty="0" err="1"/>
                <a:t>territori</a:t>
              </a:r>
              <a:r>
                <a:rPr lang="es-ES" dirty="0"/>
                <a:t> </a:t>
              </a:r>
              <a:r>
                <a:rPr lang="es-ES" dirty="0" err="1"/>
                <a:t>concret</a:t>
              </a:r>
              <a:r>
                <a:rPr lang="es-ES" dirty="0"/>
                <a:t>.</a:t>
              </a:r>
              <a:endParaRPr lang="es-ES" sz="160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742B0BF3-BD88-8A5D-30C0-1C96DF7FCB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pic>
        <p:nvPicPr>
          <p:cNvPr id="4" name="Gráfico 3" descr="Maletín contorno">
            <a:extLst>
              <a:ext uri="{FF2B5EF4-FFF2-40B4-BE49-F238E27FC236}">
                <a16:creationId xmlns:a16="http://schemas.microsoft.com/office/drawing/2014/main" id="{75463C94-6159-490A-0E80-7CC8C5824E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68537" y="3781175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66F3BDEC-A3B8-7DB2-A803-D2F5BF362D78}"/>
                  </a:ext>
                </a:extLst>
              </p:cNvPr>
              <p:cNvSpPr txBox="1"/>
              <p:nvPr/>
            </p:nvSpPr>
            <p:spPr>
              <a:xfrm>
                <a:off x="1787499" y="3781175"/>
                <a:ext cx="4814716" cy="939314"/>
              </a:xfrm>
              <a:custGeom>
                <a:avLst/>
                <a:gdLst>
                  <a:gd name="csX0" fmla="*/ 0 w 4814716"/>
                  <a:gd name="csY0" fmla="*/ 0 h 939314"/>
                  <a:gd name="csX1" fmla="*/ 486821 w 4814716"/>
                  <a:gd name="csY1" fmla="*/ 0 h 939314"/>
                  <a:gd name="csX2" fmla="*/ 925495 w 4814716"/>
                  <a:gd name="csY2" fmla="*/ 0 h 939314"/>
                  <a:gd name="csX3" fmla="*/ 1556758 w 4814716"/>
                  <a:gd name="csY3" fmla="*/ 0 h 939314"/>
                  <a:gd name="csX4" fmla="*/ 2043579 w 4814716"/>
                  <a:gd name="csY4" fmla="*/ 0 h 939314"/>
                  <a:gd name="csX5" fmla="*/ 2482254 w 4814716"/>
                  <a:gd name="csY5" fmla="*/ 0 h 939314"/>
                  <a:gd name="csX6" fmla="*/ 3017222 w 4814716"/>
                  <a:gd name="csY6" fmla="*/ 0 h 939314"/>
                  <a:gd name="csX7" fmla="*/ 3552190 w 4814716"/>
                  <a:gd name="csY7" fmla="*/ 0 h 939314"/>
                  <a:gd name="csX8" fmla="*/ 4087159 w 4814716"/>
                  <a:gd name="csY8" fmla="*/ 0 h 939314"/>
                  <a:gd name="csX9" fmla="*/ 4814716 w 4814716"/>
                  <a:gd name="csY9" fmla="*/ 0 h 939314"/>
                  <a:gd name="csX10" fmla="*/ 4814716 w 4814716"/>
                  <a:gd name="csY10" fmla="*/ 488443 h 939314"/>
                  <a:gd name="csX11" fmla="*/ 4814716 w 4814716"/>
                  <a:gd name="csY11" fmla="*/ 939314 h 939314"/>
                  <a:gd name="csX12" fmla="*/ 4183453 w 4814716"/>
                  <a:gd name="csY12" fmla="*/ 939314 h 939314"/>
                  <a:gd name="csX13" fmla="*/ 3600338 w 4814716"/>
                  <a:gd name="csY13" fmla="*/ 939314 h 939314"/>
                  <a:gd name="csX14" fmla="*/ 3017222 w 4814716"/>
                  <a:gd name="csY14" fmla="*/ 939314 h 939314"/>
                  <a:gd name="csX15" fmla="*/ 2626695 w 4814716"/>
                  <a:gd name="csY15" fmla="*/ 939314 h 939314"/>
                  <a:gd name="csX16" fmla="*/ 2091727 w 4814716"/>
                  <a:gd name="csY16" fmla="*/ 939314 h 939314"/>
                  <a:gd name="csX17" fmla="*/ 1508611 w 4814716"/>
                  <a:gd name="csY17" fmla="*/ 939314 h 939314"/>
                  <a:gd name="csX18" fmla="*/ 1069937 w 4814716"/>
                  <a:gd name="csY18" fmla="*/ 939314 h 939314"/>
                  <a:gd name="csX19" fmla="*/ 679410 w 4814716"/>
                  <a:gd name="csY19" fmla="*/ 939314 h 939314"/>
                  <a:gd name="csX20" fmla="*/ 0 w 4814716"/>
                  <a:gd name="csY20" fmla="*/ 939314 h 939314"/>
                  <a:gd name="csX21" fmla="*/ 0 w 4814716"/>
                  <a:gd name="csY21" fmla="*/ 469657 h 939314"/>
                  <a:gd name="csX22" fmla="*/ 0 w 4814716"/>
                  <a:gd name="csY22" fmla="*/ 0 h 93931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4814716" h="939314" extrusionOk="0">
                    <a:moveTo>
                      <a:pt x="0" y="0"/>
                    </a:moveTo>
                    <a:cubicBezTo>
                      <a:pt x="99539" y="-39677"/>
                      <a:pt x="245975" y="21300"/>
                      <a:pt x="486821" y="0"/>
                    </a:cubicBezTo>
                    <a:cubicBezTo>
                      <a:pt x="727667" y="-21300"/>
                      <a:pt x="708438" y="20320"/>
                      <a:pt x="925495" y="0"/>
                    </a:cubicBezTo>
                    <a:cubicBezTo>
                      <a:pt x="1142552" y="-20320"/>
                      <a:pt x="1405861" y="53104"/>
                      <a:pt x="1556758" y="0"/>
                    </a:cubicBezTo>
                    <a:cubicBezTo>
                      <a:pt x="1707655" y="-53104"/>
                      <a:pt x="1911579" y="7639"/>
                      <a:pt x="2043579" y="0"/>
                    </a:cubicBezTo>
                    <a:cubicBezTo>
                      <a:pt x="2175579" y="-7639"/>
                      <a:pt x="2339354" y="28759"/>
                      <a:pt x="2482254" y="0"/>
                    </a:cubicBezTo>
                    <a:cubicBezTo>
                      <a:pt x="2625154" y="-28759"/>
                      <a:pt x="2868273" y="60475"/>
                      <a:pt x="3017222" y="0"/>
                    </a:cubicBezTo>
                    <a:cubicBezTo>
                      <a:pt x="3166171" y="-60475"/>
                      <a:pt x="3359100" y="13096"/>
                      <a:pt x="3552190" y="0"/>
                    </a:cubicBezTo>
                    <a:cubicBezTo>
                      <a:pt x="3745280" y="-13096"/>
                      <a:pt x="3837216" y="57990"/>
                      <a:pt x="4087159" y="0"/>
                    </a:cubicBezTo>
                    <a:cubicBezTo>
                      <a:pt x="4337102" y="-57990"/>
                      <a:pt x="4475842" y="50681"/>
                      <a:pt x="4814716" y="0"/>
                    </a:cubicBezTo>
                    <a:cubicBezTo>
                      <a:pt x="4860224" y="230742"/>
                      <a:pt x="4775291" y="278893"/>
                      <a:pt x="4814716" y="488443"/>
                    </a:cubicBezTo>
                    <a:cubicBezTo>
                      <a:pt x="4854141" y="697993"/>
                      <a:pt x="4789836" y="732726"/>
                      <a:pt x="4814716" y="939314"/>
                    </a:cubicBezTo>
                    <a:cubicBezTo>
                      <a:pt x="4611651" y="1009896"/>
                      <a:pt x="4408984" y="876149"/>
                      <a:pt x="4183453" y="939314"/>
                    </a:cubicBezTo>
                    <a:cubicBezTo>
                      <a:pt x="3957922" y="1002479"/>
                      <a:pt x="3854800" y="890319"/>
                      <a:pt x="3600338" y="939314"/>
                    </a:cubicBezTo>
                    <a:cubicBezTo>
                      <a:pt x="3345876" y="988309"/>
                      <a:pt x="3160296" y="921739"/>
                      <a:pt x="3017222" y="939314"/>
                    </a:cubicBezTo>
                    <a:cubicBezTo>
                      <a:pt x="2874148" y="956889"/>
                      <a:pt x="2707799" y="919963"/>
                      <a:pt x="2626695" y="939314"/>
                    </a:cubicBezTo>
                    <a:cubicBezTo>
                      <a:pt x="2545591" y="958665"/>
                      <a:pt x="2286476" y="924932"/>
                      <a:pt x="2091727" y="939314"/>
                    </a:cubicBezTo>
                    <a:cubicBezTo>
                      <a:pt x="1896978" y="953696"/>
                      <a:pt x="1686401" y="899857"/>
                      <a:pt x="1508611" y="939314"/>
                    </a:cubicBezTo>
                    <a:cubicBezTo>
                      <a:pt x="1330821" y="978771"/>
                      <a:pt x="1219488" y="893150"/>
                      <a:pt x="1069937" y="939314"/>
                    </a:cubicBezTo>
                    <a:cubicBezTo>
                      <a:pt x="920386" y="985478"/>
                      <a:pt x="874144" y="914249"/>
                      <a:pt x="679410" y="939314"/>
                    </a:cubicBezTo>
                    <a:cubicBezTo>
                      <a:pt x="484676" y="964379"/>
                      <a:pt x="300625" y="882170"/>
                      <a:pt x="0" y="939314"/>
                    </a:cubicBezTo>
                    <a:cubicBezTo>
                      <a:pt x="-54463" y="778365"/>
                      <a:pt x="53829" y="564067"/>
                      <a:pt x="0" y="469657"/>
                    </a:cubicBezTo>
                    <a:cubicBezTo>
                      <a:pt x="-53829" y="375247"/>
                      <a:pt x="26907" y="121113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3167263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r>
                  <a:rPr lang="es-ES" dirty="0">
                    <a:solidFill>
                      <a:srgbClr val="E21A23"/>
                    </a:solidFill>
                  </a:rPr>
                  <a:t>TD </a:t>
                </a:r>
                <a14:m>
                  <m:oMath xmlns:m="http://schemas.openxmlformats.org/officeDocument/2006/math">
                    <m:r>
                      <a:rPr lang="es-ES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𝑜𝑚𝑏𝑟𝑒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ca-ES-valencia" b="0" i="1" smtClean="0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a-ES-valencia" b="0" i="1" smtClean="0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ca-ES-valencia" b="0" i="1" smtClean="0">
                                <a:solidFill>
                                  <a:srgbClr val="E21A23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𝑎𝑡𝑢𝑟𝑎𝑡𝑠</m:t>
                        </m:r>
                      </m:num>
                      <m:den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𝑃𝑜𝑏𝑙𝑎𝑐𝑖</m:t>
                        </m:r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ó 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𝑎𝑐𝑡𝑖𝑣𝑎</m:t>
                        </m:r>
                      </m:den>
                    </m:f>
                    <m:r>
                      <a:rPr lang="es-ES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⋅1000</m:t>
                    </m:r>
                  </m:oMath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66F3BDEC-A3B8-7DB2-A803-D2F5BF362D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7499" y="3781175"/>
                <a:ext cx="4814716" cy="93931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31672630">
                      <a:custGeom>
                        <a:avLst/>
                        <a:gdLst>
                          <a:gd name="csX0" fmla="*/ 0 w 4814716"/>
                          <a:gd name="csY0" fmla="*/ 0 h 939314"/>
                          <a:gd name="csX1" fmla="*/ 486821 w 4814716"/>
                          <a:gd name="csY1" fmla="*/ 0 h 939314"/>
                          <a:gd name="csX2" fmla="*/ 925495 w 4814716"/>
                          <a:gd name="csY2" fmla="*/ 0 h 939314"/>
                          <a:gd name="csX3" fmla="*/ 1556758 w 4814716"/>
                          <a:gd name="csY3" fmla="*/ 0 h 939314"/>
                          <a:gd name="csX4" fmla="*/ 2043579 w 4814716"/>
                          <a:gd name="csY4" fmla="*/ 0 h 939314"/>
                          <a:gd name="csX5" fmla="*/ 2482254 w 4814716"/>
                          <a:gd name="csY5" fmla="*/ 0 h 939314"/>
                          <a:gd name="csX6" fmla="*/ 3017222 w 4814716"/>
                          <a:gd name="csY6" fmla="*/ 0 h 939314"/>
                          <a:gd name="csX7" fmla="*/ 3552190 w 4814716"/>
                          <a:gd name="csY7" fmla="*/ 0 h 939314"/>
                          <a:gd name="csX8" fmla="*/ 4087159 w 4814716"/>
                          <a:gd name="csY8" fmla="*/ 0 h 939314"/>
                          <a:gd name="csX9" fmla="*/ 4814716 w 4814716"/>
                          <a:gd name="csY9" fmla="*/ 0 h 939314"/>
                          <a:gd name="csX10" fmla="*/ 4814716 w 4814716"/>
                          <a:gd name="csY10" fmla="*/ 488443 h 939314"/>
                          <a:gd name="csX11" fmla="*/ 4814716 w 4814716"/>
                          <a:gd name="csY11" fmla="*/ 939314 h 939314"/>
                          <a:gd name="csX12" fmla="*/ 4183453 w 4814716"/>
                          <a:gd name="csY12" fmla="*/ 939314 h 939314"/>
                          <a:gd name="csX13" fmla="*/ 3600338 w 4814716"/>
                          <a:gd name="csY13" fmla="*/ 939314 h 939314"/>
                          <a:gd name="csX14" fmla="*/ 3017222 w 4814716"/>
                          <a:gd name="csY14" fmla="*/ 939314 h 939314"/>
                          <a:gd name="csX15" fmla="*/ 2626695 w 4814716"/>
                          <a:gd name="csY15" fmla="*/ 939314 h 939314"/>
                          <a:gd name="csX16" fmla="*/ 2091727 w 4814716"/>
                          <a:gd name="csY16" fmla="*/ 939314 h 939314"/>
                          <a:gd name="csX17" fmla="*/ 1508611 w 4814716"/>
                          <a:gd name="csY17" fmla="*/ 939314 h 939314"/>
                          <a:gd name="csX18" fmla="*/ 1069937 w 4814716"/>
                          <a:gd name="csY18" fmla="*/ 939314 h 939314"/>
                          <a:gd name="csX19" fmla="*/ 679410 w 4814716"/>
                          <a:gd name="csY19" fmla="*/ 939314 h 939314"/>
                          <a:gd name="csX20" fmla="*/ 0 w 4814716"/>
                          <a:gd name="csY20" fmla="*/ 939314 h 939314"/>
                          <a:gd name="csX21" fmla="*/ 0 w 4814716"/>
                          <a:gd name="csY21" fmla="*/ 469657 h 939314"/>
                          <a:gd name="csX22" fmla="*/ 0 w 4814716"/>
                          <a:gd name="csY22" fmla="*/ 0 h 939314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</a:cxnLst>
                        <a:rect l="l" t="t" r="r" b="b"/>
                        <a:pathLst>
                          <a:path w="4814716" h="939314" extrusionOk="0">
                            <a:moveTo>
                              <a:pt x="0" y="0"/>
                            </a:moveTo>
                            <a:cubicBezTo>
                              <a:pt x="99539" y="-39677"/>
                              <a:pt x="245975" y="21300"/>
                              <a:pt x="486821" y="0"/>
                            </a:cubicBezTo>
                            <a:cubicBezTo>
                              <a:pt x="727667" y="-21300"/>
                              <a:pt x="708438" y="20320"/>
                              <a:pt x="925495" y="0"/>
                            </a:cubicBezTo>
                            <a:cubicBezTo>
                              <a:pt x="1142552" y="-20320"/>
                              <a:pt x="1405861" y="53104"/>
                              <a:pt x="1556758" y="0"/>
                            </a:cubicBezTo>
                            <a:cubicBezTo>
                              <a:pt x="1707655" y="-53104"/>
                              <a:pt x="1911579" y="7639"/>
                              <a:pt x="2043579" y="0"/>
                            </a:cubicBezTo>
                            <a:cubicBezTo>
                              <a:pt x="2175579" y="-7639"/>
                              <a:pt x="2339354" y="28759"/>
                              <a:pt x="2482254" y="0"/>
                            </a:cubicBezTo>
                            <a:cubicBezTo>
                              <a:pt x="2625154" y="-28759"/>
                              <a:pt x="2868273" y="60475"/>
                              <a:pt x="3017222" y="0"/>
                            </a:cubicBezTo>
                            <a:cubicBezTo>
                              <a:pt x="3166171" y="-60475"/>
                              <a:pt x="3359100" y="13096"/>
                              <a:pt x="3552190" y="0"/>
                            </a:cubicBezTo>
                            <a:cubicBezTo>
                              <a:pt x="3745280" y="-13096"/>
                              <a:pt x="3837216" y="57990"/>
                              <a:pt x="4087159" y="0"/>
                            </a:cubicBezTo>
                            <a:cubicBezTo>
                              <a:pt x="4337102" y="-57990"/>
                              <a:pt x="4475842" y="50681"/>
                              <a:pt x="4814716" y="0"/>
                            </a:cubicBezTo>
                            <a:cubicBezTo>
                              <a:pt x="4860224" y="230742"/>
                              <a:pt x="4775291" y="278893"/>
                              <a:pt x="4814716" y="488443"/>
                            </a:cubicBezTo>
                            <a:cubicBezTo>
                              <a:pt x="4854141" y="697993"/>
                              <a:pt x="4789836" y="732726"/>
                              <a:pt x="4814716" y="939314"/>
                            </a:cubicBezTo>
                            <a:cubicBezTo>
                              <a:pt x="4611651" y="1009896"/>
                              <a:pt x="4408984" y="876149"/>
                              <a:pt x="4183453" y="939314"/>
                            </a:cubicBezTo>
                            <a:cubicBezTo>
                              <a:pt x="3957922" y="1002479"/>
                              <a:pt x="3854800" y="890319"/>
                              <a:pt x="3600338" y="939314"/>
                            </a:cubicBezTo>
                            <a:cubicBezTo>
                              <a:pt x="3345876" y="988309"/>
                              <a:pt x="3160296" y="921739"/>
                              <a:pt x="3017222" y="939314"/>
                            </a:cubicBezTo>
                            <a:cubicBezTo>
                              <a:pt x="2874148" y="956889"/>
                              <a:pt x="2707799" y="919963"/>
                              <a:pt x="2626695" y="939314"/>
                            </a:cubicBezTo>
                            <a:cubicBezTo>
                              <a:pt x="2545591" y="958665"/>
                              <a:pt x="2286476" y="924932"/>
                              <a:pt x="2091727" y="939314"/>
                            </a:cubicBezTo>
                            <a:cubicBezTo>
                              <a:pt x="1896978" y="953696"/>
                              <a:pt x="1686401" y="899857"/>
                              <a:pt x="1508611" y="939314"/>
                            </a:cubicBezTo>
                            <a:cubicBezTo>
                              <a:pt x="1330821" y="978771"/>
                              <a:pt x="1219488" y="893150"/>
                              <a:pt x="1069937" y="939314"/>
                            </a:cubicBezTo>
                            <a:cubicBezTo>
                              <a:pt x="920386" y="985478"/>
                              <a:pt x="874144" y="914249"/>
                              <a:pt x="679410" y="939314"/>
                            </a:cubicBezTo>
                            <a:cubicBezTo>
                              <a:pt x="484676" y="964379"/>
                              <a:pt x="300625" y="882170"/>
                              <a:pt x="0" y="939314"/>
                            </a:cubicBezTo>
                            <a:cubicBezTo>
                              <a:pt x="-54463" y="778365"/>
                              <a:pt x="53829" y="564067"/>
                              <a:pt x="0" y="469657"/>
                            </a:cubicBezTo>
                            <a:cubicBezTo>
                              <a:pt x="-53829" y="375247"/>
                              <a:pt x="26907" y="121113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103727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39D36-B29B-F538-173D-51B63D675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8E48A7F8-6F5D-3BDA-71A2-D3DC26518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2241" y="1939041"/>
            <a:ext cx="7617765" cy="1489959"/>
          </a:xfrm>
        </p:spPr>
        <p:txBody>
          <a:bodyPr/>
          <a:lstStyle/>
          <a:p>
            <a:r>
              <a:rPr lang="es-ES" sz="1800" dirty="0">
                <a:latin typeface="+mn-lt"/>
              </a:rPr>
              <a:t>La </a:t>
            </a:r>
            <a:r>
              <a:rPr lang="es-ES" sz="1800" b="1" dirty="0" err="1">
                <a:solidFill>
                  <a:srgbClr val="E21A23"/>
                </a:solidFill>
                <a:latin typeface="+mn-lt"/>
              </a:rPr>
              <a:t>taxa</a:t>
            </a:r>
            <a:r>
              <a:rPr lang="es-ES" sz="1800" b="1" dirty="0">
                <a:solidFill>
                  <a:srgbClr val="E21A23"/>
                </a:solidFill>
                <a:latin typeface="+mn-lt"/>
              </a:rPr>
              <a:t> de </a:t>
            </a:r>
            <a:r>
              <a:rPr lang="es-ES" sz="1800" b="1" dirty="0" err="1">
                <a:solidFill>
                  <a:srgbClr val="E21A23"/>
                </a:solidFill>
                <a:latin typeface="+mn-lt"/>
              </a:rPr>
              <a:t>natalitat</a:t>
            </a:r>
            <a:r>
              <a:rPr lang="es-ES" sz="1800" b="1" dirty="0">
                <a:solidFill>
                  <a:srgbClr val="E21A23"/>
                </a:solidFill>
                <a:latin typeface="+mn-lt"/>
              </a:rPr>
              <a:t> </a:t>
            </a:r>
            <a:r>
              <a:rPr lang="es-ES" sz="1800" dirty="0">
                <a:latin typeface="+mn-lt"/>
              </a:rPr>
              <a:t>mesura el nombre de </a:t>
            </a:r>
            <a:r>
              <a:rPr lang="es-ES" sz="1800" dirty="0" err="1">
                <a:latin typeface="+mn-lt"/>
              </a:rPr>
              <a:t>naixements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d’una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localitat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ciutat</a:t>
            </a:r>
            <a:r>
              <a:rPr lang="es-ES" sz="1800" dirty="0">
                <a:latin typeface="+mn-lt"/>
              </a:rPr>
              <a:t> o país en </a:t>
            </a:r>
            <a:r>
              <a:rPr lang="es-ES" sz="1800" dirty="0" err="1">
                <a:latin typeface="+mn-lt"/>
              </a:rPr>
              <a:t>relació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amb</a:t>
            </a:r>
            <a:r>
              <a:rPr lang="es-ES" sz="1800" dirty="0">
                <a:latin typeface="+mn-lt"/>
              </a:rPr>
              <a:t> el nombre </a:t>
            </a:r>
            <a:r>
              <a:rPr lang="es-ES" sz="1800" dirty="0" err="1">
                <a:latin typeface="+mn-lt"/>
              </a:rPr>
              <a:t>d’habitants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durant</a:t>
            </a:r>
            <a:r>
              <a:rPr lang="es-ES" sz="1800" dirty="0">
                <a:latin typeface="+mn-lt"/>
              </a:rPr>
              <a:t> un </a:t>
            </a:r>
            <a:r>
              <a:rPr lang="es-ES" sz="1800" dirty="0" err="1">
                <a:latin typeface="+mn-lt"/>
              </a:rPr>
              <a:t>període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determinat</a:t>
            </a:r>
            <a:r>
              <a:rPr lang="es-ES" sz="1800" dirty="0">
                <a:latin typeface="+mn-lt"/>
              </a:rPr>
              <a:t> de </a:t>
            </a:r>
            <a:r>
              <a:rPr lang="es-ES" sz="1800" dirty="0" err="1">
                <a:latin typeface="+mn-lt"/>
              </a:rPr>
              <a:t>temps</a:t>
            </a:r>
            <a:r>
              <a:rPr lang="es-ES" sz="1800" dirty="0">
                <a:latin typeface="+mn-lt"/>
              </a:rPr>
              <a:t>, que </a:t>
            </a:r>
            <a:r>
              <a:rPr lang="es-ES" sz="1800" dirty="0" err="1">
                <a:latin typeface="+mn-lt"/>
              </a:rPr>
              <a:t>habitualment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és</a:t>
            </a:r>
            <a:r>
              <a:rPr lang="es-ES" sz="1800" dirty="0">
                <a:latin typeface="+mn-lt"/>
              </a:rPr>
              <a:t> un </a:t>
            </a:r>
            <a:r>
              <a:rPr lang="es-ES" sz="1800" dirty="0" err="1">
                <a:latin typeface="+mn-lt"/>
              </a:rPr>
              <a:t>any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S’expressa</a:t>
            </a:r>
            <a:r>
              <a:rPr lang="es-ES" sz="1800" dirty="0">
                <a:latin typeface="+mn-lt"/>
              </a:rPr>
              <a:t> per cada mil </a:t>
            </a:r>
            <a:r>
              <a:rPr lang="es-ES" sz="1800" dirty="0" err="1">
                <a:latin typeface="+mn-lt"/>
              </a:rPr>
              <a:t>habitants</a:t>
            </a:r>
            <a:r>
              <a:rPr lang="es-ES" sz="1800" dirty="0">
                <a:latin typeface="+mn-lt"/>
              </a:rPr>
              <a:t>.</a:t>
            </a:r>
            <a:endParaRPr lang="es-ES" sz="1800" b="1" dirty="0">
              <a:solidFill>
                <a:schemeClr val="bg1"/>
              </a:solidFill>
              <a:latin typeface="+mn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6D4A6FEF-9FEC-8B3F-A71A-BD74FE0A5386}"/>
                  </a:ext>
                </a:extLst>
              </p:cNvPr>
              <p:cNvSpPr txBox="1"/>
              <p:nvPr/>
            </p:nvSpPr>
            <p:spPr>
              <a:xfrm>
                <a:off x="3584947" y="3777792"/>
                <a:ext cx="4814716" cy="945726"/>
              </a:xfrm>
              <a:custGeom>
                <a:avLst/>
                <a:gdLst>
                  <a:gd name="csX0" fmla="*/ 0 w 4814716"/>
                  <a:gd name="csY0" fmla="*/ 0 h 945726"/>
                  <a:gd name="csX1" fmla="*/ 486821 w 4814716"/>
                  <a:gd name="csY1" fmla="*/ 0 h 945726"/>
                  <a:gd name="csX2" fmla="*/ 925495 w 4814716"/>
                  <a:gd name="csY2" fmla="*/ 0 h 945726"/>
                  <a:gd name="csX3" fmla="*/ 1556758 w 4814716"/>
                  <a:gd name="csY3" fmla="*/ 0 h 945726"/>
                  <a:gd name="csX4" fmla="*/ 2043579 w 4814716"/>
                  <a:gd name="csY4" fmla="*/ 0 h 945726"/>
                  <a:gd name="csX5" fmla="*/ 2482254 w 4814716"/>
                  <a:gd name="csY5" fmla="*/ 0 h 945726"/>
                  <a:gd name="csX6" fmla="*/ 3017222 w 4814716"/>
                  <a:gd name="csY6" fmla="*/ 0 h 945726"/>
                  <a:gd name="csX7" fmla="*/ 3552190 w 4814716"/>
                  <a:gd name="csY7" fmla="*/ 0 h 945726"/>
                  <a:gd name="csX8" fmla="*/ 4087159 w 4814716"/>
                  <a:gd name="csY8" fmla="*/ 0 h 945726"/>
                  <a:gd name="csX9" fmla="*/ 4814716 w 4814716"/>
                  <a:gd name="csY9" fmla="*/ 0 h 945726"/>
                  <a:gd name="csX10" fmla="*/ 4814716 w 4814716"/>
                  <a:gd name="csY10" fmla="*/ 491778 h 945726"/>
                  <a:gd name="csX11" fmla="*/ 4814716 w 4814716"/>
                  <a:gd name="csY11" fmla="*/ 945726 h 945726"/>
                  <a:gd name="csX12" fmla="*/ 4183453 w 4814716"/>
                  <a:gd name="csY12" fmla="*/ 945726 h 945726"/>
                  <a:gd name="csX13" fmla="*/ 3600338 w 4814716"/>
                  <a:gd name="csY13" fmla="*/ 945726 h 945726"/>
                  <a:gd name="csX14" fmla="*/ 3017222 w 4814716"/>
                  <a:gd name="csY14" fmla="*/ 945726 h 945726"/>
                  <a:gd name="csX15" fmla="*/ 2626695 w 4814716"/>
                  <a:gd name="csY15" fmla="*/ 945726 h 945726"/>
                  <a:gd name="csX16" fmla="*/ 2091727 w 4814716"/>
                  <a:gd name="csY16" fmla="*/ 945726 h 945726"/>
                  <a:gd name="csX17" fmla="*/ 1508611 w 4814716"/>
                  <a:gd name="csY17" fmla="*/ 945726 h 945726"/>
                  <a:gd name="csX18" fmla="*/ 1069937 w 4814716"/>
                  <a:gd name="csY18" fmla="*/ 945726 h 945726"/>
                  <a:gd name="csX19" fmla="*/ 679410 w 4814716"/>
                  <a:gd name="csY19" fmla="*/ 945726 h 945726"/>
                  <a:gd name="csX20" fmla="*/ 0 w 4814716"/>
                  <a:gd name="csY20" fmla="*/ 945726 h 945726"/>
                  <a:gd name="csX21" fmla="*/ 0 w 4814716"/>
                  <a:gd name="csY21" fmla="*/ 472863 h 945726"/>
                  <a:gd name="csX22" fmla="*/ 0 w 4814716"/>
                  <a:gd name="csY22" fmla="*/ 0 h 94572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4814716" h="945726" extrusionOk="0">
                    <a:moveTo>
                      <a:pt x="0" y="0"/>
                    </a:moveTo>
                    <a:cubicBezTo>
                      <a:pt x="99539" y="-39677"/>
                      <a:pt x="245975" y="21300"/>
                      <a:pt x="486821" y="0"/>
                    </a:cubicBezTo>
                    <a:cubicBezTo>
                      <a:pt x="727667" y="-21300"/>
                      <a:pt x="708438" y="20320"/>
                      <a:pt x="925495" y="0"/>
                    </a:cubicBezTo>
                    <a:cubicBezTo>
                      <a:pt x="1142552" y="-20320"/>
                      <a:pt x="1405861" y="53104"/>
                      <a:pt x="1556758" y="0"/>
                    </a:cubicBezTo>
                    <a:cubicBezTo>
                      <a:pt x="1707655" y="-53104"/>
                      <a:pt x="1911579" y="7639"/>
                      <a:pt x="2043579" y="0"/>
                    </a:cubicBezTo>
                    <a:cubicBezTo>
                      <a:pt x="2175579" y="-7639"/>
                      <a:pt x="2339354" y="28759"/>
                      <a:pt x="2482254" y="0"/>
                    </a:cubicBezTo>
                    <a:cubicBezTo>
                      <a:pt x="2625154" y="-28759"/>
                      <a:pt x="2868273" y="60475"/>
                      <a:pt x="3017222" y="0"/>
                    </a:cubicBezTo>
                    <a:cubicBezTo>
                      <a:pt x="3166171" y="-60475"/>
                      <a:pt x="3359100" y="13096"/>
                      <a:pt x="3552190" y="0"/>
                    </a:cubicBezTo>
                    <a:cubicBezTo>
                      <a:pt x="3745280" y="-13096"/>
                      <a:pt x="3837216" y="57990"/>
                      <a:pt x="4087159" y="0"/>
                    </a:cubicBezTo>
                    <a:cubicBezTo>
                      <a:pt x="4337102" y="-57990"/>
                      <a:pt x="4475842" y="50681"/>
                      <a:pt x="4814716" y="0"/>
                    </a:cubicBezTo>
                    <a:cubicBezTo>
                      <a:pt x="4851017" y="174503"/>
                      <a:pt x="4770247" y="378789"/>
                      <a:pt x="4814716" y="491778"/>
                    </a:cubicBezTo>
                    <a:cubicBezTo>
                      <a:pt x="4859185" y="604767"/>
                      <a:pt x="4768029" y="760705"/>
                      <a:pt x="4814716" y="945726"/>
                    </a:cubicBezTo>
                    <a:cubicBezTo>
                      <a:pt x="4611651" y="1016308"/>
                      <a:pt x="4408984" y="882561"/>
                      <a:pt x="4183453" y="945726"/>
                    </a:cubicBezTo>
                    <a:cubicBezTo>
                      <a:pt x="3957922" y="1008891"/>
                      <a:pt x="3854800" y="896731"/>
                      <a:pt x="3600338" y="945726"/>
                    </a:cubicBezTo>
                    <a:cubicBezTo>
                      <a:pt x="3345876" y="994721"/>
                      <a:pt x="3160296" y="928151"/>
                      <a:pt x="3017222" y="945726"/>
                    </a:cubicBezTo>
                    <a:cubicBezTo>
                      <a:pt x="2874148" y="963301"/>
                      <a:pt x="2707799" y="926375"/>
                      <a:pt x="2626695" y="945726"/>
                    </a:cubicBezTo>
                    <a:cubicBezTo>
                      <a:pt x="2545591" y="965077"/>
                      <a:pt x="2286476" y="931344"/>
                      <a:pt x="2091727" y="945726"/>
                    </a:cubicBezTo>
                    <a:cubicBezTo>
                      <a:pt x="1896978" y="960108"/>
                      <a:pt x="1686401" y="906269"/>
                      <a:pt x="1508611" y="945726"/>
                    </a:cubicBezTo>
                    <a:cubicBezTo>
                      <a:pt x="1330821" y="985183"/>
                      <a:pt x="1219488" y="899562"/>
                      <a:pt x="1069937" y="945726"/>
                    </a:cubicBezTo>
                    <a:cubicBezTo>
                      <a:pt x="920386" y="991890"/>
                      <a:pt x="874144" y="920661"/>
                      <a:pt x="679410" y="945726"/>
                    </a:cubicBezTo>
                    <a:cubicBezTo>
                      <a:pt x="484676" y="970791"/>
                      <a:pt x="300625" y="888582"/>
                      <a:pt x="0" y="945726"/>
                    </a:cubicBezTo>
                    <a:cubicBezTo>
                      <a:pt x="-34116" y="757604"/>
                      <a:pt x="31134" y="607343"/>
                      <a:pt x="0" y="472863"/>
                    </a:cubicBezTo>
                    <a:cubicBezTo>
                      <a:pt x="-31134" y="338383"/>
                      <a:pt x="40071" y="164741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3167263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r>
                  <a:rPr lang="es-ES" dirty="0">
                    <a:solidFill>
                      <a:srgbClr val="E21A23"/>
                    </a:solidFill>
                  </a:rPr>
                  <a:t>TN </a:t>
                </a:r>
                <a14:m>
                  <m:oMath xmlns:m="http://schemas.openxmlformats.org/officeDocument/2006/math">
                    <m:r>
                      <a:rPr lang="es-ES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i="1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ú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𝑜𝑚𝑏𝑟𝑒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𝑑𝑒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𝑛𝑎𝑖𝑥𝑒𝑚𝑒𝑛𝑡𝑠</m:t>
                        </m:r>
                      </m:num>
                      <m:den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𝑃𝑜𝑏𝑙𝑎𝑐𝑖</m:t>
                        </m:r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ó </m:t>
                        </m:r>
                        <m:r>
                          <a:rPr lang="ca-ES-valencia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ca-ES-valencia" b="0" i="1" smtClean="0">
                            <a:solidFill>
                              <a:srgbClr val="E21A23"/>
                            </a:solidFill>
                            <a:latin typeface="Cambria Math" panose="02040503050406030204" pitchFamily="18" charset="0"/>
                          </a:rPr>
                          <m:t>𝑖𝑡𝑗𝑎𝑛𝑎</m:t>
                        </m:r>
                      </m:den>
                    </m:f>
                    <m:r>
                      <a:rPr lang="es-ES">
                        <a:solidFill>
                          <a:srgbClr val="E21A23"/>
                        </a:solidFill>
                        <a:latin typeface="Cambria Math" panose="02040503050406030204" pitchFamily="18" charset="0"/>
                      </a:rPr>
                      <m:t>⋅1000</m:t>
                    </m:r>
                  </m:oMath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6D4A6FEF-9FEC-8B3F-A71A-BD74FE0A53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4947" y="3777792"/>
                <a:ext cx="4814716" cy="9457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031672630">
                      <a:custGeom>
                        <a:avLst/>
                        <a:gdLst>
                          <a:gd name="csX0" fmla="*/ 0 w 4814716"/>
                          <a:gd name="csY0" fmla="*/ 0 h 945726"/>
                          <a:gd name="csX1" fmla="*/ 486821 w 4814716"/>
                          <a:gd name="csY1" fmla="*/ 0 h 945726"/>
                          <a:gd name="csX2" fmla="*/ 925495 w 4814716"/>
                          <a:gd name="csY2" fmla="*/ 0 h 945726"/>
                          <a:gd name="csX3" fmla="*/ 1556758 w 4814716"/>
                          <a:gd name="csY3" fmla="*/ 0 h 945726"/>
                          <a:gd name="csX4" fmla="*/ 2043579 w 4814716"/>
                          <a:gd name="csY4" fmla="*/ 0 h 945726"/>
                          <a:gd name="csX5" fmla="*/ 2482254 w 4814716"/>
                          <a:gd name="csY5" fmla="*/ 0 h 945726"/>
                          <a:gd name="csX6" fmla="*/ 3017222 w 4814716"/>
                          <a:gd name="csY6" fmla="*/ 0 h 945726"/>
                          <a:gd name="csX7" fmla="*/ 3552190 w 4814716"/>
                          <a:gd name="csY7" fmla="*/ 0 h 945726"/>
                          <a:gd name="csX8" fmla="*/ 4087159 w 4814716"/>
                          <a:gd name="csY8" fmla="*/ 0 h 945726"/>
                          <a:gd name="csX9" fmla="*/ 4814716 w 4814716"/>
                          <a:gd name="csY9" fmla="*/ 0 h 945726"/>
                          <a:gd name="csX10" fmla="*/ 4814716 w 4814716"/>
                          <a:gd name="csY10" fmla="*/ 491778 h 945726"/>
                          <a:gd name="csX11" fmla="*/ 4814716 w 4814716"/>
                          <a:gd name="csY11" fmla="*/ 945726 h 945726"/>
                          <a:gd name="csX12" fmla="*/ 4183453 w 4814716"/>
                          <a:gd name="csY12" fmla="*/ 945726 h 945726"/>
                          <a:gd name="csX13" fmla="*/ 3600338 w 4814716"/>
                          <a:gd name="csY13" fmla="*/ 945726 h 945726"/>
                          <a:gd name="csX14" fmla="*/ 3017222 w 4814716"/>
                          <a:gd name="csY14" fmla="*/ 945726 h 945726"/>
                          <a:gd name="csX15" fmla="*/ 2626695 w 4814716"/>
                          <a:gd name="csY15" fmla="*/ 945726 h 945726"/>
                          <a:gd name="csX16" fmla="*/ 2091727 w 4814716"/>
                          <a:gd name="csY16" fmla="*/ 945726 h 945726"/>
                          <a:gd name="csX17" fmla="*/ 1508611 w 4814716"/>
                          <a:gd name="csY17" fmla="*/ 945726 h 945726"/>
                          <a:gd name="csX18" fmla="*/ 1069937 w 4814716"/>
                          <a:gd name="csY18" fmla="*/ 945726 h 945726"/>
                          <a:gd name="csX19" fmla="*/ 679410 w 4814716"/>
                          <a:gd name="csY19" fmla="*/ 945726 h 945726"/>
                          <a:gd name="csX20" fmla="*/ 0 w 4814716"/>
                          <a:gd name="csY20" fmla="*/ 945726 h 945726"/>
                          <a:gd name="csX21" fmla="*/ 0 w 4814716"/>
                          <a:gd name="csY21" fmla="*/ 472863 h 945726"/>
                          <a:gd name="csX22" fmla="*/ 0 w 4814716"/>
                          <a:gd name="csY22" fmla="*/ 0 h 945726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  <a:cxn ang="0">
                            <a:pos x="csX15" y="csY15"/>
                          </a:cxn>
                          <a:cxn ang="0">
                            <a:pos x="csX16" y="csY16"/>
                          </a:cxn>
                          <a:cxn ang="0">
                            <a:pos x="csX17" y="csY17"/>
                          </a:cxn>
                          <a:cxn ang="0">
                            <a:pos x="csX18" y="csY18"/>
                          </a:cxn>
                          <a:cxn ang="0">
                            <a:pos x="csX19" y="csY19"/>
                          </a:cxn>
                          <a:cxn ang="0">
                            <a:pos x="csX20" y="csY20"/>
                          </a:cxn>
                          <a:cxn ang="0">
                            <a:pos x="csX21" y="csY21"/>
                          </a:cxn>
                          <a:cxn ang="0">
                            <a:pos x="csX22" y="csY22"/>
                          </a:cxn>
                        </a:cxnLst>
                        <a:rect l="l" t="t" r="r" b="b"/>
                        <a:pathLst>
                          <a:path w="4814716" h="945726" extrusionOk="0">
                            <a:moveTo>
                              <a:pt x="0" y="0"/>
                            </a:moveTo>
                            <a:cubicBezTo>
                              <a:pt x="99539" y="-39677"/>
                              <a:pt x="245975" y="21300"/>
                              <a:pt x="486821" y="0"/>
                            </a:cubicBezTo>
                            <a:cubicBezTo>
                              <a:pt x="727667" y="-21300"/>
                              <a:pt x="708438" y="20320"/>
                              <a:pt x="925495" y="0"/>
                            </a:cubicBezTo>
                            <a:cubicBezTo>
                              <a:pt x="1142552" y="-20320"/>
                              <a:pt x="1405861" y="53104"/>
                              <a:pt x="1556758" y="0"/>
                            </a:cubicBezTo>
                            <a:cubicBezTo>
                              <a:pt x="1707655" y="-53104"/>
                              <a:pt x="1911579" y="7639"/>
                              <a:pt x="2043579" y="0"/>
                            </a:cubicBezTo>
                            <a:cubicBezTo>
                              <a:pt x="2175579" y="-7639"/>
                              <a:pt x="2339354" y="28759"/>
                              <a:pt x="2482254" y="0"/>
                            </a:cubicBezTo>
                            <a:cubicBezTo>
                              <a:pt x="2625154" y="-28759"/>
                              <a:pt x="2868273" y="60475"/>
                              <a:pt x="3017222" y="0"/>
                            </a:cubicBezTo>
                            <a:cubicBezTo>
                              <a:pt x="3166171" y="-60475"/>
                              <a:pt x="3359100" y="13096"/>
                              <a:pt x="3552190" y="0"/>
                            </a:cubicBezTo>
                            <a:cubicBezTo>
                              <a:pt x="3745280" y="-13096"/>
                              <a:pt x="3837216" y="57990"/>
                              <a:pt x="4087159" y="0"/>
                            </a:cubicBezTo>
                            <a:cubicBezTo>
                              <a:pt x="4337102" y="-57990"/>
                              <a:pt x="4475842" y="50681"/>
                              <a:pt x="4814716" y="0"/>
                            </a:cubicBezTo>
                            <a:cubicBezTo>
                              <a:pt x="4851017" y="174503"/>
                              <a:pt x="4770247" y="378789"/>
                              <a:pt x="4814716" y="491778"/>
                            </a:cubicBezTo>
                            <a:cubicBezTo>
                              <a:pt x="4859185" y="604767"/>
                              <a:pt x="4768029" y="760705"/>
                              <a:pt x="4814716" y="945726"/>
                            </a:cubicBezTo>
                            <a:cubicBezTo>
                              <a:pt x="4611651" y="1016308"/>
                              <a:pt x="4408984" y="882561"/>
                              <a:pt x="4183453" y="945726"/>
                            </a:cubicBezTo>
                            <a:cubicBezTo>
                              <a:pt x="3957922" y="1008891"/>
                              <a:pt x="3854800" y="896731"/>
                              <a:pt x="3600338" y="945726"/>
                            </a:cubicBezTo>
                            <a:cubicBezTo>
                              <a:pt x="3345876" y="994721"/>
                              <a:pt x="3160296" y="928151"/>
                              <a:pt x="3017222" y="945726"/>
                            </a:cubicBezTo>
                            <a:cubicBezTo>
                              <a:pt x="2874148" y="963301"/>
                              <a:pt x="2707799" y="926375"/>
                              <a:pt x="2626695" y="945726"/>
                            </a:cubicBezTo>
                            <a:cubicBezTo>
                              <a:pt x="2545591" y="965077"/>
                              <a:pt x="2286476" y="931344"/>
                              <a:pt x="2091727" y="945726"/>
                            </a:cubicBezTo>
                            <a:cubicBezTo>
                              <a:pt x="1896978" y="960108"/>
                              <a:pt x="1686401" y="906269"/>
                              <a:pt x="1508611" y="945726"/>
                            </a:cubicBezTo>
                            <a:cubicBezTo>
                              <a:pt x="1330821" y="985183"/>
                              <a:pt x="1219488" y="899562"/>
                              <a:pt x="1069937" y="945726"/>
                            </a:cubicBezTo>
                            <a:cubicBezTo>
                              <a:pt x="920386" y="991890"/>
                              <a:pt x="874144" y="920661"/>
                              <a:pt x="679410" y="945726"/>
                            </a:cubicBezTo>
                            <a:cubicBezTo>
                              <a:pt x="484676" y="970791"/>
                              <a:pt x="300625" y="888582"/>
                              <a:pt x="0" y="945726"/>
                            </a:cubicBezTo>
                            <a:cubicBezTo>
                              <a:pt x="-34116" y="757604"/>
                              <a:pt x="31134" y="607343"/>
                              <a:pt x="0" y="472863"/>
                            </a:cubicBezTo>
                            <a:cubicBezTo>
                              <a:pt x="-31134" y="338383"/>
                              <a:pt x="40071" y="164741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áfico 6" descr="Bebé gateando contorno">
            <a:extLst>
              <a:ext uri="{FF2B5EF4-FFF2-40B4-BE49-F238E27FC236}">
                <a16:creationId xmlns:a16="http://schemas.microsoft.com/office/drawing/2014/main" id="{08BEC430-9CDB-DEF4-C728-CAC2A35AAF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27156" y="3767312"/>
            <a:ext cx="914400" cy="914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7769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4D5650D-4CE6-8817-DEAE-64D8400C4A79}"/>
              </a:ext>
            </a:extLst>
          </p:cNvPr>
          <p:cNvSpPr txBox="1"/>
          <p:nvPr/>
        </p:nvSpPr>
        <p:spPr>
          <a:xfrm>
            <a:off x="1504844" y="1694765"/>
            <a:ext cx="8839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Hi ha </a:t>
            </a:r>
            <a:r>
              <a:rPr lang="es-ES" dirty="0" err="1">
                <a:solidFill>
                  <a:schemeClr val="bg1"/>
                </a:solidFill>
              </a:rPr>
              <a:t>moltes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magnituds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socials</a:t>
            </a:r>
            <a:r>
              <a:rPr lang="es-ES" dirty="0">
                <a:solidFill>
                  <a:schemeClr val="bg1"/>
                </a:solidFill>
              </a:rPr>
              <a:t> i </a:t>
            </a:r>
            <a:r>
              <a:rPr lang="es-ES" dirty="0" err="1">
                <a:solidFill>
                  <a:schemeClr val="bg1"/>
                </a:solidFill>
              </a:rPr>
              <a:t>econòmiques</a:t>
            </a:r>
            <a:r>
              <a:rPr lang="es-ES" dirty="0">
                <a:solidFill>
                  <a:schemeClr val="bg1"/>
                </a:solidFill>
              </a:rPr>
              <a:t> que evolucionen </a:t>
            </a:r>
            <a:r>
              <a:rPr lang="es-ES" dirty="0" err="1">
                <a:solidFill>
                  <a:schemeClr val="bg1"/>
                </a:solidFill>
              </a:rPr>
              <a:t>amb</a:t>
            </a:r>
            <a:r>
              <a:rPr lang="es-ES" dirty="0">
                <a:solidFill>
                  <a:schemeClr val="bg1"/>
                </a:solidFill>
              </a:rPr>
              <a:t> el </a:t>
            </a:r>
            <a:r>
              <a:rPr lang="es-ES" dirty="0" err="1">
                <a:solidFill>
                  <a:schemeClr val="bg1"/>
                </a:solidFill>
              </a:rPr>
              <a:t>temps</a:t>
            </a:r>
            <a:r>
              <a:rPr lang="es-ES" dirty="0">
                <a:solidFill>
                  <a:schemeClr val="bg1"/>
                </a:solidFill>
              </a:rPr>
              <a:t> o </a:t>
            </a:r>
            <a:r>
              <a:rPr lang="es-ES" dirty="0" err="1">
                <a:solidFill>
                  <a:schemeClr val="bg1"/>
                </a:solidFill>
              </a:rPr>
              <a:t>l'espai</a:t>
            </a:r>
            <a:r>
              <a:rPr lang="es-ES" dirty="0">
                <a:solidFill>
                  <a:schemeClr val="bg1"/>
                </a:solidFill>
              </a:rPr>
              <a:t>. </a:t>
            </a:r>
            <a:r>
              <a:rPr lang="es-ES" dirty="0" err="1">
                <a:solidFill>
                  <a:schemeClr val="bg1"/>
                </a:solidFill>
              </a:rPr>
              <a:t>Doncs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bé</a:t>
            </a:r>
            <a:r>
              <a:rPr lang="es-ES" dirty="0">
                <a:solidFill>
                  <a:schemeClr val="bg1"/>
                </a:solidFill>
              </a:rPr>
              <a:t>, un </a:t>
            </a:r>
            <a:r>
              <a:rPr lang="es-ES" b="1" dirty="0">
                <a:solidFill>
                  <a:schemeClr val="bg1"/>
                </a:solidFill>
              </a:rPr>
              <a:t>nombre índex </a:t>
            </a:r>
            <a:r>
              <a:rPr lang="es-ES" dirty="0" err="1">
                <a:solidFill>
                  <a:schemeClr val="bg1"/>
                </a:solidFill>
              </a:rPr>
              <a:t>descriu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els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canvis</a:t>
            </a:r>
            <a:r>
              <a:rPr lang="es-ES" dirty="0">
                <a:solidFill>
                  <a:schemeClr val="bg1"/>
                </a:solidFill>
              </a:rPr>
              <a:t> que </a:t>
            </a:r>
            <a:r>
              <a:rPr lang="es-ES" dirty="0" err="1">
                <a:solidFill>
                  <a:schemeClr val="bg1"/>
                </a:solidFill>
              </a:rPr>
              <a:t>s’han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produït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d’una</a:t>
            </a:r>
            <a:r>
              <a:rPr lang="es-ES" dirty="0">
                <a:solidFill>
                  <a:schemeClr val="bg1"/>
                </a:solidFill>
              </a:rPr>
              <a:t> o </a:t>
            </a:r>
            <a:r>
              <a:rPr lang="es-ES" dirty="0" err="1">
                <a:solidFill>
                  <a:schemeClr val="bg1"/>
                </a:solidFill>
              </a:rPr>
              <a:t>més</a:t>
            </a:r>
            <a:r>
              <a:rPr lang="es-ES" dirty="0">
                <a:solidFill>
                  <a:schemeClr val="bg1"/>
                </a:solidFill>
              </a:rPr>
              <a:t> variables en el </a:t>
            </a:r>
            <a:r>
              <a:rPr lang="es-ES" dirty="0" err="1">
                <a:solidFill>
                  <a:schemeClr val="bg1"/>
                </a:solidFill>
              </a:rPr>
              <a:t>temps</a:t>
            </a:r>
            <a:r>
              <a:rPr lang="es-ES" dirty="0">
                <a:solidFill>
                  <a:schemeClr val="bg1"/>
                </a:solidFill>
              </a:rPr>
              <a:t> o en </a:t>
            </a:r>
            <a:r>
              <a:rPr lang="es-ES" dirty="0" err="1">
                <a:solidFill>
                  <a:schemeClr val="bg1"/>
                </a:solidFill>
              </a:rPr>
              <a:t>l’espai</a:t>
            </a:r>
            <a:r>
              <a:rPr lang="es-ES" dirty="0">
                <a:solidFill>
                  <a:schemeClr val="bg1"/>
                </a:solidFill>
              </a:rPr>
              <a:t>. </a:t>
            </a:r>
            <a:r>
              <a:rPr lang="es-ES" dirty="0" err="1">
                <a:solidFill>
                  <a:schemeClr val="bg1"/>
                </a:solidFill>
              </a:rPr>
              <a:t>Depenent</a:t>
            </a:r>
            <a:r>
              <a:rPr lang="es-ES" dirty="0">
                <a:solidFill>
                  <a:schemeClr val="bg1"/>
                </a:solidFill>
              </a:rPr>
              <a:t> de si el nombre índex </a:t>
            </a:r>
            <a:r>
              <a:rPr lang="es-ES" dirty="0" err="1">
                <a:solidFill>
                  <a:schemeClr val="bg1"/>
                </a:solidFill>
              </a:rPr>
              <a:t>recull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l’evolució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d’una</a:t>
            </a:r>
            <a:r>
              <a:rPr lang="es-ES" dirty="0">
                <a:solidFill>
                  <a:schemeClr val="bg1"/>
                </a:solidFill>
              </a:rPr>
              <a:t> o diverses variables </a:t>
            </a:r>
            <a:r>
              <a:rPr lang="es-ES" dirty="0" err="1">
                <a:solidFill>
                  <a:schemeClr val="bg1"/>
                </a:solidFill>
              </a:rPr>
              <a:t>s’anomena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b="1" dirty="0">
                <a:solidFill>
                  <a:schemeClr val="bg1"/>
                </a:solidFill>
              </a:rPr>
              <a:t>simple</a:t>
            </a:r>
            <a:r>
              <a:rPr lang="es-ES" dirty="0">
                <a:solidFill>
                  <a:schemeClr val="bg1"/>
                </a:solidFill>
              </a:rPr>
              <a:t> o </a:t>
            </a:r>
            <a:r>
              <a:rPr lang="es-ES" b="1" dirty="0" err="1">
                <a:solidFill>
                  <a:schemeClr val="bg1"/>
                </a:solidFill>
              </a:rPr>
              <a:t>complex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AE90C6-6D39-7947-DB32-C8F3E514769E}"/>
              </a:ext>
            </a:extLst>
          </p:cNvPr>
          <p:cNvSpPr txBox="1"/>
          <p:nvPr/>
        </p:nvSpPr>
        <p:spPr>
          <a:xfrm>
            <a:off x="1504844" y="3028950"/>
            <a:ext cx="40768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Per calcular un nombre índex </a:t>
            </a:r>
            <a:r>
              <a:rPr lang="es-ES" sz="1600" b="1" dirty="0">
                <a:solidFill>
                  <a:schemeClr val="bg1"/>
                </a:solidFill>
              </a:rPr>
              <a:t>simple</a:t>
            </a:r>
            <a:r>
              <a:rPr lang="es-ES" sz="1600" dirty="0">
                <a:solidFill>
                  <a:schemeClr val="bg1"/>
                </a:solidFill>
              </a:rPr>
              <a:t> es </a:t>
            </a:r>
            <a:r>
              <a:rPr lang="es-ES" sz="1600" dirty="0" err="1">
                <a:solidFill>
                  <a:schemeClr val="bg1"/>
                </a:solidFill>
              </a:rPr>
              <a:t>divideix</a:t>
            </a:r>
            <a:r>
              <a:rPr lang="es-ES" sz="1600" dirty="0">
                <a:solidFill>
                  <a:schemeClr val="bg1"/>
                </a:solidFill>
              </a:rPr>
              <a:t> el valor </a:t>
            </a:r>
            <a:r>
              <a:rPr lang="es-ES" sz="1600" dirty="0" err="1">
                <a:solidFill>
                  <a:schemeClr val="bg1"/>
                </a:solidFill>
              </a:rPr>
              <a:t>d’un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bé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xt</a:t>
            </a:r>
            <a:r>
              <a:rPr lang="es-ES" sz="1600" dirty="0">
                <a:solidFill>
                  <a:schemeClr val="bg1"/>
                </a:solidFill>
              </a:rPr>
              <a:t> de </a:t>
            </a:r>
            <a:r>
              <a:rPr lang="es-ES" sz="1600" dirty="0" err="1">
                <a:solidFill>
                  <a:schemeClr val="bg1"/>
                </a:solidFill>
              </a:rPr>
              <a:t>l’any</a:t>
            </a:r>
            <a:r>
              <a:rPr lang="es-ES" sz="1600" dirty="0">
                <a:solidFill>
                  <a:schemeClr val="bg1"/>
                </a:solidFill>
              </a:rPr>
              <a:t> actual o </a:t>
            </a:r>
            <a:r>
              <a:rPr lang="es-ES" sz="1600" dirty="0" err="1">
                <a:solidFill>
                  <a:schemeClr val="bg1"/>
                </a:solidFill>
              </a:rPr>
              <a:t>corrent</a:t>
            </a:r>
            <a:r>
              <a:rPr lang="es-ES" sz="1600" dirty="0">
                <a:solidFill>
                  <a:schemeClr val="bg1"/>
                </a:solidFill>
              </a:rPr>
              <a:t> entre el valor x</a:t>
            </a:r>
            <a:r>
              <a:rPr lang="ca-ES-valencia" sz="1600" i="1" baseline="-25000" dirty="0">
                <a:solidFill>
                  <a:schemeClr val="bg1"/>
                </a:solidFill>
              </a:rPr>
              <a:t>0</a:t>
            </a:r>
            <a:r>
              <a:rPr lang="es-ES" sz="1600" dirty="0">
                <a:solidFill>
                  <a:schemeClr val="bg1"/>
                </a:solidFill>
              </a:rPr>
              <a:t> de </a:t>
            </a:r>
            <a:r>
              <a:rPr lang="es-ES" sz="1600" dirty="0" err="1">
                <a:solidFill>
                  <a:schemeClr val="bg1"/>
                </a:solidFill>
              </a:rPr>
              <a:t>l’any</a:t>
            </a:r>
            <a:r>
              <a:rPr lang="es-ES" sz="1600" dirty="0">
                <a:solidFill>
                  <a:schemeClr val="bg1"/>
                </a:solidFill>
              </a:rPr>
              <a:t> base o </a:t>
            </a:r>
            <a:r>
              <a:rPr lang="es-ES" sz="1600" dirty="0" err="1">
                <a:solidFill>
                  <a:schemeClr val="bg1"/>
                </a:solidFill>
              </a:rPr>
              <a:t>referència</a:t>
            </a:r>
            <a:r>
              <a:rPr lang="es-ES" sz="1600" dirty="0">
                <a:solidFill>
                  <a:schemeClr val="bg1"/>
                </a:solidFill>
              </a:rPr>
              <a:t>. </a:t>
            </a:r>
            <a:r>
              <a:rPr lang="es-ES" sz="1600" dirty="0" err="1">
                <a:solidFill>
                  <a:schemeClr val="bg1"/>
                </a:solidFill>
              </a:rPr>
              <a:t>Així</a:t>
            </a:r>
            <a:r>
              <a:rPr lang="es-ES" sz="160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8A4C1B6-7517-AA5A-55EE-74AFE1607656}"/>
              </a:ext>
            </a:extLst>
          </p:cNvPr>
          <p:cNvSpPr txBox="1"/>
          <p:nvPr/>
        </p:nvSpPr>
        <p:spPr>
          <a:xfrm>
            <a:off x="6095999" y="3028950"/>
            <a:ext cx="43719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Per al </a:t>
            </a:r>
            <a:r>
              <a:rPr lang="es-ES" sz="1600" dirty="0" err="1">
                <a:solidFill>
                  <a:schemeClr val="bg1"/>
                </a:solidFill>
              </a:rPr>
              <a:t>càlcul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d’un</a:t>
            </a:r>
            <a:r>
              <a:rPr lang="es-ES" sz="1600" dirty="0">
                <a:solidFill>
                  <a:schemeClr val="bg1"/>
                </a:solidFill>
              </a:rPr>
              <a:t> nombre índex </a:t>
            </a:r>
            <a:r>
              <a:rPr lang="es-ES" sz="1600" b="1" dirty="0" err="1">
                <a:solidFill>
                  <a:schemeClr val="bg1"/>
                </a:solidFill>
              </a:rPr>
              <a:t>complex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s’obté</a:t>
            </a:r>
            <a:r>
              <a:rPr lang="es-ES" sz="1600" dirty="0">
                <a:solidFill>
                  <a:schemeClr val="bg1"/>
                </a:solidFill>
              </a:rPr>
              <a:t> la </a:t>
            </a:r>
            <a:r>
              <a:rPr lang="es-ES" sz="1600" dirty="0" err="1">
                <a:solidFill>
                  <a:schemeClr val="bg1"/>
                </a:solidFill>
              </a:rPr>
              <a:t>mitjana</a:t>
            </a:r>
            <a:r>
              <a:rPr lang="es-ES" sz="1600" dirty="0">
                <a:solidFill>
                  <a:schemeClr val="bg1"/>
                </a:solidFill>
              </a:rPr>
              <a:t> ponderada (o </a:t>
            </a:r>
            <a:r>
              <a:rPr lang="es-ES" sz="1600" dirty="0" err="1">
                <a:solidFill>
                  <a:schemeClr val="bg1"/>
                </a:solidFill>
              </a:rPr>
              <a:t>sense</a:t>
            </a:r>
            <a:r>
              <a:rPr lang="es-ES" sz="1600" dirty="0">
                <a:solidFill>
                  <a:schemeClr val="bg1"/>
                </a:solidFill>
              </a:rPr>
              <a:t> ponderar) </a:t>
            </a:r>
            <a:r>
              <a:rPr lang="es-ES" sz="1600" dirty="0" err="1">
                <a:solidFill>
                  <a:schemeClr val="bg1"/>
                </a:solidFill>
              </a:rPr>
              <a:t>dels</a:t>
            </a:r>
            <a:r>
              <a:rPr lang="es-ES" sz="1600" dirty="0">
                <a:solidFill>
                  <a:schemeClr val="bg1"/>
                </a:solidFill>
              </a:rPr>
              <a:t> </a:t>
            </a:r>
            <a:r>
              <a:rPr lang="es-ES" sz="1600" dirty="0" err="1">
                <a:solidFill>
                  <a:schemeClr val="bg1"/>
                </a:solidFill>
              </a:rPr>
              <a:t>índexs</a:t>
            </a:r>
            <a:r>
              <a:rPr lang="es-ES" sz="1600" dirty="0">
                <a:solidFill>
                  <a:schemeClr val="bg1"/>
                </a:solidFill>
              </a:rPr>
              <a:t> simples. Per </a:t>
            </a:r>
            <a:r>
              <a:rPr lang="es-ES" sz="1600" dirty="0" err="1">
                <a:solidFill>
                  <a:schemeClr val="bg1"/>
                </a:solidFill>
              </a:rPr>
              <a:t>exemple</a:t>
            </a:r>
            <a:r>
              <a:rPr lang="es-ES" sz="1600" dirty="0">
                <a:solidFill>
                  <a:schemeClr val="bg1"/>
                </a:solidFill>
              </a:rPr>
              <a:t>, l’ IPC: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2CFF4148-212E-5BB1-BD1F-EC630826C941}"/>
                  </a:ext>
                </a:extLst>
              </p:cNvPr>
              <p:cNvSpPr txBox="1"/>
              <p:nvPr/>
            </p:nvSpPr>
            <p:spPr>
              <a:xfrm>
                <a:off x="2227227" y="4240024"/>
                <a:ext cx="2557906" cy="991957"/>
              </a:xfrm>
              <a:custGeom>
                <a:avLst/>
                <a:gdLst>
                  <a:gd name="csX0" fmla="*/ 0 w 2557906"/>
                  <a:gd name="csY0" fmla="*/ 0 h 991957"/>
                  <a:gd name="csX1" fmla="*/ 434844 w 2557906"/>
                  <a:gd name="csY1" fmla="*/ 0 h 991957"/>
                  <a:gd name="csX2" fmla="*/ 920846 w 2557906"/>
                  <a:gd name="csY2" fmla="*/ 0 h 991957"/>
                  <a:gd name="csX3" fmla="*/ 1406848 w 2557906"/>
                  <a:gd name="csY3" fmla="*/ 0 h 991957"/>
                  <a:gd name="csX4" fmla="*/ 1892850 w 2557906"/>
                  <a:gd name="csY4" fmla="*/ 0 h 991957"/>
                  <a:gd name="csX5" fmla="*/ 2557906 w 2557906"/>
                  <a:gd name="csY5" fmla="*/ 0 h 991957"/>
                  <a:gd name="csX6" fmla="*/ 2557906 w 2557906"/>
                  <a:gd name="csY6" fmla="*/ 505898 h 991957"/>
                  <a:gd name="csX7" fmla="*/ 2557906 w 2557906"/>
                  <a:gd name="csY7" fmla="*/ 991957 h 991957"/>
                  <a:gd name="csX8" fmla="*/ 2097483 w 2557906"/>
                  <a:gd name="csY8" fmla="*/ 991957 h 991957"/>
                  <a:gd name="csX9" fmla="*/ 1560323 w 2557906"/>
                  <a:gd name="csY9" fmla="*/ 991957 h 991957"/>
                  <a:gd name="csX10" fmla="*/ 1074321 w 2557906"/>
                  <a:gd name="csY10" fmla="*/ 991957 h 991957"/>
                  <a:gd name="csX11" fmla="*/ 613897 w 2557906"/>
                  <a:gd name="csY11" fmla="*/ 991957 h 991957"/>
                  <a:gd name="csX12" fmla="*/ 0 w 2557906"/>
                  <a:gd name="csY12" fmla="*/ 991957 h 991957"/>
                  <a:gd name="csX13" fmla="*/ 0 w 2557906"/>
                  <a:gd name="csY13" fmla="*/ 486059 h 991957"/>
                  <a:gd name="csX14" fmla="*/ 0 w 2557906"/>
                  <a:gd name="csY14" fmla="*/ 0 h 99195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</a:cxnLst>
                <a:rect l="l" t="t" r="r" b="b"/>
                <a:pathLst>
                  <a:path w="2557906" h="991957" extrusionOk="0">
                    <a:moveTo>
                      <a:pt x="0" y="0"/>
                    </a:moveTo>
                    <a:cubicBezTo>
                      <a:pt x="147280" y="-3408"/>
                      <a:pt x="306614" y="44308"/>
                      <a:pt x="434844" y="0"/>
                    </a:cubicBezTo>
                    <a:cubicBezTo>
                      <a:pt x="563074" y="-44308"/>
                      <a:pt x="735753" y="50178"/>
                      <a:pt x="920846" y="0"/>
                    </a:cubicBezTo>
                    <a:cubicBezTo>
                      <a:pt x="1105939" y="-50178"/>
                      <a:pt x="1300721" y="2829"/>
                      <a:pt x="1406848" y="0"/>
                    </a:cubicBezTo>
                    <a:cubicBezTo>
                      <a:pt x="1512975" y="-2829"/>
                      <a:pt x="1767065" y="55362"/>
                      <a:pt x="1892850" y="0"/>
                    </a:cubicBezTo>
                    <a:cubicBezTo>
                      <a:pt x="2018635" y="-55362"/>
                      <a:pt x="2378976" y="14944"/>
                      <a:pt x="2557906" y="0"/>
                    </a:cubicBezTo>
                    <a:cubicBezTo>
                      <a:pt x="2604930" y="203668"/>
                      <a:pt x="2498383" y="394410"/>
                      <a:pt x="2557906" y="505898"/>
                    </a:cubicBezTo>
                    <a:cubicBezTo>
                      <a:pt x="2617429" y="617386"/>
                      <a:pt x="2509422" y="822498"/>
                      <a:pt x="2557906" y="991957"/>
                    </a:cubicBezTo>
                    <a:cubicBezTo>
                      <a:pt x="2409389" y="1025276"/>
                      <a:pt x="2291885" y="966908"/>
                      <a:pt x="2097483" y="991957"/>
                    </a:cubicBezTo>
                    <a:cubicBezTo>
                      <a:pt x="1903081" y="1017006"/>
                      <a:pt x="1691936" y="936027"/>
                      <a:pt x="1560323" y="991957"/>
                    </a:cubicBezTo>
                    <a:cubicBezTo>
                      <a:pt x="1428710" y="1047887"/>
                      <a:pt x="1308976" y="976649"/>
                      <a:pt x="1074321" y="991957"/>
                    </a:cubicBezTo>
                    <a:cubicBezTo>
                      <a:pt x="839666" y="1007265"/>
                      <a:pt x="833911" y="953569"/>
                      <a:pt x="613897" y="991957"/>
                    </a:cubicBezTo>
                    <a:cubicBezTo>
                      <a:pt x="393883" y="1030345"/>
                      <a:pt x="274167" y="942553"/>
                      <a:pt x="0" y="991957"/>
                    </a:cubicBezTo>
                    <a:cubicBezTo>
                      <a:pt x="-27465" y="874896"/>
                      <a:pt x="28619" y="603887"/>
                      <a:pt x="0" y="486059"/>
                    </a:cubicBezTo>
                    <a:cubicBezTo>
                      <a:pt x="-28619" y="368231"/>
                      <a:pt x="25277" y="141488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FFFF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881806170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ES" sz="20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E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s-E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s-ES" sz="200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p>
                      </m:sSubSup>
                      <m:r>
                        <a:rPr lang="es-ES" sz="20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20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E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0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ES" sz="20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ES" sz="20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ES" sz="200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s-ES" sz="20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⋅100</m:t>
                      </m:r>
                    </m:oMath>
                  </m:oMathPara>
                </a14:m>
                <a:endParaRPr lang="es-E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2CFF4148-212E-5BB1-BD1F-EC630826C9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227" y="4240024"/>
                <a:ext cx="2557906" cy="99195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rgbClr val="FFFFFF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881806170">
                      <a:custGeom>
                        <a:avLst/>
                        <a:gdLst>
                          <a:gd name="csX0" fmla="*/ 0 w 2557906"/>
                          <a:gd name="csY0" fmla="*/ 0 h 991957"/>
                          <a:gd name="csX1" fmla="*/ 434844 w 2557906"/>
                          <a:gd name="csY1" fmla="*/ 0 h 991957"/>
                          <a:gd name="csX2" fmla="*/ 920846 w 2557906"/>
                          <a:gd name="csY2" fmla="*/ 0 h 991957"/>
                          <a:gd name="csX3" fmla="*/ 1406848 w 2557906"/>
                          <a:gd name="csY3" fmla="*/ 0 h 991957"/>
                          <a:gd name="csX4" fmla="*/ 1892850 w 2557906"/>
                          <a:gd name="csY4" fmla="*/ 0 h 991957"/>
                          <a:gd name="csX5" fmla="*/ 2557906 w 2557906"/>
                          <a:gd name="csY5" fmla="*/ 0 h 991957"/>
                          <a:gd name="csX6" fmla="*/ 2557906 w 2557906"/>
                          <a:gd name="csY6" fmla="*/ 505898 h 991957"/>
                          <a:gd name="csX7" fmla="*/ 2557906 w 2557906"/>
                          <a:gd name="csY7" fmla="*/ 991957 h 991957"/>
                          <a:gd name="csX8" fmla="*/ 2097483 w 2557906"/>
                          <a:gd name="csY8" fmla="*/ 991957 h 991957"/>
                          <a:gd name="csX9" fmla="*/ 1560323 w 2557906"/>
                          <a:gd name="csY9" fmla="*/ 991957 h 991957"/>
                          <a:gd name="csX10" fmla="*/ 1074321 w 2557906"/>
                          <a:gd name="csY10" fmla="*/ 991957 h 991957"/>
                          <a:gd name="csX11" fmla="*/ 613897 w 2557906"/>
                          <a:gd name="csY11" fmla="*/ 991957 h 991957"/>
                          <a:gd name="csX12" fmla="*/ 0 w 2557906"/>
                          <a:gd name="csY12" fmla="*/ 991957 h 991957"/>
                          <a:gd name="csX13" fmla="*/ 0 w 2557906"/>
                          <a:gd name="csY13" fmla="*/ 486059 h 991957"/>
                          <a:gd name="csX14" fmla="*/ 0 w 2557906"/>
                          <a:gd name="csY14" fmla="*/ 0 h 991957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</a:cxnLst>
                        <a:rect l="l" t="t" r="r" b="b"/>
                        <a:pathLst>
                          <a:path w="2557906" h="991957" extrusionOk="0">
                            <a:moveTo>
                              <a:pt x="0" y="0"/>
                            </a:moveTo>
                            <a:cubicBezTo>
                              <a:pt x="147280" y="-3408"/>
                              <a:pt x="306614" y="44308"/>
                              <a:pt x="434844" y="0"/>
                            </a:cubicBezTo>
                            <a:cubicBezTo>
                              <a:pt x="563074" y="-44308"/>
                              <a:pt x="735753" y="50178"/>
                              <a:pt x="920846" y="0"/>
                            </a:cubicBezTo>
                            <a:cubicBezTo>
                              <a:pt x="1105939" y="-50178"/>
                              <a:pt x="1300721" y="2829"/>
                              <a:pt x="1406848" y="0"/>
                            </a:cubicBezTo>
                            <a:cubicBezTo>
                              <a:pt x="1512975" y="-2829"/>
                              <a:pt x="1767065" y="55362"/>
                              <a:pt x="1892850" y="0"/>
                            </a:cubicBezTo>
                            <a:cubicBezTo>
                              <a:pt x="2018635" y="-55362"/>
                              <a:pt x="2378976" y="14944"/>
                              <a:pt x="2557906" y="0"/>
                            </a:cubicBezTo>
                            <a:cubicBezTo>
                              <a:pt x="2604930" y="203668"/>
                              <a:pt x="2498383" y="394410"/>
                              <a:pt x="2557906" y="505898"/>
                            </a:cubicBezTo>
                            <a:cubicBezTo>
                              <a:pt x="2617429" y="617386"/>
                              <a:pt x="2509422" y="822498"/>
                              <a:pt x="2557906" y="991957"/>
                            </a:cubicBezTo>
                            <a:cubicBezTo>
                              <a:pt x="2409389" y="1025276"/>
                              <a:pt x="2291885" y="966908"/>
                              <a:pt x="2097483" y="991957"/>
                            </a:cubicBezTo>
                            <a:cubicBezTo>
                              <a:pt x="1903081" y="1017006"/>
                              <a:pt x="1691936" y="936027"/>
                              <a:pt x="1560323" y="991957"/>
                            </a:cubicBezTo>
                            <a:cubicBezTo>
                              <a:pt x="1428710" y="1047887"/>
                              <a:pt x="1308976" y="976649"/>
                              <a:pt x="1074321" y="991957"/>
                            </a:cubicBezTo>
                            <a:cubicBezTo>
                              <a:pt x="839666" y="1007265"/>
                              <a:pt x="833911" y="953569"/>
                              <a:pt x="613897" y="991957"/>
                            </a:cubicBezTo>
                            <a:cubicBezTo>
                              <a:pt x="393883" y="1030345"/>
                              <a:pt x="274167" y="942553"/>
                              <a:pt x="0" y="991957"/>
                            </a:cubicBezTo>
                            <a:cubicBezTo>
                              <a:pt x="-27465" y="874896"/>
                              <a:pt x="28619" y="603887"/>
                              <a:pt x="0" y="486059"/>
                            </a:cubicBezTo>
                            <a:cubicBezTo>
                              <a:pt x="-28619" y="368231"/>
                              <a:pt x="25277" y="141488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1B3CE87-8512-599A-1500-6E9EB0E18E4C}"/>
                  </a:ext>
                </a:extLst>
              </p:cNvPr>
              <p:cNvSpPr txBox="1"/>
              <p:nvPr/>
            </p:nvSpPr>
            <p:spPr>
              <a:xfrm>
                <a:off x="6610350" y="4241691"/>
                <a:ext cx="2557906" cy="990290"/>
              </a:xfrm>
              <a:custGeom>
                <a:avLst/>
                <a:gdLst>
                  <a:gd name="csX0" fmla="*/ 0 w 2557906"/>
                  <a:gd name="csY0" fmla="*/ 0 h 990290"/>
                  <a:gd name="csX1" fmla="*/ 537160 w 2557906"/>
                  <a:gd name="csY1" fmla="*/ 0 h 990290"/>
                  <a:gd name="csX2" fmla="*/ 1074321 w 2557906"/>
                  <a:gd name="csY2" fmla="*/ 0 h 990290"/>
                  <a:gd name="csX3" fmla="*/ 1637060 w 2557906"/>
                  <a:gd name="csY3" fmla="*/ 0 h 990290"/>
                  <a:gd name="csX4" fmla="*/ 2557906 w 2557906"/>
                  <a:gd name="csY4" fmla="*/ 0 h 990290"/>
                  <a:gd name="csX5" fmla="*/ 2557906 w 2557906"/>
                  <a:gd name="csY5" fmla="*/ 514951 h 990290"/>
                  <a:gd name="csX6" fmla="*/ 2557906 w 2557906"/>
                  <a:gd name="csY6" fmla="*/ 990290 h 990290"/>
                  <a:gd name="csX7" fmla="*/ 2097483 w 2557906"/>
                  <a:gd name="csY7" fmla="*/ 990290 h 990290"/>
                  <a:gd name="csX8" fmla="*/ 1662639 w 2557906"/>
                  <a:gd name="csY8" fmla="*/ 990290 h 990290"/>
                  <a:gd name="csX9" fmla="*/ 1202216 w 2557906"/>
                  <a:gd name="csY9" fmla="*/ 990290 h 990290"/>
                  <a:gd name="csX10" fmla="*/ 639477 w 2557906"/>
                  <a:gd name="csY10" fmla="*/ 990290 h 990290"/>
                  <a:gd name="csX11" fmla="*/ 0 w 2557906"/>
                  <a:gd name="csY11" fmla="*/ 990290 h 990290"/>
                  <a:gd name="csX12" fmla="*/ 0 w 2557906"/>
                  <a:gd name="csY12" fmla="*/ 485242 h 990290"/>
                  <a:gd name="csX13" fmla="*/ 0 w 2557906"/>
                  <a:gd name="csY13" fmla="*/ 0 h 9902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2557906" h="990290" extrusionOk="0">
                    <a:moveTo>
                      <a:pt x="0" y="0"/>
                    </a:moveTo>
                    <a:cubicBezTo>
                      <a:pt x="239396" y="-46848"/>
                      <a:pt x="351704" y="44236"/>
                      <a:pt x="537160" y="0"/>
                    </a:cubicBezTo>
                    <a:cubicBezTo>
                      <a:pt x="722616" y="-44236"/>
                      <a:pt x="943378" y="38113"/>
                      <a:pt x="1074321" y="0"/>
                    </a:cubicBezTo>
                    <a:cubicBezTo>
                      <a:pt x="1205264" y="-38113"/>
                      <a:pt x="1376275" y="14686"/>
                      <a:pt x="1637060" y="0"/>
                    </a:cubicBezTo>
                    <a:cubicBezTo>
                      <a:pt x="1897845" y="-14686"/>
                      <a:pt x="2289763" y="63387"/>
                      <a:pt x="2557906" y="0"/>
                    </a:cubicBezTo>
                    <a:cubicBezTo>
                      <a:pt x="2574585" y="247202"/>
                      <a:pt x="2539983" y="308262"/>
                      <a:pt x="2557906" y="514951"/>
                    </a:cubicBezTo>
                    <a:cubicBezTo>
                      <a:pt x="2575829" y="721640"/>
                      <a:pt x="2516223" y="866160"/>
                      <a:pt x="2557906" y="990290"/>
                    </a:cubicBezTo>
                    <a:cubicBezTo>
                      <a:pt x="2458578" y="1015633"/>
                      <a:pt x="2307006" y="965950"/>
                      <a:pt x="2097483" y="990290"/>
                    </a:cubicBezTo>
                    <a:cubicBezTo>
                      <a:pt x="1887960" y="1014630"/>
                      <a:pt x="1786177" y="955233"/>
                      <a:pt x="1662639" y="990290"/>
                    </a:cubicBezTo>
                    <a:cubicBezTo>
                      <a:pt x="1539101" y="1025347"/>
                      <a:pt x="1418340" y="962068"/>
                      <a:pt x="1202216" y="990290"/>
                    </a:cubicBezTo>
                    <a:cubicBezTo>
                      <a:pt x="986092" y="1018512"/>
                      <a:pt x="766156" y="947009"/>
                      <a:pt x="639477" y="990290"/>
                    </a:cubicBezTo>
                    <a:cubicBezTo>
                      <a:pt x="512798" y="1033571"/>
                      <a:pt x="216817" y="935937"/>
                      <a:pt x="0" y="990290"/>
                    </a:cubicBezTo>
                    <a:cubicBezTo>
                      <a:pt x="-9816" y="770569"/>
                      <a:pt x="30527" y="679605"/>
                      <a:pt x="0" y="485242"/>
                    </a:cubicBezTo>
                    <a:cubicBezTo>
                      <a:pt x="-30527" y="290879"/>
                      <a:pt x="24255" y="145647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FFFFFF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268002509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000" i="1">
                    <a:ln>
                      <a:noFill/>
                    </a:ln>
                    <a:solidFill>
                      <a:schemeClr val="bg1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s-ES" sz="18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ES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Sup>
                                <m:sSub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bSup>
                            </m:e>
                          </m:nary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p>
                          </m:sSubSup>
                        </m:num>
                        <m:den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Sup>
                                <m:sSubSupPr>
                                  <m:ctrlPr>
                                    <a:rPr lang="es-ES"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s-ES" sz="1800"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p>
                              </m:sSubSup>
                            </m:e>
                          </m:nary>
                          <m:r>
                            <a:rPr lang="es-ES" sz="1800">
                              <a:latin typeface="Cambria Math" panose="02040503050406030204" pitchFamily="18" charset="0"/>
                            </a:rPr>
                            <m:t>⋅</m:t>
                          </m:r>
                          <m:sSubSup>
                            <m:sSubSupPr>
                              <m:ctrlPr>
                                <a:rPr lang="es-ES" sz="1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s-ES" sz="180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p>
                          </m:sSubSup>
                        </m:den>
                      </m:f>
                      <m:r>
                        <a:rPr lang="es-ES" sz="1800">
                          <a:latin typeface="Cambria Math" panose="02040503050406030204" pitchFamily="18" charset="0"/>
                        </a:rPr>
                        <m:t>⋅100</m:t>
                      </m:r>
                    </m:oMath>
                  </m:oMathPara>
                </a14:m>
                <a:endParaRPr lang="es-ES" sz="180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1B3CE87-8512-599A-1500-6E9EB0E18E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0350" y="4241691"/>
                <a:ext cx="2557906" cy="99029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FFFFFF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4268002509">
                      <a:custGeom>
                        <a:avLst/>
                        <a:gdLst>
                          <a:gd name="csX0" fmla="*/ 0 w 2557906"/>
                          <a:gd name="csY0" fmla="*/ 0 h 990290"/>
                          <a:gd name="csX1" fmla="*/ 537160 w 2557906"/>
                          <a:gd name="csY1" fmla="*/ 0 h 990290"/>
                          <a:gd name="csX2" fmla="*/ 1074321 w 2557906"/>
                          <a:gd name="csY2" fmla="*/ 0 h 990290"/>
                          <a:gd name="csX3" fmla="*/ 1637060 w 2557906"/>
                          <a:gd name="csY3" fmla="*/ 0 h 990290"/>
                          <a:gd name="csX4" fmla="*/ 2557906 w 2557906"/>
                          <a:gd name="csY4" fmla="*/ 0 h 990290"/>
                          <a:gd name="csX5" fmla="*/ 2557906 w 2557906"/>
                          <a:gd name="csY5" fmla="*/ 514951 h 990290"/>
                          <a:gd name="csX6" fmla="*/ 2557906 w 2557906"/>
                          <a:gd name="csY6" fmla="*/ 990290 h 990290"/>
                          <a:gd name="csX7" fmla="*/ 2097483 w 2557906"/>
                          <a:gd name="csY7" fmla="*/ 990290 h 990290"/>
                          <a:gd name="csX8" fmla="*/ 1662639 w 2557906"/>
                          <a:gd name="csY8" fmla="*/ 990290 h 990290"/>
                          <a:gd name="csX9" fmla="*/ 1202216 w 2557906"/>
                          <a:gd name="csY9" fmla="*/ 990290 h 990290"/>
                          <a:gd name="csX10" fmla="*/ 639477 w 2557906"/>
                          <a:gd name="csY10" fmla="*/ 990290 h 990290"/>
                          <a:gd name="csX11" fmla="*/ 0 w 2557906"/>
                          <a:gd name="csY11" fmla="*/ 990290 h 990290"/>
                          <a:gd name="csX12" fmla="*/ 0 w 2557906"/>
                          <a:gd name="csY12" fmla="*/ 485242 h 990290"/>
                          <a:gd name="csX13" fmla="*/ 0 w 2557906"/>
                          <a:gd name="csY13" fmla="*/ 0 h 990290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</a:cxnLst>
                        <a:rect l="l" t="t" r="r" b="b"/>
                        <a:pathLst>
                          <a:path w="2557906" h="990290" extrusionOk="0">
                            <a:moveTo>
                              <a:pt x="0" y="0"/>
                            </a:moveTo>
                            <a:cubicBezTo>
                              <a:pt x="239396" y="-46848"/>
                              <a:pt x="351704" y="44236"/>
                              <a:pt x="537160" y="0"/>
                            </a:cubicBezTo>
                            <a:cubicBezTo>
                              <a:pt x="722616" y="-44236"/>
                              <a:pt x="943378" y="38113"/>
                              <a:pt x="1074321" y="0"/>
                            </a:cubicBezTo>
                            <a:cubicBezTo>
                              <a:pt x="1205264" y="-38113"/>
                              <a:pt x="1376275" y="14686"/>
                              <a:pt x="1637060" y="0"/>
                            </a:cubicBezTo>
                            <a:cubicBezTo>
                              <a:pt x="1897845" y="-14686"/>
                              <a:pt x="2289763" y="63387"/>
                              <a:pt x="2557906" y="0"/>
                            </a:cubicBezTo>
                            <a:cubicBezTo>
                              <a:pt x="2574585" y="247202"/>
                              <a:pt x="2539983" y="308262"/>
                              <a:pt x="2557906" y="514951"/>
                            </a:cubicBezTo>
                            <a:cubicBezTo>
                              <a:pt x="2575829" y="721640"/>
                              <a:pt x="2516223" y="866160"/>
                              <a:pt x="2557906" y="990290"/>
                            </a:cubicBezTo>
                            <a:cubicBezTo>
                              <a:pt x="2458578" y="1015633"/>
                              <a:pt x="2307006" y="965950"/>
                              <a:pt x="2097483" y="990290"/>
                            </a:cubicBezTo>
                            <a:cubicBezTo>
                              <a:pt x="1887960" y="1014630"/>
                              <a:pt x="1786177" y="955233"/>
                              <a:pt x="1662639" y="990290"/>
                            </a:cubicBezTo>
                            <a:cubicBezTo>
                              <a:pt x="1539101" y="1025347"/>
                              <a:pt x="1418340" y="962068"/>
                              <a:pt x="1202216" y="990290"/>
                            </a:cubicBezTo>
                            <a:cubicBezTo>
                              <a:pt x="986092" y="1018512"/>
                              <a:pt x="766156" y="947009"/>
                              <a:pt x="639477" y="990290"/>
                            </a:cubicBezTo>
                            <a:cubicBezTo>
                              <a:pt x="512798" y="1033571"/>
                              <a:pt x="216817" y="935937"/>
                              <a:pt x="0" y="990290"/>
                            </a:cubicBezTo>
                            <a:cubicBezTo>
                              <a:pt x="-9816" y="770569"/>
                              <a:pt x="30527" y="679605"/>
                              <a:pt x="0" y="485242"/>
                            </a:cubicBezTo>
                            <a:cubicBezTo>
                              <a:pt x="-30527" y="290879"/>
                              <a:pt x="24255" y="145647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784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2" grpId="0"/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ADBFE-C7F9-B044-DE5A-F179729E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752533-0714-42E7-393D-6CEBAF470DF3}"/>
              </a:ext>
            </a:extLst>
          </p:cNvPr>
          <p:cNvSpPr txBox="1"/>
          <p:nvPr/>
        </p:nvSpPr>
        <p:spPr>
          <a:xfrm>
            <a:off x="269421" y="2566147"/>
            <a:ext cx="35977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  <a:latin typeface="+mj-lt"/>
              </a:rPr>
              <a:t>Una </a:t>
            </a:r>
            <a:r>
              <a:rPr lang="es-ES" sz="1600" b="1" dirty="0" err="1">
                <a:solidFill>
                  <a:schemeClr val="bg1"/>
                </a:solidFill>
                <a:latin typeface="+mj-lt"/>
              </a:rPr>
              <a:t>successió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és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una llista ordenada de números. Es tracta d' una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aplicació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que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associa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a cada nombre natural un nombre real,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és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a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dir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f 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: </a:t>
            </a:r>
            <a:r>
              <a:rPr lang="es-ES" dirty="0">
                <a:solidFill>
                  <a:schemeClr val="bg1"/>
                </a:solidFill>
                <a:latin typeface="+mj-lt"/>
              </a:rPr>
              <a:t>ℕ</a:t>
            </a:r>
          </a:p>
          <a:p>
            <a:r>
              <a:rPr lang="pt-BR" sz="1600" dirty="0">
                <a:solidFill>
                  <a:schemeClr val="bg1"/>
                </a:solidFill>
                <a:latin typeface="+mj-lt"/>
              </a:rPr>
              <a:t>→ </a:t>
            </a:r>
            <a:r>
              <a:rPr lang="es-ES" dirty="0">
                <a:solidFill>
                  <a:schemeClr val="bg1"/>
                </a:solidFill>
                <a:latin typeface="+mj-lt"/>
              </a:rPr>
              <a:t>ℝ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, de tal </a:t>
            </a:r>
            <a:r>
              <a:rPr lang="pt-BR" sz="1600" dirty="0" err="1">
                <a:solidFill>
                  <a:schemeClr val="bg1"/>
                </a:solidFill>
                <a:latin typeface="+mj-lt"/>
              </a:rPr>
              <a:t>manera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 que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f 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(1) =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baseline="-25000" dirty="0">
                <a:solidFill>
                  <a:schemeClr val="bg1"/>
                </a:solidFill>
                <a:latin typeface="+mj-lt"/>
              </a:rPr>
              <a:t>1</a:t>
            </a:r>
            <a:endParaRPr lang="es-ES" dirty="0">
              <a:solidFill>
                <a:schemeClr val="bg1"/>
              </a:solidFill>
              <a:latin typeface="+mj-lt"/>
            </a:endParaRPr>
          </a:p>
          <a:p>
            <a:r>
              <a:rPr lang="pt-BR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f 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(2) =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baseline="-25000" dirty="0">
                <a:solidFill>
                  <a:schemeClr val="bg1"/>
                </a:solidFill>
                <a:latin typeface="+mj-lt"/>
              </a:rPr>
              <a:t>2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f 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(3) =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3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,..., 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f 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(</a:t>
            </a:r>
            <a:r>
              <a:rPr lang="pt-BR" sz="1600" i="1" dirty="0">
                <a:solidFill>
                  <a:schemeClr val="bg1"/>
                </a:solidFill>
                <a:latin typeface="+mj-lt"/>
              </a:rPr>
              <a:t>n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) = </a:t>
            </a:r>
            <a:r>
              <a:rPr lang="pt-BR" sz="1600" i="1" dirty="0" err="1">
                <a:solidFill>
                  <a:schemeClr val="bg1"/>
                </a:solidFill>
                <a:latin typeface="+mj-lt"/>
              </a:rPr>
              <a:t>an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,...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Habitualment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s’escriu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com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: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1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2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3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...,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n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... El nombre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1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s’anomena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primer </a:t>
            </a:r>
            <a:r>
              <a:rPr lang="es-ES" sz="1600" dirty="0" err="1">
                <a:solidFill>
                  <a:schemeClr val="bg1"/>
                </a:solidFill>
                <a:latin typeface="+mj-lt"/>
              </a:rPr>
              <a:t>terme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,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2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1600" dirty="0">
                <a:solidFill>
                  <a:schemeClr val="bg1"/>
                </a:solidFill>
                <a:latin typeface="+mj-lt"/>
              </a:rPr>
              <a:t>s’anomena segon terme i, en general,</a:t>
            </a:r>
            <a:r>
              <a:rPr lang="es-ES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a</a:t>
            </a:r>
            <a:r>
              <a:rPr lang="ca-ES-valencia" sz="1600" baseline="-25000" dirty="0">
                <a:solidFill>
                  <a:schemeClr val="bg1"/>
                </a:solidFill>
                <a:latin typeface="+mj-lt"/>
              </a:rPr>
              <a:t>n</a:t>
            </a:r>
            <a:r>
              <a:rPr lang="es-ES" sz="1600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+mj-lt"/>
              </a:rPr>
              <a:t>s’anomena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+mj-lt"/>
              </a:rPr>
              <a:t>enèsim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+mj-lt"/>
              </a:rPr>
              <a:t>terme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 o </a:t>
            </a:r>
            <a:r>
              <a:rPr lang="pt-BR" sz="1600" b="1" dirty="0" err="1">
                <a:solidFill>
                  <a:schemeClr val="bg1"/>
                </a:solidFill>
                <a:latin typeface="+mj-lt"/>
              </a:rPr>
              <a:t>terme</a:t>
            </a:r>
            <a:r>
              <a:rPr lang="pt-BR" sz="1600" b="1" dirty="0">
                <a:solidFill>
                  <a:schemeClr val="bg1"/>
                </a:solidFill>
                <a:latin typeface="+mj-lt"/>
              </a:rPr>
              <a:t> general</a:t>
            </a:r>
            <a:r>
              <a:rPr lang="pt-BR" sz="1600" dirty="0">
                <a:solidFill>
                  <a:schemeClr val="bg1"/>
                </a:solidFill>
                <a:latin typeface="+mj-lt"/>
              </a:rPr>
              <a:t>.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B636646-9FFA-12CA-3392-CFBB78EFC524}"/>
              </a:ext>
            </a:extLst>
          </p:cNvPr>
          <p:cNvSpPr txBox="1"/>
          <p:nvPr/>
        </p:nvSpPr>
        <p:spPr>
          <a:xfrm>
            <a:off x="4522336" y="3532717"/>
            <a:ext cx="3399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És</a:t>
            </a:r>
            <a:r>
              <a:rPr lang="es-ES" dirty="0"/>
              <a:t> una </a:t>
            </a:r>
            <a:r>
              <a:rPr lang="es-ES" dirty="0" err="1"/>
              <a:t>successió</a:t>
            </a:r>
            <a:r>
              <a:rPr lang="es-ES" dirty="0"/>
              <a:t> en la </a:t>
            </a:r>
            <a:r>
              <a:rPr lang="es-ES" dirty="0" err="1"/>
              <a:t>qual</a:t>
            </a:r>
            <a:r>
              <a:rPr lang="es-ES" dirty="0"/>
              <a:t> cada </a:t>
            </a:r>
            <a:r>
              <a:rPr lang="es-ES" dirty="0" err="1"/>
              <a:t>terme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igual a </a:t>
            </a:r>
            <a:r>
              <a:rPr lang="es-ES" dirty="0" err="1"/>
              <a:t>l’anterior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una </a:t>
            </a:r>
            <a:r>
              <a:rPr lang="es-ES" dirty="0" err="1"/>
              <a:t>constant</a:t>
            </a:r>
            <a:r>
              <a:rPr lang="es-ES" dirty="0"/>
              <a:t>, i </a:t>
            </a:r>
            <a:r>
              <a:rPr lang="es-ES" dirty="0" err="1"/>
              <a:t>és</a:t>
            </a:r>
            <a:r>
              <a:rPr lang="es-ES" dirty="0"/>
              <a:t> de la </a:t>
            </a:r>
            <a:r>
              <a:rPr lang="es-ES" dirty="0" err="1"/>
              <a:t>forma:</a:t>
            </a:r>
            <a:r>
              <a:rPr lang="es-ES" i="1" dirty="0" err="1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+ </a:t>
            </a:r>
            <a:r>
              <a:rPr lang="es-ES" i="1" dirty="0">
                <a:latin typeface="+mj-lt"/>
              </a:rPr>
              <a:t>d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+ 2</a:t>
            </a:r>
            <a:r>
              <a:rPr lang="es-ES" i="1" dirty="0">
                <a:latin typeface="+mj-lt"/>
              </a:rPr>
              <a:t>d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+ 3</a:t>
            </a:r>
            <a:r>
              <a:rPr lang="es-ES" i="1" dirty="0">
                <a:latin typeface="+mj-lt"/>
              </a:rPr>
              <a:t>d</a:t>
            </a:r>
            <a:r>
              <a:rPr lang="es-ES" dirty="0">
                <a:latin typeface="+mj-lt"/>
              </a:rPr>
              <a:t>…</a:t>
            </a:r>
            <a:endParaRPr lang="en-US" sz="2400" b="1" dirty="0"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B4A5242-21AF-99F0-02C8-D656027D6468}"/>
              </a:ext>
            </a:extLst>
          </p:cNvPr>
          <p:cNvSpPr txBox="1"/>
          <p:nvPr/>
        </p:nvSpPr>
        <p:spPr>
          <a:xfrm>
            <a:off x="8338173" y="3532717"/>
            <a:ext cx="32950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Cada </a:t>
            </a:r>
            <a:r>
              <a:rPr lang="es-ES" dirty="0" err="1"/>
              <a:t>terme</a:t>
            </a:r>
            <a:r>
              <a:rPr lang="es-ES" dirty="0"/>
              <a:t> de la </a:t>
            </a:r>
            <a:r>
              <a:rPr lang="es-ES" dirty="0" err="1"/>
              <a:t>successió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igual a </a:t>
            </a:r>
            <a:r>
              <a:rPr lang="es-ES" dirty="0" err="1"/>
              <a:t>l’anterior</a:t>
            </a:r>
            <a:r>
              <a:rPr lang="es-ES" dirty="0"/>
              <a:t> </a:t>
            </a:r>
            <a:r>
              <a:rPr lang="es-ES" dirty="0" err="1"/>
              <a:t>multiplicat</a:t>
            </a:r>
            <a:r>
              <a:rPr lang="es-ES" dirty="0"/>
              <a:t> per una </a:t>
            </a:r>
            <a:r>
              <a:rPr lang="es-ES" dirty="0" err="1"/>
              <a:t>constant</a:t>
            </a:r>
            <a:r>
              <a:rPr lang="es-ES" dirty="0"/>
              <a:t> i </a:t>
            </a:r>
            <a:r>
              <a:rPr lang="es-ES" dirty="0" err="1"/>
              <a:t>és</a:t>
            </a:r>
            <a:r>
              <a:rPr lang="es-ES" dirty="0"/>
              <a:t> de la forma: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⋅ </a:t>
            </a:r>
            <a:r>
              <a:rPr lang="es-ES" i="1" dirty="0">
                <a:latin typeface="+mj-lt"/>
              </a:rPr>
              <a:t>r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⋅ </a:t>
            </a:r>
            <a:r>
              <a:rPr lang="es-ES" i="1" dirty="0">
                <a:latin typeface="+mj-lt"/>
              </a:rPr>
              <a:t>r</a:t>
            </a:r>
            <a:r>
              <a:rPr lang="ca-ES-valencia" baseline="-25000" dirty="0">
                <a:latin typeface="+mj-lt"/>
              </a:rPr>
              <a:t> </a:t>
            </a:r>
            <a:r>
              <a:rPr lang="ca-ES-valencia" baseline="30000" dirty="0">
                <a:latin typeface="+mj-lt"/>
              </a:rPr>
              <a:t>2</a:t>
            </a:r>
            <a:r>
              <a:rPr lang="es-ES" dirty="0">
                <a:latin typeface="+mj-lt"/>
              </a:rPr>
              <a:t>, </a:t>
            </a:r>
            <a:r>
              <a:rPr lang="es-ES" i="1" dirty="0">
                <a:latin typeface="+mj-lt"/>
              </a:rPr>
              <a:t>a</a:t>
            </a:r>
            <a:r>
              <a:rPr lang="ca-ES-valencia" baseline="-25000" dirty="0">
                <a:latin typeface="+mj-lt"/>
              </a:rPr>
              <a:t>1</a:t>
            </a:r>
            <a:r>
              <a:rPr lang="es-ES" dirty="0">
                <a:latin typeface="+mj-lt"/>
              </a:rPr>
              <a:t> ⋅ </a:t>
            </a:r>
            <a:r>
              <a:rPr lang="es-ES" i="1" dirty="0">
                <a:latin typeface="+mj-lt"/>
              </a:rPr>
              <a:t>r</a:t>
            </a:r>
            <a:r>
              <a:rPr lang="ca-ES-valencia" baseline="30000" dirty="0">
                <a:latin typeface="+mj-lt"/>
              </a:rPr>
              <a:t> 3</a:t>
            </a:r>
            <a:r>
              <a:rPr lang="es-ES" dirty="0">
                <a:latin typeface="+mj-lt"/>
              </a:rPr>
              <a:t>, …</a:t>
            </a:r>
            <a:endParaRPr lang="en-US" sz="2400" dirty="0">
              <a:latin typeface="+mj-lt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9D068E42-9522-AC0C-994E-A1113554BB22}"/>
              </a:ext>
            </a:extLst>
          </p:cNvPr>
          <p:cNvSpPr/>
          <p:nvPr/>
        </p:nvSpPr>
        <p:spPr>
          <a:xfrm>
            <a:off x="4716054" y="2450909"/>
            <a:ext cx="2482227" cy="41486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>
                <a:solidFill>
                  <a:srgbClr val="E21A23"/>
                </a:solidFill>
                <a:latin typeface="Proxima Nova Medium" panose="02000506030000020004"/>
              </a:rPr>
              <a:t>Progressió</a:t>
            </a:r>
            <a:r>
              <a:rPr lang="es-ES" sz="1400" dirty="0">
                <a:solidFill>
                  <a:srgbClr val="E21A23"/>
                </a:solidFill>
                <a:latin typeface="Proxima Nova Medium" panose="02000506030000020004"/>
              </a:rPr>
              <a:t> </a:t>
            </a:r>
            <a:r>
              <a:rPr lang="es-ES" sz="1400" dirty="0" err="1">
                <a:solidFill>
                  <a:srgbClr val="E21A23"/>
                </a:solidFill>
                <a:latin typeface="Proxima Nova Medium" panose="02000506030000020004"/>
              </a:rPr>
              <a:t>aritmètica</a:t>
            </a:r>
            <a:endParaRPr lang="es-ES" sz="1400" dirty="0">
              <a:solidFill>
                <a:srgbClr val="E21A23"/>
              </a:solidFill>
              <a:latin typeface="Proxima Nova Medium" panose="02000506030000020004"/>
            </a:endParaRPr>
          </a:p>
        </p:txBody>
      </p:sp>
      <p:cxnSp>
        <p:nvCxnSpPr>
          <p:cNvPr id="8" name="Conector: curvado 7">
            <a:extLst>
              <a:ext uri="{FF2B5EF4-FFF2-40B4-BE49-F238E27FC236}">
                <a16:creationId xmlns:a16="http://schemas.microsoft.com/office/drawing/2014/main" id="{A6F31B57-E994-081F-6C56-18DDE6013469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45496" y="3023743"/>
            <a:ext cx="414867" cy="33854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16188B9A-8A0A-7D8A-0C80-3654D03D058B}"/>
              </a:ext>
            </a:extLst>
          </p:cNvPr>
          <p:cNvSpPr/>
          <p:nvPr/>
        </p:nvSpPr>
        <p:spPr>
          <a:xfrm>
            <a:off x="8175694" y="2450909"/>
            <a:ext cx="2482227" cy="414868"/>
          </a:xfrm>
          <a:prstGeom prst="roundRect">
            <a:avLst/>
          </a:prstGeom>
          <a:noFill/>
          <a:ln w="9525"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rgbClr val="E21A23"/>
                </a:solidFill>
                <a:latin typeface="Proxima Nova Medium" panose="02000506030000020004"/>
              </a:rPr>
              <a:t>Progressió geomètrica</a:t>
            </a:r>
            <a:endParaRPr lang="es-ES" sz="1400" dirty="0">
              <a:solidFill>
                <a:srgbClr val="E21A23"/>
              </a:solidFill>
              <a:latin typeface="Proxima Nova Medium" panose="02000506030000020004"/>
            </a:endParaRPr>
          </a:p>
        </p:txBody>
      </p:sp>
      <p:cxnSp>
        <p:nvCxnSpPr>
          <p:cNvPr id="16" name="Conector: curvado 15">
            <a:extLst>
              <a:ext uri="{FF2B5EF4-FFF2-40B4-BE49-F238E27FC236}">
                <a16:creationId xmlns:a16="http://schemas.microsoft.com/office/drawing/2014/main" id="{462161F4-64FE-4C3E-F689-4363DED56547}"/>
              </a:ext>
            </a:extLst>
          </p:cNvPr>
          <p:cNvCxnSpPr>
            <a:cxnSpLocks/>
          </p:cNvCxnSpPr>
          <p:nvPr/>
        </p:nvCxnSpPr>
        <p:spPr>
          <a:xfrm rot="16200000" flipH="1">
            <a:off x="9378647" y="3023743"/>
            <a:ext cx="414867" cy="338546"/>
          </a:xfrm>
          <a:prstGeom prst="curvedConnector3">
            <a:avLst>
              <a:gd name="adj1" fmla="val 50000"/>
            </a:avLst>
          </a:prstGeom>
          <a:ln>
            <a:solidFill>
              <a:srgbClr val="E21A2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2296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0F357-071F-D247-8729-908D168BC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8B253BC7-6E10-BF6D-A7F8-12BAD7472099}"/>
              </a:ext>
            </a:extLst>
          </p:cNvPr>
          <p:cNvSpPr txBox="1"/>
          <p:nvPr/>
        </p:nvSpPr>
        <p:spPr>
          <a:xfrm>
            <a:off x="1482387" y="3917549"/>
            <a:ext cx="7537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una </a:t>
            </a:r>
            <a:r>
              <a:rPr lang="es-ES" b="1" dirty="0" err="1">
                <a:solidFill>
                  <a:srgbClr val="E21A23"/>
                </a:solidFill>
              </a:rPr>
              <a:t>progressió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geomètrica</a:t>
            </a:r>
            <a:r>
              <a:rPr lang="es-ES" dirty="0"/>
              <a:t>, el primer </a:t>
            </a:r>
            <a:r>
              <a:rPr lang="es-ES" dirty="0" err="1"/>
              <a:t>terme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i="1" dirty="0"/>
              <a:t>a</a:t>
            </a:r>
            <a:r>
              <a:rPr lang="ca-ES-valencia" baseline="-25000" dirty="0"/>
              <a:t>1</a:t>
            </a:r>
            <a:r>
              <a:rPr lang="es-ES" dirty="0"/>
              <a:t> i la raó (el </a:t>
            </a:r>
            <a:r>
              <a:rPr lang="es-ES" dirty="0" err="1"/>
              <a:t>quocient</a:t>
            </a:r>
            <a:r>
              <a:rPr lang="es-ES" dirty="0"/>
              <a:t> entre dos termes </a:t>
            </a:r>
            <a:r>
              <a:rPr lang="es-ES" dirty="0" err="1"/>
              <a:t>consecutius</a:t>
            </a:r>
            <a:r>
              <a:rPr lang="es-ES" dirty="0"/>
              <a:t>)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i="1" dirty="0"/>
              <a:t>r</a:t>
            </a:r>
            <a:r>
              <a:rPr lang="es-ES" dirty="0"/>
              <a:t>. El </a:t>
            </a:r>
            <a:r>
              <a:rPr lang="es-ES" dirty="0" err="1"/>
              <a:t>terme</a:t>
            </a:r>
            <a:r>
              <a:rPr lang="es-ES" dirty="0"/>
              <a:t> general </a:t>
            </a:r>
            <a:r>
              <a:rPr lang="es-ES" dirty="0" err="1"/>
              <a:t>és</a:t>
            </a:r>
            <a:r>
              <a:rPr lang="es-ES" dirty="0"/>
              <a:t>:</a:t>
            </a:r>
            <a:endParaRPr lang="en-US" sz="2400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4C5477D2-8D7D-3C34-6611-CDF141EB6735}"/>
              </a:ext>
            </a:extLst>
          </p:cNvPr>
          <p:cNvGrpSpPr/>
          <p:nvPr/>
        </p:nvGrpSpPr>
        <p:grpSpPr>
          <a:xfrm>
            <a:off x="9795213" y="1122037"/>
            <a:ext cx="1602130" cy="4870394"/>
            <a:chOff x="9424752" y="860426"/>
            <a:chExt cx="1602130" cy="4870394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06264F45-B348-79C1-1625-AA706885B902}"/>
                </a:ext>
              </a:extLst>
            </p:cNvPr>
            <p:cNvSpPr txBox="1"/>
            <p:nvPr/>
          </p:nvSpPr>
          <p:spPr>
            <a:xfrm>
              <a:off x="9424752" y="1975946"/>
              <a:ext cx="1602130" cy="37548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400" dirty="0"/>
                <a:t>Si es </a:t>
              </a:r>
              <a:r>
                <a:rPr lang="es-ES" sz="1400" dirty="0" err="1"/>
                <a:t>llança</a:t>
              </a:r>
              <a:r>
                <a:rPr lang="es-ES" sz="1400" dirty="0"/>
                <a:t> des del </a:t>
              </a:r>
              <a:r>
                <a:rPr lang="es-ES" sz="1400" dirty="0" err="1"/>
                <a:t>capdamunt</a:t>
              </a:r>
              <a:r>
                <a:rPr lang="es-ES" sz="1400" dirty="0"/>
                <a:t> un
pilota, </a:t>
              </a:r>
              <a:r>
                <a:rPr lang="es-ES" sz="1400" dirty="0" err="1"/>
                <a:t>l’alçada</a:t>
              </a:r>
              <a:r>
                <a:rPr lang="es-ES" sz="1400" dirty="0"/>
                <a:t> que </a:t>
              </a:r>
              <a:r>
                <a:rPr lang="es-ES" sz="1400" dirty="0" err="1"/>
                <a:t>assoleix</a:t>
              </a:r>
              <a:r>
                <a:rPr lang="es-ES" sz="1400" dirty="0"/>
                <a:t> </a:t>
              </a:r>
              <a:r>
                <a:rPr lang="es-ES" sz="1400" dirty="0" err="1"/>
                <a:t>després</a:t>
              </a:r>
              <a:r>
                <a:rPr lang="es-ES" sz="1400" dirty="0"/>
                <a:t> de cada </a:t>
              </a:r>
              <a:r>
                <a:rPr lang="es-ES" sz="1400" dirty="0" err="1"/>
                <a:t>rebot</a:t>
              </a:r>
              <a:r>
                <a:rPr lang="es-ES" sz="1400" dirty="0"/>
                <a:t> </a:t>
              </a:r>
              <a:r>
                <a:rPr lang="es-ES" sz="1400" dirty="0" err="1"/>
                <a:t>és</a:t>
              </a:r>
              <a:r>
                <a:rPr lang="es-ES" sz="1400" dirty="0"/>
                <a:t> una </a:t>
              </a:r>
              <a:r>
                <a:rPr lang="es-ES" sz="1400" dirty="0" err="1"/>
                <a:t>successió</a:t>
              </a:r>
              <a:r>
                <a:rPr lang="es-ES" sz="1400" dirty="0"/>
                <a:t>. </a:t>
              </a:r>
              <a:r>
                <a:rPr lang="es-ES" sz="1400" dirty="0" err="1"/>
                <a:t>Aquesta</a:t>
              </a:r>
              <a:r>
                <a:rPr lang="es-ES" sz="1400" dirty="0"/>
                <a:t> </a:t>
              </a:r>
              <a:r>
                <a:rPr lang="es-ES" sz="1400" dirty="0" err="1"/>
                <a:t>successió</a:t>
              </a:r>
              <a:r>
                <a:rPr lang="es-ES" sz="1400" dirty="0"/>
                <a:t> </a:t>
              </a:r>
              <a:r>
                <a:rPr lang="es-ES" sz="1400" dirty="0" err="1"/>
                <a:t>segueix</a:t>
              </a:r>
              <a:r>
                <a:rPr lang="es-ES" sz="1400" dirty="0"/>
                <a:t> un </a:t>
              </a:r>
              <a:r>
                <a:rPr lang="es-ES" sz="1400" dirty="0" err="1"/>
                <a:t>patró</a:t>
              </a:r>
              <a:r>
                <a:rPr lang="es-ES" sz="1400" dirty="0"/>
                <a:t> </a:t>
              </a:r>
              <a:r>
                <a:rPr lang="es-ES" sz="1400" dirty="0" err="1"/>
                <a:t>definit</a:t>
              </a:r>
              <a:r>
                <a:rPr lang="es-ES" sz="1400" dirty="0"/>
                <a:t> que cal </a:t>
              </a:r>
              <a:r>
                <a:rPr lang="es-ES" sz="1400" dirty="0" err="1"/>
                <a:t>trobar</a:t>
              </a:r>
              <a:r>
                <a:rPr lang="es-ES" sz="1400" dirty="0"/>
                <a:t> per tal de </a:t>
              </a:r>
              <a:r>
                <a:rPr lang="es-ES" sz="1400" dirty="0" err="1"/>
                <a:t>predir</a:t>
              </a:r>
              <a:r>
                <a:rPr lang="es-ES" sz="1400" dirty="0"/>
                <a:t> </a:t>
              </a:r>
              <a:r>
                <a:rPr lang="es-ES" sz="1400" dirty="0" err="1"/>
                <a:t>l’alçada</a:t>
              </a:r>
              <a:r>
                <a:rPr lang="es-ES" sz="1400" dirty="0"/>
                <a:t> que </a:t>
              </a:r>
              <a:r>
                <a:rPr lang="es-ES" sz="1400" dirty="0" err="1"/>
                <a:t>assolirà</a:t>
              </a:r>
              <a:r>
                <a:rPr lang="es-ES" sz="1400" dirty="0"/>
                <a:t> </a:t>
              </a:r>
              <a:r>
                <a:rPr lang="es-ES" sz="1400" dirty="0" err="1"/>
                <a:t>després</a:t>
              </a:r>
              <a:r>
                <a:rPr lang="es-ES" sz="1400" dirty="0"/>
                <a:t>
de </a:t>
              </a:r>
              <a:r>
                <a:rPr lang="es-ES" sz="1400" dirty="0" err="1"/>
                <a:t>qualsevol</a:t>
              </a:r>
              <a:r>
                <a:rPr lang="es-ES" sz="1400" dirty="0"/>
                <a:t> nombre de </a:t>
              </a:r>
              <a:r>
                <a:rPr lang="es-ES" sz="1400" dirty="0" err="1"/>
                <a:t>rebots</a:t>
              </a:r>
              <a:r>
                <a:rPr lang="es-ES" sz="1400" dirty="0"/>
                <a:t>.</a:t>
              </a:r>
              <a:endParaRPr lang="es-ES" sz="1200" dirty="0">
                <a:solidFill>
                  <a:schemeClr val="bg1"/>
                </a:solidFill>
              </a:endParaRPr>
            </a:p>
          </p:txBody>
        </p:sp>
        <p:pic>
          <p:nvPicPr>
            <p:cNvPr id="27" name="Gráfico 26" descr="Bombilla y lápiz contorno">
              <a:extLst>
                <a:ext uri="{FF2B5EF4-FFF2-40B4-BE49-F238E27FC236}">
                  <a16:creationId xmlns:a16="http://schemas.microsoft.com/office/drawing/2014/main" id="{8687A6C6-944F-2B4F-1623-7558946E8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9424752" y="860426"/>
              <a:ext cx="914400" cy="914400"/>
            </a:xfrm>
            <a:prstGeom prst="rect">
              <a:avLst/>
            </a:prstGeom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B8E5EA0D-8835-E2DD-8C11-17B4E5489A25}"/>
              </a:ext>
            </a:extLst>
          </p:cNvPr>
          <p:cNvSpPr txBox="1"/>
          <p:nvPr/>
        </p:nvSpPr>
        <p:spPr>
          <a:xfrm>
            <a:off x="1482387" y="1659913"/>
            <a:ext cx="7280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una </a:t>
            </a:r>
            <a:r>
              <a:rPr lang="es-ES" b="1" dirty="0" err="1">
                <a:solidFill>
                  <a:srgbClr val="E21A23"/>
                </a:solidFill>
              </a:rPr>
              <a:t>progressió</a:t>
            </a:r>
            <a:r>
              <a:rPr lang="es-ES" b="1" dirty="0">
                <a:solidFill>
                  <a:srgbClr val="E21A23"/>
                </a:solidFill>
              </a:rPr>
              <a:t> </a:t>
            </a:r>
            <a:r>
              <a:rPr lang="es-ES" b="1" dirty="0" err="1">
                <a:solidFill>
                  <a:srgbClr val="E21A23"/>
                </a:solidFill>
              </a:rPr>
              <a:t>aritmètica</a:t>
            </a:r>
            <a:r>
              <a:rPr lang="es-ES" dirty="0"/>
              <a:t>, el primer </a:t>
            </a:r>
            <a:r>
              <a:rPr lang="es-ES" dirty="0" err="1"/>
              <a:t>terme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i="1" dirty="0"/>
              <a:t>a</a:t>
            </a:r>
            <a:r>
              <a:rPr lang="ca-ES-valencia" baseline="-25000" dirty="0"/>
              <a:t>1</a:t>
            </a:r>
            <a:r>
              <a:rPr lang="es-ES" dirty="0"/>
              <a:t> i la </a:t>
            </a:r>
            <a:r>
              <a:rPr lang="es-ES" dirty="0" err="1"/>
              <a:t>diferència</a:t>
            </a:r>
            <a:r>
              <a:rPr lang="es-ES" dirty="0"/>
              <a:t> entre dos termes </a:t>
            </a:r>
            <a:r>
              <a:rPr lang="es-ES" dirty="0" err="1"/>
              <a:t>consecutiu</a:t>
            </a:r>
            <a:r>
              <a:rPr lang="es-ES" dirty="0"/>
              <a:t> </a:t>
            </a:r>
            <a:r>
              <a:rPr lang="es-ES" dirty="0" err="1"/>
              <a:t>és</a:t>
            </a:r>
            <a:r>
              <a:rPr lang="es-ES" dirty="0"/>
              <a:t> </a:t>
            </a:r>
            <a:r>
              <a:rPr lang="es-ES" i="1" dirty="0"/>
              <a:t>d</a:t>
            </a:r>
            <a:r>
              <a:rPr lang="es-ES" dirty="0"/>
              <a:t>. El </a:t>
            </a:r>
            <a:r>
              <a:rPr lang="es-ES" dirty="0" err="1"/>
              <a:t>terme</a:t>
            </a:r>
            <a:r>
              <a:rPr lang="es-ES" dirty="0"/>
              <a:t> general </a:t>
            </a:r>
            <a:r>
              <a:rPr lang="es-ES" dirty="0" err="1"/>
              <a:t>és</a:t>
            </a:r>
            <a:r>
              <a:rPr lang="es-ES" dirty="0"/>
              <a:t>: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556B81F-9019-8B7A-79B7-BD0EA32C2E94}"/>
                  </a:ext>
                </a:extLst>
              </p:cNvPr>
              <p:cNvSpPr txBox="1"/>
              <p:nvPr/>
            </p:nvSpPr>
            <p:spPr>
              <a:xfrm>
                <a:off x="3836364" y="2868680"/>
                <a:ext cx="2988642" cy="732848"/>
              </a:xfrm>
              <a:custGeom>
                <a:avLst/>
                <a:gdLst>
                  <a:gd name="csX0" fmla="*/ 0 w 2988642"/>
                  <a:gd name="csY0" fmla="*/ 0 h 732848"/>
                  <a:gd name="csX1" fmla="*/ 657501 w 2988642"/>
                  <a:gd name="csY1" fmla="*/ 0 h 732848"/>
                  <a:gd name="csX2" fmla="*/ 1255230 w 2988642"/>
                  <a:gd name="csY2" fmla="*/ 0 h 732848"/>
                  <a:gd name="csX3" fmla="*/ 1882844 w 2988642"/>
                  <a:gd name="csY3" fmla="*/ 0 h 732848"/>
                  <a:gd name="csX4" fmla="*/ 2450686 w 2988642"/>
                  <a:gd name="csY4" fmla="*/ 0 h 732848"/>
                  <a:gd name="csX5" fmla="*/ 2988642 w 2988642"/>
                  <a:gd name="csY5" fmla="*/ 0 h 732848"/>
                  <a:gd name="csX6" fmla="*/ 2988642 w 2988642"/>
                  <a:gd name="csY6" fmla="*/ 351767 h 732848"/>
                  <a:gd name="csX7" fmla="*/ 2988642 w 2988642"/>
                  <a:gd name="csY7" fmla="*/ 732848 h 732848"/>
                  <a:gd name="csX8" fmla="*/ 2420800 w 2988642"/>
                  <a:gd name="csY8" fmla="*/ 732848 h 732848"/>
                  <a:gd name="csX9" fmla="*/ 1823072 w 2988642"/>
                  <a:gd name="csY9" fmla="*/ 732848 h 732848"/>
                  <a:gd name="csX10" fmla="*/ 1225343 w 2988642"/>
                  <a:gd name="csY10" fmla="*/ 732848 h 732848"/>
                  <a:gd name="csX11" fmla="*/ 717274 w 2988642"/>
                  <a:gd name="csY11" fmla="*/ 732848 h 732848"/>
                  <a:gd name="csX12" fmla="*/ 0 w 2988642"/>
                  <a:gd name="csY12" fmla="*/ 732848 h 732848"/>
                  <a:gd name="csX13" fmla="*/ 0 w 2988642"/>
                  <a:gd name="csY13" fmla="*/ 381081 h 732848"/>
                  <a:gd name="csX14" fmla="*/ 0 w 2988642"/>
                  <a:gd name="csY14" fmla="*/ 0 h 73284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</a:cxnLst>
                <a:rect l="l" t="t" r="r" b="b"/>
                <a:pathLst>
                  <a:path w="2988642" h="732848" extrusionOk="0">
                    <a:moveTo>
                      <a:pt x="0" y="0"/>
                    </a:moveTo>
                    <a:cubicBezTo>
                      <a:pt x="164880" y="-17543"/>
                      <a:pt x="459663" y="44737"/>
                      <a:pt x="657501" y="0"/>
                    </a:cubicBezTo>
                    <a:cubicBezTo>
                      <a:pt x="855339" y="-44737"/>
                      <a:pt x="1125650" y="25343"/>
                      <a:pt x="1255230" y="0"/>
                    </a:cubicBezTo>
                    <a:cubicBezTo>
                      <a:pt x="1384810" y="-25343"/>
                      <a:pt x="1752049" y="18075"/>
                      <a:pt x="1882844" y="0"/>
                    </a:cubicBezTo>
                    <a:cubicBezTo>
                      <a:pt x="2013639" y="-18075"/>
                      <a:pt x="2241940" y="53305"/>
                      <a:pt x="2450686" y="0"/>
                    </a:cubicBezTo>
                    <a:cubicBezTo>
                      <a:pt x="2659432" y="-53305"/>
                      <a:pt x="2753522" y="26858"/>
                      <a:pt x="2988642" y="0"/>
                    </a:cubicBezTo>
                    <a:cubicBezTo>
                      <a:pt x="2992779" y="147111"/>
                      <a:pt x="2971477" y="243006"/>
                      <a:pt x="2988642" y="351767"/>
                    </a:cubicBezTo>
                    <a:cubicBezTo>
                      <a:pt x="3005807" y="460528"/>
                      <a:pt x="2966115" y="640882"/>
                      <a:pt x="2988642" y="732848"/>
                    </a:cubicBezTo>
                    <a:cubicBezTo>
                      <a:pt x="2850001" y="739955"/>
                      <a:pt x="2553099" y="693266"/>
                      <a:pt x="2420800" y="732848"/>
                    </a:cubicBezTo>
                    <a:cubicBezTo>
                      <a:pt x="2288501" y="772430"/>
                      <a:pt x="1996529" y="701388"/>
                      <a:pt x="1823072" y="732848"/>
                    </a:cubicBezTo>
                    <a:cubicBezTo>
                      <a:pt x="1649615" y="764308"/>
                      <a:pt x="1388802" y="696592"/>
                      <a:pt x="1225343" y="732848"/>
                    </a:cubicBezTo>
                    <a:cubicBezTo>
                      <a:pt x="1061884" y="769104"/>
                      <a:pt x="873183" y="691887"/>
                      <a:pt x="717274" y="732848"/>
                    </a:cubicBezTo>
                    <a:cubicBezTo>
                      <a:pt x="561365" y="773809"/>
                      <a:pt x="217733" y="697549"/>
                      <a:pt x="0" y="732848"/>
                    </a:cubicBezTo>
                    <a:cubicBezTo>
                      <a:pt x="-41571" y="585178"/>
                      <a:pt x="37885" y="481014"/>
                      <a:pt x="0" y="381081"/>
                    </a:cubicBezTo>
                    <a:cubicBezTo>
                      <a:pt x="-37885" y="281148"/>
                      <a:pt x="9973" y="130172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59547657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556B81F-9019-8B7A-79B7-BD0EA32C2E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364" y="2868680"/>
                <a:ext cx="2988642" cy="73284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3659547657">
                      <a:custGeom>
                        <a:avLst/>
                        <a:gdLst>
                          <a:gd name="csX0" fmla="*/ 0 w 2988642"/>
                          <a:gd name="csY0" fmla="*/ 0 h 732848"/>
                          <a:gd name="csX1" fmla="*/ 657501 w 2988642"/>
                          <a:gd name="csY1" fmla="*/ 0 h 732848"/>
                          <a:gd name="csX2" fmla="*/ 1255230 w 2988642"/>
                          <a:gd name="csY2" fmla="*/ 0 h 732848"/>
                          <a:gd name="csX3" fmla="*/ 1882844 w 2988642"/>
                          <a:gd name="csY3" fmla="*/ 0 h 732848"/>
                          <a:gd name="csX4" fmla="*/ 2450686 w 2988642"/>
                          <a:gd name="csY4" fmla="*/ 0 h 732848"/>
                          <a:gd name="csX5" fmla="*/ 2988642 w 2988642"/>
                          <a:gd name="csY5" fmla="*/ 0 h 732848"/>
                          <a:gd name="csX6" fmla="*/ 2988642 w 2988642"/>
                          <a:gd name="csY6" fmla="*/ 351767 h 732848"/>
                          <a:gd name="csX7" fmla="*/ 2988642 w 2988642"/>
                          <a:gd name="csY7" fmla="*/ 732848 h 732848"/>
                          <a:gd name="csX8" fmla="*/ 2420800 w 2988642"/>
                          <a:gd name="csY8" fmla="*/ 732848 h 732848"/>
                          <a:gd name="csX9" fmla="*/ 1823072 w 2988642"/>
                          <a:gd name="csY9" fmla="*/ 732848 h 732848"/>
                          <a:gd name="csX10" fmla="*/ 1225343 w 2988642"/>
                          <a:gd name="csY10" fmla="*/ 732848 h 732848"/>
                          <a:gd name="csX11" fmla="*/ 717274 w 2988642"/>
                          <a:gd name="csY11" fmla="*/ 732848 h 732848"/>
                          <a:gd name="csX12" fmla="*/ 0 w 2988642"/>
                          <a:gd name="csY12" fmla="*/ 732848 h 732848"/>
                          <a:gd name="csX13" fmla="*/ 0 w 2988642"/>
                          <a:gd name="csY13" fmla="*/ 381081 h 732848"/>
                          <a:gd name="csX14" fmla="*/ 0 w 2988642"/>
                          <a:gd name="csY14" fmla="*/ 0 h 73284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  <a:cxn ang="0">
                            <a:pos x="csX13" y="csY13"/>
                          </a:cxn>
                          <a:cxn ang="0">
                            <a:pos x="csX14" y="csY14"/>
                          </a:cxn>
                        </a:cxnLst>
                        <a:rect l="l" t="t" r="r" b="b"/>
                        <a:pathLst>
                          <a:path w="2988642" h="732848" extrusionOk="0">
                            <a:moveTo>
                              <a:pt x="0" y="0"/>
                            </a:moveTo>
                            <a:cubicBezTo>
                              <a:pt x="164880" y="-17543"/>
                              <a:pt x="459663" y="44737"/>
                              <a:pt x="657501" y="0"/>
                            </a:cubicBezTo>
                            <a:cubicBezTo>
                              <a:pt x="855339" y="-44737"/>
                              <a:pt x="1125650" y="25343"/>
                              <a:pt x="1255230" y="0"/>
                            </a:cubicBezTo>
                            <a:cubicBezTo>
                              <a:pt x="1384810" y="-25343"/>
                              <a:pt x="1752049" y="18075"/>
                              <a:pt x="1882844" y="0"/>
                            </a:cubicBezTo>
                            <a:cubicBezTo>
                              <a:pt x="2013639" y="-18075"/>
                              <a:pt x="2241940" y="53305"/>
                              <a:pt x="2450686" y="0"/>
                            </a:cubicBezTo>
                            <a:cubicBezTo>
                              <a:pt x="2659432" y="-53305"/>
                              <a:pt x="2753522" y="26858"/>
                              <a:pt x="2988642" y="0"/>
                            </a:cubicBezTo>
                            <a:cubicBezTo>
                              <a:pt x="2992779" y="147111"/>
                              <a:pt x="2971477" y="243006"/>
                              <a:pt x="2988642" y="351767"/>
                            </a:cubicBezTo>
                            <a:cubicBezTo>
                              <a:pt x="3005807" y="460528"/>
                              <a:pt x="2966115" y="640882"/>
                              <a:pt x="2988642" y="732848"/>
                            </a:cubicBezTo>
                            <a:cubicBezTo>
                              <a:pt x="2850001" y="739955"/>
                              <a:pt x="2553099" y="693266"/>
                              <a:pt x="2420800" y="732848"/>
                            </a:cubicBezTo>
                            <a:cubicBezTo>
                              <a:pt x="2288501" y="772430"/>
                              <a:pt x="1996529" y="701388"/>
                              <a:pt x="1823072" y="732848"/>
                            </a:cubicBezTo>
                            <a:cubicBezTo>
                              <a:pt x="1649615" y="764308"/>
                              <a:pt x="1388802" y="696592"/>
                              <a:pt x="1225343" y="732848"/>
                            </a:cubicBezTo>
                            <a:cubicBezTo>
                              <a:pt x="1061884" y="769104"/>
                              <a:pt x="873183" y="691887"/>
                              <a:pt x="717274" y="732848"/>
                            </a:cubicBezTo>
                            <a:cubicBezTo>
                              <a:pt x="561365" y="773809"/>
                              <a:pt x="217733" y="697549"/>
                              <a:pt x="0" y="732848"/>
                            </a:cubicBezTo>
                            <a:cubicBezTo>
                              <a:pt x="-41571" y="585178"/>
                              <a:pt x="37885" y="481014"/>
                              <a:pt x="0" y="381081"/>
                            </a:cubicBezTo>
                            <a:cubicBezTo>
                              <a:pt x="-37885" y="281148"/>
                              <a:pt x="9973" y="130172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FE896CC1-35F2-7B56-0B53-304DAD81AD48}"/>
                  </a:ext>
                </a:extLst>
              </p:cNvPr>
              <p:cNvSpPr txBox="1"/>
              <p:nvPr/>
            </p:nvSpPr>
            <p:spPr>
              <a:xfrm>
                <a:off x="4179696" y="5310982"/>
                <a:ext cx="2362506" cy="732848"/>
              </a:xfrm>
              <a:custGeom>
                <a:avLst/>
                <a:gdLst>
                  <a:gd name="csX0" fmla="*/ 0 w 2362506"/>
                  <a:gd name="csY0" fmla="*/ 0 h 732848"/>
                  <a:gd name="csX1" fmla="*/ 519751 w 2362506"/>
                  <a:gd name="csY1" fmla="*/ 0 h 732848"/>
                  <a:gd name="csX2" fmla="*/ 1086753 w 2362506"/>
                  <a:gd name="csY2" fmla="*/ 0 h 732848"/>
                  <a:gd name="csX3" fmla="*/ 1724629 w 2362506"/>
                  <a:gd name="csY3" fmla="*/ 0 h 732848"/>
                  <a:gd name="csX4" fmla="*/ 2362506 w 2362506"/>
                  <a:gd name="csY4" fmla="*/ 0 h 732848"/>
                  <a:gd name="csX5" fmla="*/ 2362506 w 2362506"/>
                  <a:gd name="csY5" fmla="*/ 381081 h 732848"/>
                  <a:gd name="csX6" fmla="*/ 2362506 w 2362506"/>
                  <a:gd name="csY6" fmla="*/ 732848 h 732848"/>
                  <a:gd name="csX7" fmla="*/ 1819130 w 2362506"/>
                  <a:gd name="csY7" fmla="*/ 732848 h 732848"/>
                  <a:gd name="csX8" fmla="*/ 1275753 w 2362506"/>
                  <a:gd name="csY8" fmla="*/ 732848 h 732848"/>
                  <a:gd name="csX9" fmla="*/ 756002 w 2362506"/>
                  <a:gd name="csY9" fmla="*/ 732848 h 732848"/>
                  <a:gd name="csX10" fmla="*/ 0 w 2362506"/>
                  <a:gd name="csY10" fmla="*/ 732848 h 732848"/>
                  <a:gd name="csX11" fmla="*/ 0 w 2362506"/>
                  <a:gd name="csY11" fmla="*/ 373752 h 732848"/>
                  <a:gd name="csX12" fmla="*/ 0 w 2362506"/>
                  <a:gd name="csY12" fmla="*/ 0 h 73284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2362506" h="732848" extrusionOk="0">
                    <a:moveTo>
                      <a:pt x="0" y="0"/>
                    </a:moveTo>
                    <a:cubicBezTo>
                      <a:pt x="258997" y="-48448"/>
                      <a:pt x="371178" y="8707"/>
                      <a:pt x="519751" y="0"/>
                    </a:cubicBezTo>
                    <a:cubicBezTo>
                      <a:pt x="668324" y="-8707"/>
                      <a:pt x="932798" y="8163"/>
                      <a:pt x="1086753" y="0"/>
                    </a:cubicBezTo>
                    <a:cubicBezTo>
                      <a:pt x="1240708" y="-8163"/>
                      <a:pt x="1469921" y="44042"/>
                      <a:pt x="1724629" y="0"/>
                    </a:cubicBezTo>
                    <a:cubicBezTo>
                      <a:pt x="1979337" y="-44042"/>
                      <a:pt x="2109226" y="67291"/>
                      <a:pt x="2362506" y="0"/>
                    </a:cubicBezTo>
                    <a:cubicBezTo>
                      <a:pt x="2362561" y="99316"/>
                      <a:pt x="2318774" y="212397"/>
                      <a:pt x="2362506" y="381081"/>
                    </a:cubicBezTo>
                    <a:cubicBezTo>
                      <a:pt x="2406238" y="549765"/>
                      <a:pt x="2357912" y="596490"/>
                      <a:pt x="2362506" y="732848"/>
                    </a:cubicBezTo>
                    <a:cubicBezTo>
                      <a:pt x="2241313" y="775423"/>
                      <a:pt x="2071754" y="685449"/>
                      <a:pt x="1819130" y="732848"/>
                    </a:cubicBezTo>
                    <a:cubicBezTo>
                      <a:pt x="1566506" y="780247"/>
                      <a:pt x="1417403" y="671431"/>
                      <a:pt x="1275753" y="732848"/>
                    </a:cubicBezTo>
                    <a:cubicBezTo>
                      <a:pt x="1134103" y="794265"/>
                      <a:pt x="951733" y="706098"/>
                      <a:pt x="756002" y="732848"/>
                    </a:cubicBezTo>
                    <a:cubicBezTo>
                      <a:pt x="560271" y="759598"/>
                      <a:pt x="256029" y="659264"/>
                      <a:pt x="0" y="732848"/>
                    </a:cubicBezTo>
                    <a:cubicBezTo>
                      <a:pt x="-3442" y="630320"/>
                      <a:pt x="30430" y="481143"/>
                      <a:pt x="0" y="373752"/>
                    </a:cubicBezTo>
                    <a:cubicBezTo>
                      <a:pt x="-30430" y="266361"/>
                      <a:pt x="38432" y="86040"/>
                      <a:pt x="0" y="0"/>
                    </a:cubicBezTo>
                    <a:close/>
                  </a:path>
                </a:pathLst>
              </a:custGeom>
              <a:noFill/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071011214">
                      <a:prstGeom prst="rect">
                        <a:avLst/>
                      </a:pr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 wrap="square" lIns="180000" tIns="180000" rIns="180000" bIns="180000" rtlCol="0">
                <a:spAutoFit/>
              </a:bodyPr>
              <a:lstStyle>
                <a:defPPr>
                  <a:defRPr lang="en-US"/>
                </a:defPPr>
                <a:lvl1pPr>
                  <a:defRPr sz="2400" i="1">
                    <a:ln>
                      <a:noFill/>
                    </a:ln>
                    <a:solidFill>
                      <a:srgbClr val="FF0000"/>
                    </a:solidFill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i="1" smtClean="0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ES">
                          <a:solidFill>
                            <a:srgbClr val="E21A23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ES" i="1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s-ES">
                              <a:solidFill>
                                <a:srgbClr val="E21A23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s-ES" dirty="0">
                  <a:solidFill>
                    <a:srgbClr val="E21A23"/>
                  </a:solidFill>
                </a:endParaRPr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FE896CC1-35F2-7B56-0B53-304DAD81A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696" y="5310982"/>
                <a:ext cx="2362506" cy="73284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38100">
                <a:solidFill>
                  <a:srgbClr val="E21A23"/>
                </a:solidFill>
                <a:prstDash val="sysDot"/>
                <a:bevel/>
                <a:extLst>
                  <a:ext uri="{C807C97D-BFC1-408E-A445-0C87EB9F89A2}">
                    <ask:lineSketchStyleProps xmlns:ask="http://schemas.microsoft.com/office/drawing/2018/sketchyshapes" sd="1071011214">
                      <a:custGeom>
                        <a:avLst/>
                        <a:gdLst>
                          <a:gd name="csX0" fmla="*/ 0 w 2362506"/>
                          <a:gd name="csY0" fmla="*/ 0 h 732848"/>
                          <a:gd name="csX1" fmla="*/ 519751 w 2362506"/>
                          <a:gd name="csY1" fmla="*/ 0 h 732848"/>
                          <a:gd name="csX2" fmla="*/ 1086753 w 2362506"/>
                          <a:gd name="csY2" fmla="*/ 0 h 732848"/>
                          <a:gd name="csX3" fmla="*/ 1724629 w 2362506"/>
                          <a:gd name="csY3" fmla="*/ 0 h 732848"/>
                          <a:gd name="csX4" fmla="*/ 2362506 w 2362506"/>
                          <a:gd name="csY4" fmla="*/ 0 h 732848"/>
                          <a:gd name="csX5" fmla="*/ 2362506 w 2362506"/>
                          <a:gd name="csY5" fmla="*/ 381081 h 732848"/>
                          <a:gd name="csX6" fmla="*/ 2362506 w 2362506"/>
                          <a:gd name="csY6" fmla="*/ 732848 h 732848"/>
                          <a:gd name="csX7" fmla="*/ 1819130 w 2362506"/>
                          <a:gd name="csY7" fmla="*/ 732848 h 732848"/>
                          <a:gd name="csX8" fmla="*/ 1275753 w 2362506"/>
                          <a:gd name="csY8" fmla="*/ 732848 h 732848"/>
                          <a:gd name="csX9" fmla="*/ 756002 w 2362506"/>
                          <a:gd name="csY9" fmla="*/ 732848 h 732848"/>
                          <a:gd name="csX10" fmla="*/ 0 w 2362506"/>
                          <a:gd name="csY10" fmla="*/ 732848 h 732848"/>
                          <a:gd name="csX11" fmla="*/ 0 w 2362506"/>
                          <a:gd name="csY11" fmla="*/ 373752 h 732848"/>
                          <a:gd name="csX12" fmla="*/ 0 w 2362506"/>
                          <a:gd name="csY12" fmla="*/ 0 h 732848"/>
                        </a:gdLst>
                        <a:ahLst/>
                        <a:cxnLst>
                          <a:cxn ang="0">
                            <a:pos x="csX0" y="csY0"/>
                          </a:cxn>
                          <a:cxn ang="0">
                            <a:pos x="csX1" y="csY1"/>
                          </a:cxn>
                          <a:cxn ang="0">
                            <a:pos x="csX2" y="csY2"/>
                          </a:cxn>
                          <a:cxn ang="0">
                            <a:pos x="csX3" y="csY3"/>
                          </a:cxn>
                          <a:cxn ang="0">
                            <a:pos x="csX4" y="csY4"/>
                          </a:cxn>
                          <a:cxn ang="0">
                            <a:pos x="csX5" y="csY5"/>
                          </a:cxn>
                          <a:cxn ang="0">
                            <a:pos x="csX6" y="csY6"/>
                          </a:cxn>
                          <a:cxn ang="0">
                            <a:pos x="csX7" y="csY7"/>
                          </a:cxn>
                          <a:cxn ang="0">
                            <a:pos x="csX8" y="csY8"/>
                          </a:cxn>
                          <a:cxn ang="0">
                            <a:pos x="csX9" y="csY9"/>
                          </a:cxn>
                          <a:cxn ang="0">
                            <a:pos x="csX10" y="csY10"/>
                          </a:cxn>
                          <a:cxn ang="0">
                            <a:pos x="csX11" y="csY11"/>
                          </a:cxn>
                          <a:cxn ang="0">
                            <a:pos x="csX12" y="csY12"/>
                          </a:cxn>
                        </a:cxnLst>
                        <a:rect l="l" t="t" r="r" b="b"/>
                        <a:pathLst>
                          <a:path w="2362506" h="732848" extrusionOk="0">
                            <a:moveTo>
                              <a:pt x="0" y="0"/>
                            </a:moveTo>
                            <a:cubicBezTo>
                              <a:pt x="258997" y="-48448"/>
                              <a:pt x="371178" y="8707"/>
                              <a:pt x="519751" y="0"/>
                            </a:cubicBezTo>
                            <a:cubicBezTo>
                              <a:pt x="668324" y="-8707"/>
                              <a:pt x="932798" y="8163"/>
                              <a:pt x="1086753" y="0"/>
                            </a:cubicBezTo>
                            <a:cubicBezTo>
                              <a:pt x="1240708" y="-8163"/>
                              <a:pt x="1469921" y="44042"/>
                              <a:pt x="1724629" y="0"/>
                            </a:cubicBezTo>
                            <a:cubicBezTo>
                              <a:pt x="1979337" y="-44042"/>
                              <a:pt x="2109226" y="67291"/>
                              <a:pt x="2362506" y="0"/>
                            </a:cubicBezTo>
                            <a:cubicBezTo>
                              <a:pt x="2362561" y="99316"/>
                              <a:pt x="2318774" y="212397"/>
                              <a:pt x="2362506" y="381081"/>
                            </a:cubicBezTo>
                            <a:cubicBezTo>
                              <a:pt x="2406238" y="549765"/>
                              <a:pt x="2357912" y="596490"/>
                              <a:pt x="2362506" y="732848"/>
                            </a:cubicBezTo>
                            <a:cubicBezTo>
                              <a:pt x="2241313" y="775423"/>
                              <a:pt x="2071754" y="685449"/>
                              <a:pt x="1819130" y="732848"/>
                            </a:cubicBezTo>
                            <a:cubicBezTo>
                              <a:pt x="1566506" y="780247"/>
                              <a:pt x="1417403" y="671431"/>
                              <a:pt x="1275753" y="732848"/>
                            </a:cubicBezTo>
                            <a:cubicBezTo>
                              <a:pt x="1134103" y="794265"/>
                              <a:pt x="951733" y="706098"/>
                              <a:pt x="756002" y="732848"/>
                            </a:cubicBezTo>
                            <a:cubicBezTo>
                              <a:pt x="560271" y="759598"/>
                              <a:pt x="256029" y="659264"/>
                              <a:pt x="0" y="732848"/>
                            </a:cubicBezTo>
                            <a:cubicBezTo>
                              <a:pt x="-3442" y="630320"/>
                              <a:pt x="30430" y="481143"/>
                              <a:pt x="0" y="373752"/>
                            </a:cubicBezTo>
                            <a:cubicBezTo>
                              <a:pt x="-30430" y="266361"/>
                              <a:pt x="38432" y="86040"/>
                              <a:pt x="0" y="0"/>
                            </a:cubicBezTo>
                            <a:close/>
                          </a:path>
                        </a:pathLst>
                      </a:custGeom>
                      <ask:type>
                        <ask:lineSketchScribble/>
                      </ask:type>
                    </ask:lineSketchStyleProps>
                  </a:ext>
                </a:extLst>
              </a:ln>
              <a:effectLst/>
            </p:spPr>
            <p:txBody>
              <a:bodyPr/>
              <a:lstStyle/>
              <a:p>
                <a:r>
                  <a:rPr lang="ca-ES-valenci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upo 11">
            <a:extLst>
              <a:ext uri="{FF2B5EF4-FFF2-40B4-BE49-F238E27FC236}">
                <a16:creationId xmlns:a16="http://schemas.microsoft.com/office/drawing/2014/main" id="{762AEE64-000E-029D-DB78-480A19371BF9}"/>
              </a:ext>
            </a:extLst>
          </p:cNvPr>
          <p:cNvGrpSpPr/>
          <p:nvPr/>
        </p:nvGrpSpPr>
        <p:grpSpPr>
          <a:xfrm flipH="1">
            <a:off x="794657" y="4783618"/>
            <a:ext cx="2484206" cy="1787576"/>
            <a:chOff x="337457" y="4758979"/>
            <a:chExt cx="2575837" cy="1787576"/>
          </a:xfrm>
        </p:grpSpPr>
        <p:pic>
          <p:nvPicPr>
            <p:cNvPr id="4" name="Gráfico 3" descr="Baloncesto contorno">
              <a:extLst>
                <a:ext uri="{FF2B5EF4-FFF2-40B4-BE49-F238E27FC236}">
                  <a16:creationId xmlns:a16="http://schemas.microsoft.com/office/drawing/2014/main" id="{C293C4E7-8672-4365-DEEE-FECF0FD8D90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37457" y="5632155"/>
              <a:ext cx="914400" cy="914400"/>
            </a:xfrm>
            <a:prstGeom prst="rect">
              <a:avLst/>
            </a:prstGeom>
          </p:spPr>
        </p:pic>
        <p:pic>
          <p:nvPicPr>
            <p:cNvPr id="6" name="Gráfico 5" descr="Baloncesto contorno">
              <a:extLst>
                <a:ext uri="{FF2B5EF4-FFF2-40B4-BE49-F238E27FC236}">
                  <a16:creationId xmlns:a16="http://schemas.microsoft.com/office/drawing/2014/main" id="{46A43B3F-E641-808E-0041-D080D1F9752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8005023">
              <a:off x="1014935" y="5072648"/>
              <a:ext cx="733354" cy="733354"/>
            </a:xfrm>
            <a:prstGeom prst="rect">
              <a:avLst/>
            </a:prstGeom>
          </p:spPr>
        </p:pic>
        <p:pic>
          <p:nvPicPr>
            <p:cNvPr id="9" name="Gráfico 8" descr="Baloncesto contorno">
              <a:extLst>
                <a:ext uri="{FF2B5EF4-FFF2-40B4-BE49-F238E27FC236}">
                  <a16:creationId xmlns:a16="http://schemas.microsoft.com/office/drawing/2014/main" id="{183AA592-5141-523E-36F5-701AFF1C8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7374623">
              <a:off x="1763011" y="4758979"/>
              <a:ext cx="571036" cy="571036"/>
            </a:xfrm>
            <a:prstGeom prst="rect">
              <a:avLst/>
            </a:prstGeom>
          </p:spPr>
        </p:pic>
        <p:pic>
          <p:nvPicPr>
            <p:cNvPr id="10" name="Gráfico 9" descr="Baloncesto contorno">
              <a:extLst>
                <a:ext uri="{FF2B5EF4-FFF2-40B4-BE49-F238E27FC236}">
                  <a16:creationId xmlns:a16="http://schemas.microsoft.com/office/drawing/2014/main" id="{5BCBB81E-D116-5407-044D-49ABE9781E0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 rot="10503466">
              <a:off x="2454940" y="4761651"/>
              <a:ext cx="458354" cy="45835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46622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A5088-8DD0-CE55-9045-C5E66FA1E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F39134C-2F31-E119-6D5A-F7A9D4F580F8}"/>
              </a:ext>
            </a:extLst>
          </p:cNvPr>
          <p:cNvSpPr txBox="1"/>
          <p:nvPr/>
        </p:nvSpPr>
        <p:spPr>
          <a:xfrm>
            <a:off x="1400070" y="1561415"/>
            <a:ext cx="2418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El </a:t>
            </a:r>
            <a:r>
              <a:rPr lang="es-ES" b="1" dirty="0" err="1">
                <a:solidFill>
                  <a:schemeClr val="bg1"/>
                </a:solidFill>
              </a:rPr>
              <a:t>tipus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b="1" dirty="0" err="1">
                <a:solidFill>
                  <a:schemeClr val="bg1"/>
                </a:solidFill>
              </a:rPr>
              <a:t>d’interès</a:t>
            </a:r>
            <a:r>
              <a:rPr lang="es-ES" b="1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és</a:t>
            </a:r>
            <a:r>
              <a:rPr lang="es-ES" dirty="0">
                <a:solidFill>
                  <a:schemeClr val="bg1"/>
                </a:solidFill>
              </a:rPr>
              <a:t> el preu que cal pagar per </a:t>
            </a:r>
            <a:r>
              <a:rPr lang="es-ES" dirty="0" err="1">
                <a:solidFill>
                  <a:schemeClr val="bg1"/>
                </a:solidFill>
              </a:rPr>
              <a:t>utilitzar</a:t>
            </a:r>
            <a:r>
              <a:rPr lang="es-ES" dirty="0">
                <a:solidFill>
                  <a:schemeClr val="bg1"/>
                </a:solidFill>
              </a:rPr>
              <a:t> una </a:t>
            </a:r>
            <a:r>
              <a:rPr lang="es-ES" dirty="0" err="1">
                <a:solidFill>
                  <a:schemeClr val="bg1"/>
                </a:solidFill>
              </a:rPr>
              <a:t>quantitat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es-ES" dirty="0" err="1">
                <a:solidFill>
                  <a:schemeClr val="bg1"/>
                </a:solidFill>
              </a:rPr>
              <a:t>diners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durant</a:t>
            </a:r>
            <a:r>
              <a:rPr lang="es-ES" dirty="0">
                <a:solidFill>
                  <a:schemeClr val="bg1"/>
                </a:solidFill>
              </a:rPr>
              <a:t> un </a:t>
            </a:r>
            <a:r>
              <a:rPr lang="es-ES" dirty="0" err="1">
                <a:solidFill>
                  <a:schemeClr val="bg1"/>
                </a:solidFill>
              </a:rPr>
              <a:t>temps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determinat</a:t>
            </a:r>
            <a:r>
              <a:rPr lang="es-ES" dirty="0">
                <a:solidFill>
                  <a:schemeClr val="bg1"/>
                </a:solidFill>
              </a:rPr>
              <a:t>. </a:t>
            </a:r>
            <a:r>
              <a:rPr lang="es-ES" dirty="0" err="1">
                <a:solidFill>
                  <a:schemeClr val="bg1"/>
                </a:solidFill>
              </a:rPr>
              <a:t>S’expressa</a:t>
            </a:r>
            <a:r>
              <a:rPr lang="es-ES" dirty="0">
                <a:solidFill>
                  <a:schemeClr val="bg1"/>
                </a:solidFill>
              </a:rPr>
              <a:t> en </a:t>
            </a:r>
            <a:r>
              <a:rPr lang="es-ES" dirty="0" err="1">
                <a:solidFill>
                  <a:schemeClr val="bg1"/>
                </a:solidFill>
              </a:rPr>
              <a:t>percentatge</a:t>
            </a:r>
            <a:r>
              <a:rPr lang="es-ES" dirty="0">
                <a:solidFill>
                  <a:schemeClr val="bg1"/>
                </a:solidFill>
              </a:rPr>
              <a:t>, es </a:t>
            </a:r>
            <a:r>
              <a:rPr lang="es-ES" dirty="0" err="1">
                <a:solidFill>
                  <a:schemeClr val="bg1"/>
                </a:solidFill>
              </a:rPr>
              <a:t>refereix</a:t>
            </a:r>
            <a:r>
              <a:rPr lang="es-ES" dirty="0">
                <a:solidFill>
                  <a:schemeClr val="bg1"/>
                </a:solidFill>
              </a:rPr>
              <a:t> a un </a:t>
            </a:r>
            <a:r>
              <a:rPr lang="es-ES" dirty="0" err="1">
                <a:solidFill>
                  <a:schemeClr val="bg1"/>
                </a:solidFill>
              </a:rPr>
              <a:t>període</a:t>
            </a:r>
            <a:r>
              <a:rPr lang="es-ES" dirty="0">
                <a:solidFill>
                  <a:schemeClr val="bg1"/>
                </a:solidFill>
              </a:rPr>
              <a:t> de </a:t>
            </a:r>
            <a:r>
              <a:rPr lang="es-ES" dirty="0" err="1">
                <a:solidFill>
                  <a:schemeClr val="bg1"/>
                </a:solidFill>
              </a:rPr>
              <a:t>temps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determinat</a:t>
            </a:r>
            <a:r>
              <a:rPr lang="es-ES" dirty="0">
                <a:solidFill>
                  <a:schemeClr val="bg1"/>
                </a:solidFill>
              </a:rPr>
              <a:t> i </a:t>
            </a:r>
            <a:r>
              <a:rPr lang="es-ES" dirty="0" err="1">
                <a:solidFill>
                  <a:schemeClr val="bg1"/>
                </a:solidFill>
              </a:rPr>
              <a:t>s’aplica</a:t>
            </a:r>
            <a:r>
              <a:rPr lang="es-ES" dirty="0">
                <a:solidFill>
                  <a:schemeClr val="bg1"/>
                </a:solidFill>
              </a:rPr>
              <a:t> sobre l' </a:t>
            </a:r>
            <a:r>
              <a:rPr lang="es-ES" dirty="0" err="1">
                <a:solidFill>
                  <a:schemeClr val="bg1"/>
                </a:solidFill>
              </a:rPr>
              <a:t>import</a:t>
            </a:r>
            <a:r>
              <a:rPr lang="es-ES" dirty="0">
                <a:solidFill>
                  <a:schemeClr val="bg1"/>
                </a:solidFill>
              </a:rPr>
              <a:t> </a:t>
            </a:r>
            <a:r>
              <a:rPr lang="es-ES" dirty="0" err="1">
                <a:solidFill>
                  <a:schemeClr val="bg1"/>
                </a:solidFill>
              </a:rPr>
              <a:t>prestat</a:t>
            </a:r>
            <a:r>
              <a:rPr lang="es-ES" dirty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2D56EB8D-B2CC-94DC-9EAD-C70340FFECF4}"/>
              </a:ext>
            </a:extLst>
          </p:cNvPr>
          <p:cNvSpPr/>
          <p:nvPr/>
        </p:nvSpPr>
        <p:spPr>
          <a:xfrm>
            <a:off x="4533297" y="1684423"/>
            <a:ext cx="1105502" cy="37147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Proxima Nova Medium" panose="02000506030000020004"/>
              </a:rPr>
              <a:t>Simple</a:t>
            </a:r>
            <a:endParaRPr lang="es-ES" sz="11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82F2D498-9661-D510-AF28-F40C35777B20}"/>
              </a:ext>
            </a:extLst>
          </p:cNvPr>
          <p:cNvSpPr/>
          <p:nvPr/>
        </p:nvSpPr>
        <p:spPr>
          <a:xfrm>
            <a:off x="4504720" y="3700164"/>
            <a:ext cx="905477" cy="37147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-valencia" sz="1400">
                <a:solidFill>
                  <a:schemeClr val="bg1"/>
                </a:solidFill>
                <a:latin typeface="Proxima Nova Medium" panose="02000506030000020004"/>
              </a:rPr>
              <a:t>Fix</a:t>
            </a:r>
            <a:endParaRPr lang="es-ES" sz="11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19EDF8-4E11-2A5A-D774-37C68F857963}"/>
              </a:ext>
            </a:extLst>
          </p:cNvPr>
          <p:cNvSpPr txBox="1"/>
          <p:nvPr/>
        </p:nvSpPr>
        <p:spPr>
          <a:xfrm>
            <a:off x="6416101" y="1537453"/>
            <a:ext cx="1956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/>
              <a:t>Els interessos no se sumen al capital.</a:t>
            </a:r>
            <a:endParaRPr lang="en-US" sz="1600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44E65EF9-290B-E592-A4B0-51022181C397}"/>
              </a:ext>
            </a:extLst>
          </p:cNvPr>
          <p:cNvSpPr/>
          <p:nvPr/>
        </p:nvSpPr>
        <p:spPr>
          <a:xfrm>
            <a:off x="4533297" y="2326838"/>
            <a:ext cx="1105502" cy="37147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>
                <a:solidFill>
                  <a:schemeClr val="bg1"/>
                </a:solidFill>
                <a:latin typeface="Proxima Nova Medium" panose="02000506030000020004"/>
              </a:rPr>
              <a:t>Compost</a:t>
            </a:r>
            <a:endParaRPr lang="es-ES" sz="11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F04B038-613D-BF09-96DF-47BCB6E1ED6C}"/>
              </a:ext>
            </a:extLst>
          </p:cNvPr>
          <p:cNvSpPr txBox="1"/>
          <p:nvPr/>
        </p:nvSpPr>
        <p:spPr>
          <a:xfrm>
            <a:off x="6353176" y="2455618"/>
            <a:ext cx="2486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 err="1"/>
              <a:t>Els</a:t>
            </a:r>
            <a:r>
              <a:rPr lang="es-ES" sz="1200" dirty="0"/>
              <a:t> </a:t>
            </a:r>
            <a:r>
              <a:rPr lang="es-ES" sz="1200" dirty="0" err="1"/>
              <a:t>interessos</a:t>
            </a:r>
            <a:r>
              <a:rPr lang="es-ES" sz="1200" dirty="0"/>
              <a:t> se sumen al capital per </a:t>
            </a:r>
            <a:r>
              <a:rPr lang="es-ES" sz="1200" dirty="0" err="1"/>
              <a:t>produir</a:t>
            </a:r>
            <a:r>
              <a:rPr lang="es-ES" sz="1200" dirty="0"/>
              <a:t> </a:t>
            </a:r>
            <a:r>
              <a:rPr lang="es-ES" sz="1200" dirty="0" err="1"/>
              <a:t>nous</a:t>
            </a:r>
            <a:r>
              <a:rPr lang="es-ES" sz="1200" dirty="0"/>
              <a:t> </a:t>
            </a:r>
            <a:r>
              <a:rPr lang="es-ES" sz="1200" dirty="0" err="1"/>
              <a:t>interessos</a:t>
            </a:r>
            <a:r>
              <a:rPr lang="es-ES" sz="1200" dirty="0"/>
              <a:t>.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747752D5-CDE9-ACE6-A6D9-D16F2841DE41}"/>
              </a:ext>
            </a:extLst>
          </p:cNvPr>
          <p:cNvSpPr/>
          <p:nvPr/>
        </p:nvSpPr>
        <p:spPr>
          <a:xfrm>
            <a:off x="4504721" y="4416864"/>
            <a:ext cx="905477" cy="371474"/>
          </a:xfrm>
          <a:prstGeom prst="roundRect">
            <a:avLst/>
          </a:prstGeom>
          <a:noFill/>
          <a:ln w="9525"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-valencia" sz="1400" dirty="0">
                <a:solidFill>
                  <a:schemeClr val="bg1"/>
                </a:solidFill>
                <a:latin typeface="Proxima Nova Medium" panose="02000506030000020004"/>
              </a:rPr>
              <a:t>Variable</a:t>
            </a:r>
            <a:endParaRPr lang="es-ES" sz="1100" dirty="0">
              <a:solidFill>
                <a:schemeClr val="bg1"/>
              </a:solidFill>
              <a:latin typeface="Proxima Nova Medium" panose="02000506030000020004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AD966D7-F448-9DB1-BD59-A5FC9442B19B}"/>
              </a:ext>
            </a:extLst>
          </p:cNvPr>
          <p:cNvSpPr txBox="1"/>
          <p:nvPr/>
        </p:nvSpPr>
        <p:spPr>
          <a:xfrm>
            <a:off x="6221241" y="3597918"/>
            <a:ext cx="32099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/>
              <a:t>Durant </a:t>
            </a:r>
            <a:r>
              <a:rPr lang="es-ES" sz="1200" dirty="0" err="1"/>
              <a:t>tot</a:t>
            </a:r>
            <a:r>
              <a:rPr lang="es-ES" sz="1200" dirty="0"/>
              <a:t> el </a:t>
            </a:r>
            <a:r>
              <a:rPr lang="es-ES" sz="1200" dirty="0" err="1"/>
              <a:t>termini</a:t>
            </a:r>
            <a:r>
              <a:rPr lang="es-ES" sz="1200" dirty="0"/>
              <a:t> de </a:t>
            </a:r>
            <a:r>
              <a:rPr lang="es-ES" sz="1200" dirty="0" err="1"/>
              <a:t>vigència</a:t>
            </a:r>
            <a:r>
              <a:rPr lang="es-ES" sz="1200" dirty="0"/>
              <a:t> de </a:t>
            </a:r>
            <a:r>
              <a:rPr lang="es-ES" sz="1200" dirty="0" err="1"/>
              <a:t>l’operació</a:t>
            </a:r>
            <a:r>
              <a:rPr lang="es-ES" sz="1200" dirty="0"/>
              <a:t> </a:t>
            </a:r>
            <a:r>
              <a:rPr lang="es-ES" sz="1200" dirty="0" err="1"/>
              <a:t>s’aplica</a:t>
            </a:r>
            <a:r>
              <a:rPr lang="es-ES" sz="1200" dirty="0"/>
              <a:t> el </a:t>
            </a:r>
            <a:r>
              <a:rPr lang="es-ES" sz="1200" dirty="0" err="1"/>
              <a:t>mateix</a:t>
            </a:r>
            <a:r>
              <a:rPr lang="es-ES" sz="1200" dirty="0"/>
              <a:t> </a:t>
            </a:r>
            <a:r>
              <a:rPr lang="es-ES" sz="1200" dirty="0" err="1"/>
              <a:t>tipus</a:t>
            </a:r>
            <a:r>
              <a:rPr lang="es-ES" sz="1200" dirty="0"/>
              <a:t> </a:t>
            </a:r>
            <a:r>
              <a:rPr lang="es-ES" sz="1200" dirty="0" err="1"/>
              <a:t>d’interés</a:t>
            </a:r>
            <a:r>
              <a:rPr lang="es-ES" sz="1200" dirty="0"/>
              <a:t>.</a:t>
            </a:r>
            <a:endParaRPr lang="es-ES" sz="10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5DFD722-1749-3C46-05FE-092E9D203190}"/>
              </a:ext>
            </a:extLst>
          </p:cNvPr>
          <p:cNvSpPr txBox="1"/>
          <p:nvPr/>
        </p:nvSpPr>
        <p:spPr>
          <a:xfrm>
            <a:off x="6394227" y="4220439"/>
            <a:ext cx="25524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dirty="0" err="1"/>
              <a:t>Canvia</a:t>
            </a:r>
            <a:r>
              <a:rPr lang="es-ES" sz="1200" dirty="0"/>
              <a:t> al </a:t>
            </a:r>
            <a:r>
              <a:rPr lang="es-ES" sz="1200" dirty="0" err="1"/>
              <a:t>llarg</a:t>
            </a:r>
            <a:r>
              <a:rPr lang="es-ES" sz="1200" dirty="0"/>
              <a:t> de la vida de </a:t>
            </a:r>
            <a:r>
              <a:rPr lang="es-ES" sz="1200" dirty="0" err="1"/>
              <a:t>l’operació</a:t>
            </a:r>
            <a:r>
              <a:rPr lang="es-ES" sz="1200" dirty="0"/>
              <a:t>, i sol </a:t>
            </a:r>
            <a:r>
              <a:rPr lang="es-ES" sz="1200" dirty="0" err="1"/>
              <a:t>expressar</a:t>
            </a:r>
            <a:r>
              <a:rPr lang="es-ES" sz="1200" dirty="0"/>
              <a:t>-se </a:t>
            </a:r>
            <a:r>
              <a:rPr lang="es-ES" sz="1200" dirty="0" err="1"/>
              <a:t>com</a:t>
            </a:r>
            <a:r>
              <a:rPr lang="es-ES" sz="1200" dirty="0"/>
              <a:t> la suma </a:t>
            </a:r>
            <a:r>
              <a:rPr lang="es-ES" sz="1200" dirty="0" err="1"/>
              <a:t>d’un</a:t>
            </a:r>
            <a:r>
              <a:rPr lang="es-ES" sz="1200" dirty="0"/>
              <a:t> índex de </a:t>
            </a:r>
            <a:r>
              <a:rPr lang="es-ES" sz="1200" dirty="0" err="1"/>
              <a:t>referència</a:t>
            </a:r>
            <a:r>
              <a:rPr lang="es-ES" sz="1200" dirty="0"/>
              <a:t> </a:t>
            </a:r>
            <a:r>
              <a:rPr lang="es-ES" sz="1200" dirty="0" err="1"/>
              <a:t>més</a:t>
            </a:r>
            <a:r>
              <a:rPr lang="es-ES" sz="1200" dirty="0"/>
              <a:t> una </a:t>
            </a:r>
            <a:r>
              <a:rPr lang="es-ES" sz="1200" dirty="0" err="1"/>
              <a:t>part</a:t>
            </a:r>
            <a:r>
              <a:rPr lang="es-ES" sz="1200" dirty="0"/>
              <a:t> </a:t>
            </a:r>
            <a:r>
              <a:rPr lang="es-ES" sz="1200" dirty="0" err="1"/>
              <a:t>fixa</a:t>
            </a:r>
            <a:r>
              <a:rPr lang="es-ES" sz="1200" dirty="0"/>
              <a:t>.</a:t>
            </a:r>
            <a:endParaRPr lang="es-ES" sz="700" dirty="0"/>
          </a:p>
        </p:txBody>
      </p:sp>
      <p:cxnSp>
        <p:nvCxnSpPr>
          <p:cNvPr id="17" name="Conector: curvado 16">
            <a:extLst>
              <a:ext uri="{FF2B5EF4-FFF2-40B4-BE49-F238E27FC236}">
                <a16:creationId xmlns:a16="http://schemas.microsoft.com/office/drawing/2014/main" id="{FB08CE3D-7605-7751-2E60-7101803BD0A9}"/>
              </a:ext>
            </a:extLst>
          </p:cNvPr>
          <p:cNvCxnSpPr>
            <a:cxnSpLocks/>
          </p:cNvCxnSpPr>
          <p:nvPr/>
        </p:nvCxnSpPr>
        <p:spPr>
          <a:xfrm>
            <a:off x="5610991" y="4602601"/>
            <a:ext cx="610250" cy="185737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: curvado 23">
            <a:extLst>
              <a:ext uri="{FF2B5EF4-FFF2-40B4-BE49-F238E27FC236}">
                <a16:creationId xmlns:a16="http://schemas.microsoft.com/office/drawing/2014/main" id="{1A0CC745-4DE5-CC97-E333-5EC5F2AF1C2D}"/>
              </a:ext>
            </a:extLst>
          </p:cNvPr>
          <p:cNvCxnSpPr>
            <a:cxnSpLocks/>
          </p:cNvCxnSpPr>
          <p:nvPr/>
        </p:nvCxnSpPr>
        <p:spPr>
          <a:xfrm flipV="1">
            <a:off x="5587118" y="3810000"/>
            <a:ext cx="508882" cy="75901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curvado 30">
            <a:extLst>
              <a:ext uri="{FF2B5EF4-FFF2-40B4-BE49-F238E27FC236}">
                <a16:creationId xmlns:a16="http://schemas.microsoft.com/office/drawing/2014/main" id="{1B2AD30E-0C52-0F69-B1B2-786A3415A46E}"/>
              </a:ext>
            </a:extLst>
          </p:cNvPr>
          <p:cNvCxnSpPr>
            <a:cxnSpLocks/>
          </p:cNvCxnSpPr>
          <p:nvPr/>
        </p:nvCxnSpPr>
        <p:spPr>
          <a:xfrm>
            <a:off x="5775900" y="2531623"/>
            <a:ext cx="445341" cy="166689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ector: curvado 31">
            <a:extLst>
              <a:ext uri="{FF2B5EF4-FFF2-40B4-BE49-F238E27FC236}">
                <a16:creationId xmlns:a16="http://schemas.microsoft.com/office/drawing/2014/main" id="{8D8F4A44-89A9-A49C-6F02-7022E71A5126}"/>
              </a:ext>
            </a:extLst>
          </p:cNvPr>
          <p:cNvCxnSpPr>
            <a:cxnSpLocks/>
          </p:cNvCxnSpPr>
          <p:nvPr/>
        </p:nvCxnSpPr>
        <p:spPr>
          <a:xfrm flipV="1">
            <a:off x="5775900" y="1737223"/>
            <a:ext cx="577276" cy="162901"/>
          </a:xfrm>
          <a:prstGeom prst="curvedConnector3">
            <a:avLst>
              <a:gd name="adj1" fmla="val 50000"/>
            </a:avLst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6927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/>
      <p:bldP spid="10" grpId="0" animBg="1"/>
      <p:bldP spid="13" grpId="0"/>
      <p:bldP spid="14" grpId="0" animBg="1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1864</Words>
  <Application>Microsoft Office PowerPoint</Application>
  <PresentationFormat>Panorámica</PresentationFormat>
  <Paragraphs>112</Paragraphs>
  <Slides>18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Aptos</vt:lpstr>
      <vt:lpstr>Arial</vt:lpstr>
      <vt:lpstr>Cambria Math</vt:lpstr>
      <vt:lpstr>Proxima Nova Extrabold</vt:lpstr>
      <vt:lpstr>Proxima Nova Medium</vt:lpstr>
      <vt:lpstr>Proxima Nova Semibold</vt:lpstr>
      <vt:lpstr>Wingdings</vt:lpstr>
      <vt:lpstr>Tema de Office</vt:lpstr>
      <vt:lpstr>Matemàtiques financeres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ÁLVARO GIMÉNEZ IBÁÑEZ</cp:lastModifiedBy>
  <cp:revision>37</cp:revision>
  <dcterms:created xsi:type="dcterms:W3CDTF">2025-07-04T09:40:43Z</dcterms:created>
  <dcterms:modified xsi:type="dcterms:W3CDTF">2026-03-09T12:57:25Z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