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notesSlides/notesSlide1.xml" ContentType="application/vnd.openxmlformats-officedocument.presentationml.notesSlide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6" r:id="rId2"/>
    <p:sldId id="297" r:id="rId3"/>
    <p:sldId id="308" r:id="rId4"/>
    <p:sldId id="291" r:id="rId5"/>
    <p:sldId id="302" r:id="rId6"/>
    <p:sldId id="310" r:id="rId7"/>
    <p:sldId id="313" r:id="rId8"/>
    <p:sldId id="311" r:id="rId9"/>
    <p:sldId id="314" r:id="rId10"/>
    <p:sldId id="273" r:id="rId11"/>
    <p:sldId id="316" r:id="rId12"/>
    <p:sldId id="268" r:id="rId13"/>
  </p:sldIdLst>
  <p:sldSz cx="12192000" cy="6858000"/>
  <p:notesSz cx="6858000" cy="9144000"/>
  <p:custDataLst>
    <p:tags r:id="rId16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BC8EB"/>
    <a:srgbClr val="EF7677"/>
    <a:srgbClr val="FDBE29"/>
    <a:srgbClr val="FFE0C9"/>
    <a:srgbClr val="E2F4FE"/>
    <a:srgbClr val="FFFBD6"/>
    <a:srgbClr val="312C65"/>
    <a:srgbClr val="2F2C65"/>
    <a:srgbClr val="E21A23"/>
    <a:srgbClr val="D0333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DB4820D-8042-4B67-AAF0-275E39944410}" v="22" dt="2026-03-21T15:08:28.078"/>
    <p1510:client id="{2E08B71D-0BCC-477D-AE3E-4B813DCA988D}" v="2562" dt="2026-03-09T11:54:29.18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253" autoAdjust="0"/>
    <p:restoredTop sz="94694"/>
  </p:normalViewPr>
  <p:slideViewPr>
    <p:cSldViewPr snapToGrid="0" showGuides="1">
      <p:cViewPr varScale="1">
        <p:scale>
          <a:sx n="105" d="100"/>
          <a:sy n="105" d="100"/>
        </p:scale>
        <p:origin x="1164" y="96"/>
      </p:cViewPr>
      <p:guideLst>
        <p:guide orient="horz" pos="2183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54" d="100"/>
          <a:sy n="54" d="100"/>
        </p:scale>
        <p:origin x="2564" y="4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tags" Target="tags/tag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2" Type="http://schemas.openxmlformats.org/officeDocument/2006/relationships/tags" Target="../tags/tag12.xml"/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>
            <a:extLst>
              <a:ext uri="{FF2B5EF4-FFF2-40B4-BE49-F238E27FC236}">
                <a16:creationId xmlns:a16="http://schemas.microsoft.com/office/drawing/2014/main" id="{A293A2C5-6936-3081-AA0B-E11629ED0EF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E49434B8-3092-083E-B798-13164495341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2E988E-2331-4B84-803A-E48C2F4BC14D}" type="datetimeFigureOut">
              <a:rPr lang="en-US" smtClean="0"/>
              <a:t>3/21/2026</a:t>
            </a:fld>
            <a:endParaRPr lang="en-U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AA4B54BB-DE15-1158-BBFE-9A037D2BAED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80BAD46B-6EDF-0C29-3159-DC6D2563375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0437E5-2FAD-4F80-8941-4CB137FD552F}" type="slidenum">
              <a:rPr lang="en-US" smtClean="0"/>
              <a:t>‹Nº›</a:t>
            </a:fld>
            <a:endParaRPr lang="en-US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2094247260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7F67A1-22F2-45AB-924C-7BED75AB63FA}" type="datetimeFigureOut">
              <a:rPr lang="es-ES" smtClean="0"/>
              <a:t>21/03/2026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FE96EC-7D3A-45A7-9E74-3B164BCD1E8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955612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1FE96EC-7D3A-45A7-9E74-3B164BCD1E89}" type="slidenum">
              <a:rPr lang="es-ES" smtClean="0"/>
              <a:t>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537661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7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8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9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0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 descr="Imagen que contiene Patrón de fondo&#10;&#10;El contenido generado por IA puede ser incorrecto.">
            <a:extLst>
              <a:ext uri="{FF2B5EF4-FFF2-40B4-BE49-F238E27FC236}">
                <a16:creationId xmlns:a16="http://schemas.microsoft.com/office/drawing/2014/main" id="{563B7FB3-C63C-EAC8-75C7-2F61B71A80A2}"/>
              </a:ext>
            </a:extLst>
          </p:cNvPr>
          <p:cNvPicPr>
            <a:picLocks noChangeAspect="1"/>
          </p:cNvPicPr>
          <p:nvPr userDrawn="1"/>
        </p:nvPicPr>
        <p:blipFill>
          <a:blip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146" y="0"/>
            <a:ext cx="12180854" cy="6858000"/>
          </a:xfrm>
          <a:prstGeom prst="rect">
            <a:avLst/>
          </a:prstGeom>
        </p:spPr>
      </p:pic>
      <p:sp>
        <p:nvSpPr>
          <p:cNvPr id="9" name="Rectángulo 8">
            <a:extLst>
              <a:ext uri="{FF2B5EF4-FFF2-40B4-BE49-F238E27FC236}">
                <a16:creationId xmlns:a16="http://schemas.microsoft.com/office/drawing/2014/main" id="{B7A53FAE-E43D-97F3-DA65-AE31E801C858}"/>
              </a:ext>
            </a:extLst>
          </p:cNvPr>
          <p:cNvSpPr/>
          <p:nvPr userDrawn="1"/>
        </p:nvSpPr>
        <p:spPr>
          <a:xfrm>
            <a:off x="1325573" y="1509681"/>
            <a:ext cx="9291286" cy="4111731"/>
          </a:xfrm>
          <a:prstGeom prst="rect">
            <a:avLst/>
          </a:prstGeom>
          <a:solidFill>
            <a:srgbClr val="06235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noFill/>
              </a:ln>
              <a:solidFill>
                <a:srgbClr val="06235B"/>
              </a:solidFill>
            </a:endParaRPr>
          </a:p>
        </p:txBody>
      </p:sp>
      <p:pic>
        <p:nvPicPr>
          <p:cNvPr id="11" name="Imagen 10" descr="Forma, Rectángulo&#10;&#10;El contenido generado por IA puede ser incorrecto.">
            <a:extLst>
              <a:ext uri="{FF2B5EF4-FFF2-40B4-BE49-F238E27FC236}">
                <a16:creationId xmlns:a16="http://schemas.microsoft.com/office/drawing/2014/main" id="{5F85FD57-78EF-6E7E-6DE5-C1FA40D432BA}"/>
              </a:ext>
            </a:extLst>
          </p:cNvPr>
          <p:cNvPicPr>
            <a:picLocks noChangeAspect="1"/>
          </p:cNvPicPr>
          <p:nvPr userDrawn="1"/>
        </p:nvPicPr>
        <p:blipFill>
          <a:blip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146" y="0"/>
            <a:ext cx="12192000" cy="6856286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5EC5B517-AD46-3807-20A4-47F509FB2C8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2365449"/>
            <a:ext cx="9144000" cy="1144513"/>
          </a:xfrm>
          <a:prstGeom prst="rect">
            <a:avLst/>
          </a:prstGeom>
        </p:spPr>
        <p:txBody>
          <a:bodyPr anchor="b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s-ES" dirty="0"/>
              <a:t>Título presentación</a:t>
            </a:r>
            <a:endParaRPr lang="en-US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72CC94DC-DCA9-2C24-020C-05AF809E7044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dirty="0"/>
              <a:t>Subtítulo presentación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117091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custDataLst>
      <p:tags r:id="rId1"/>
    </p:custDataLst>
    <p:extLst>
      <p:ext uri="{BB962C8B-B14F-4D97-AF65-F5344CB8AC3E}">
        <p14:creationId xmlns:p14="http://schemas.microsoft.com/office/powerpoint/2010/main" val="19524263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 descr="Imagen que contiene exterior, elefante, naranja, decorado&#10;&#10;El contenido generado por IA puede ser incorrecto.">
            <a:extLst>
              <a:ext uri="{FF2B5EF4-FFF2-40B4-BE49-F238E27FC236}">
                <a16:creationId xmlns:a16="http://schemas.microsoft.com/office/drawing/2014/main" id="{FA5A2B00-3E59-2A51-34BA-CEBE7525C3E1}"/>
              </a:ext>
            </a:extLst>
          </p:cNvPr>
          <p:cNvPicPr>
            <a:picLocks noChangeAspect="1"/>
          </p:cNvPicPr>
          <p:nvPr userDrawn="1"/>
        </p:nvPicPr>
        <p:blipFill>
          <a:blip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573" y="0"/>
            <a:ext cx="12180854" cy="6858000"/>
          </a:xfrm>
          <a:prstGeom prst="rect">
            <a:avLst/>
          </a:prstGeom>
        </p:spPr>
      </p:pic>
      <p:sp>
        <p:nvSpPr>
          <p:cNvPr id="9" name="Rectángulo 8">
            <a:extLst>
              <a:ext uri="{FF2B5EF4-FFF2-40B4-BE49-F238E27FC236}">
                <a16:creationId xmlns:a16="http://schemas.microsoft.com/office/drawing/2014/main" id="{00319A74-6065-E425-E9E3-8001AAFF02A7}"/>
              </a:ext>
            </a:extLst>
          </p:cNvPr>
          <p:cNvSpPr/>
          <p:nvPr userDrawn="1"/>
        </p:nvSpPr>
        <p:spPr>
          <a:xfrm>
            <a:off x="1337847" y="1503544"/>
            <a:ext cx="9248327" cy="4148553"/>
          </a:xfrm>
          <a:prstGeom prst="rect">
            <a:avLst/>
          </a:prstGeom>
          <a:solidFill>
            <a:srgbClr val="E21A2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Imagen 10" descr="Imagen que contiene Forma&#10;&#10;El contenido generado por IA puede ser incorrecto.">
            <a:extLst>
              <a:ext uri="{FF2B5EF4-FFF2-40B4-BE49-F238E27FC236}">
                <a16:creationId xmlns:a16="http://schemas.microsoft.com/office/drawing/2014/main" id="{2BB17398-C344-74BB-F01D-94B4A8F6C638}"/>
              </a:ext>
            </a:extLst>
          </p:cNvPr>
          <p:cNvPicPr>
            <a:picLocks noChangeAspect="1"/>
          </p:cNvPicPr>
          <p:nvPr userDrawn="1"/>
        </p:nvPicPr>
        <p:blipFill>
          <a:blip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69" y="0"/>
            <a:ext cx="12189631" cy="6858000"/>
          </a:xfrm>
          <a:prstGeom prst="rect">
            <a:avLst/>
          </a:prstGeom>
        </p:spPr>
      </p:pic>
      <p:sp>
        <p:nvSpPr>
          <p:cNvPr id="15" name="Marcador de texto 2">
            <a:extLst>
              <a:ext uri="{FF2B5EF4-FFF2-40B4-BE49-F238E27FC236}">
                <a16:creationId xmlns:a16="http://schemas.microsoft.com/office/drawing/2014/main" id="{1296DF91-C238-A023-8FBB-A532D1A38851}"/>
              </a:ext>
            </a:extLst>
          </p:cNvPr>
          <p:cNvSpPr>
            <a:spLocks noGrp="1"/>
          </p:cNvSpPr>
          <p:nvPr>
            <p:ph type="body" idx="10"/>
          </p:nvPr>
        </p:nvSpPr>
        <p:spPr>
          <a:xfrm>
            <a:off x="3715085" y="2971800"/>
            <a:ext cx="5422191" cy="145722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378488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 descr="Imagen que contiene interior, naranja, con baldosas, foto&#10;&#10;El contenido generado por IA puede ser incorrecto.">
            <a:extLst>
              <a:ext uri="{FF2B5EF4-FFF2-40B4-BE49-F238E27FC236}">
                <a16:creationId xmlns:a16="http://schemas.microsoft.com/office/drawing/2014/main" id="{D19B03F3-EF47-1D0D-DF4A-F15ABFBCCB5D}"/>
              </a:ext>
            </a:extLst>
          </p:cNvPr>
          <p:cNvPicPr>
            <a:picLocks noChangeAspect="1"/>
          </p:cNvPicPr>
          <p:nvPr userDrawn="1"/>
        </p:nvPicPr>
        <p:blipFill>
          <a:blip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3124" y="0"/>
            <a:ext cx="12196355" cy="6858000"/>
          </a:xfrm>
          <a:prstGeom prst="rect">
            <a:avLst/>
          </a:prstGeom>
        </p:spPr>
      </p:pic>
      <p:sp>
        <p:nvSpPr>
          <p:cNvPr id="13" name="Rectángulo 12">
            <a:extLst>
              <a:ext uri="{FF2B5EF4-FFF2-40B4-BE49-F238E27FC236}">
                <a16:creationId xmlns:a16="http://schemas.microsoft.com/office/drawing/2014/main" id="{3D2D86A1-A603-907D-4A89-95DD8B45F556}"/>
              </a:ext>
            </a:extLst>
          </p:cNvPr>
          <p:cNvSpPr/>
          <p:nvPr userDrawn="1"/>
        </p:nvSpPr>
        <p:spPr>
          <a:xfrm>
            <a:off x="1355371" y="1509681"/>
            <a:ext cx="8283388" cy="4142416"/>
          </a:xfrm>
          <a:prstGeom prst="rect">
            <a:avLst/>
          </a:prstGeom>
          <a:solidFill>
            <a:srgbClr val="E5E5E5">
              <a:alpha val="85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noFill/>
              </a:ln>
              <a:solidFill>
                <a:srgbClr val="E5E5E5"/>
              </a:solidFill>
            </a:endParaRPr>
          </a:p>
        </p:txBody>
      </p:sp>
      <p:pic>
        <p:nvPicPr>
          <p:cNvPr id="12" name="Imagen 11" descr="Forma, Rectángulo&#10;&#10;El contenido generado por IA puede ser incorrecto.">
            <a:extLst>
              <a:ext uri="{FF2B5EF4-FFF2-40B4-BE49-F238E27FC236}">
                <a16:creationId xmlns:a16="http://schemas.microsoft.com/office/drawing/2014/main" id="{7E229C65-510A-980C-4903-5A572DADFB64}"/>
              </a:ext>
            </a:extLst>
          </p:cNvPr>
          <p:cNvPicPr>
            <a:picLocks noChangeAspect="1"/>
          </p:cNvPicPr>
          <p:nvPr userDrawn="1"/>
        </p:nvPicPr>
        <p:blipFill>
          <a:blip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7208"/>
          <a:stretch>
            <a:fillRect/>
          </a:stretch>
        </p:blipFill>
        <p:spPr>
          <a:xfrm>
            <a:off x="-1380" y="270025"/>
            <a:ext cx="12189631" cy="6363688"/>
          </a:xfrm>
          <a:prstGeom prst="rect">
            <a:avLst/>
          </a:prstGeom>
        </p:spPr>
      </p:pic>
      <p:sp>
        <p:nvSpPr>
          <p:cNvPr id="8" name="Marcador de contenido 2">
            <a:extLst>
              <a:ext uri="{FF2B5EF4-FFF2-40B4-BE49-F238E27FC236}">
                <a16:creationId xmlns:a16="http://schemas.microsoft.com/office/drawing/2014/main" id="{196A0411-CC45-B654-FBEA-C6B249E86252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613641" y="2034291"/>
            <a:ext cx="7617765" cy="3093196"/>
          </a:xfrm>
          <a:prstGeom prst="rect">
            <a:avLst/>
          </a:prstGeom>
        </p:spPr>
        <p:txBody>
          <a:bodyPr/>
          <a:lstStyle>
            <a:lvl1pPr marL="0" indent="0">
              <a:spcAft>
                <a:spcPts val="600"/>
              </a:spcAft>
              <a:buNone/>
              <a:defRPr>
                <a:solidFill>
                  <a:schemeClr val="tx1"/>
                </a:solidFill>
                <a:latin typeface="Proxima Nova Medium" panose="02000506030000020004" pitchFamily="50" charset="0"/>
              </a:defRPr>
            </a:lvl1pPr>
            <a:lvl2pPr marL="685800" indent="-228600">
              <a:lnSpc>
                <a:spcPct val="100000"/>
              </a:lnSpc>
              <a:buFont typeface="Wingdings" panose="05000000000000000000" pitchFamily="2" charset="2"/>
              <a:buChar char=""/>
              <a:defRPr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defRPr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defRPr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s-ES" dirty="0"/>
              <a:t>Texto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687244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Imagen que contiene interior, naranja, con baldosas, foto&#10;&#10;El contenido generado por IA puede ser incorrecto.">
            <a:extLst>
              <a:ext uri="{FF2B5EF4-FFF2-40B4-BE49-F238E27FC236}">
                <a16:creationId xmlns:a16="http://schemas.microsoft.com/office/drawing/2014/main" id="{681A7153-C84B-6F59-1AED-56B72FFDA67D}"/>
              </a:ext>
            </a:extLst>
          </p:cNvPr>
          <p:cNvPicPr>
            <a:picLocks noChangeAspect="1"/>
          </p:cNvPicPr>
          <p:nvPr userDrawn="1"/>
        </p:nvPicPr>
        <p:blipFill>
          <a:blip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3124" y="0"/>
            <a:ext cx="12196355" cy="6858000"/>
          </a:xfrm>
          <a:prstGeom prst="rect">
            <a:avLst/>
          </a:prstGeom>
        </p:spPr>
      </p:pic>
      <p:sp>
        <p:nvSpPr>
          <p:cNvPr id="13" name="Rectángulo 12">
            <a:extLst>
              <a:ext uri="{FF2B5EF4-FFF2-40B4-BE49-F238E27FC236}">
                <a16:creationId xmlns:a16="http://schemas.microsoft.com/office/drawing/2014/main" id="{3D2D86A1-A603-907D-4A89-95DD8B45F556}"/>
              </a:ext>
            </a:extLst>
          </p:cNvPr>
          <p:cNvSpPr/>
          <p:nvPr userDrawn="1"/>
        </p:nvSpPr>
        <p:spPr>
          <a:xfrm>
            <a:off x="1586746" y="1509681"/>
            <a:ext cx="9100304" cy="4142416"/>
          </a:xfrm>
          <a:prstGeom prst="rect">
            <a:avLst/>
          </a:prstGeom>
          <a:solidFill>
            <a:srgbClr val="E5E5E5">
              <a:alpha val="85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noFill/>
              </a:ln>
              <a:solidFill>
                <a:srgbClr val="E5E5E5"/>
              </a:solidFill>
            </a:endParaRP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7E229C65-510A-980C-4903-5A572DADFB64}"/>
              </a:ext>
            </a:extLst>
          </p:cNvPr>
          <p:cNvPicPr>
            <a:picLocks noChangeAspect="1"/>
          </p:cNvPicPr>
          <p:nvPr userDrawn="1"/>
        </p:nvPicPr>
        <p:blipFill>
          <a:blip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11228"/>
          <a:stretch>
            <a:fillRect/>
          </a:stretch>
        </p:blipFill>
        <p:spPr>
          <a:xfrm>
            <a:off x="38100" y="261058"/>
            <a:ext cx="12189630" cy="6087984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6418840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 descr="Imagen que contiene interior, naranja, con baldosas, foto&#10;&#10;El contenido generado por IA puede ser incorrecto.">
            <a:extLst>
              <a:ext uri="{FF2B5EF4-FFF2-40B4-BE49-F238E27FC236}">
                <a16:creationId xmlns:a16="http://schemas.microsoft.com/office/drawing/2014/main" id="{681A7153-C84B-6F59-1AED-56B72FFDA67D}"/>
              </a:ext>
            </a:extLst>
          </p:cNvPr>
          <p:cNvPicPr>
            <a:picLocks noChangeAspect="1"/>
          </p:cNvPicPr>
          <p:nvPr userDrawn="1"/>
        </p:nvPicPr>
        <p:blipFill>
          <a:blip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3124" y="0"/>
            <a:ext cx="12196355" cy="6858000"/>
          </a:xfrm>
          <a:prstGeom prst="rect">
            <a:avLst/>
          </a:prstGeom>
        </p:spPr>
      </p:pic>
      <p:sp>
        <p:nvSpPr>
          <p:cNvPr id="13" name="Rectángulo 12">
            <a:extLst>
              <a:ext uri="{FF2B5EF4-FFF2-40B4-BE49-F238E27FC236}">
                <a16:creationId xmlns:a16="http://schemas.microsoft.com/office/drawing/2014/main" id="{3D2D86A1-A603-907D-4A89-95DD8B45F556}"/>
              </a:ext>
            </a:extLst>
          </p:cNvPr>
          <p:cNvSpPr>
            <a:spLocks/>
          </p:cNvSpPr>
          <p:nvPr userDrawn="1"/>
        </p:nvSpPr>
        <p:spPr>
          <a:xfrm>
            <a:off x="9565342" y="471488"/>
            <a:ext cx="2150408" cy="6189288"/>
          </a:xfrm>
          <a:prstGeom prst="rect">
            <a:avLst/>
          </a:prstGeom>
          <a:solidFill>
            <a:srgbClr val="E21A23">
              <a:alpha val="85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noFill/>
              </a:ln>
              <a:solidFill>
                <a:srgbClr val="E5E5E5"/>
              </a:solidFill>
            </a:endParaRPr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AD231DC6-4A4F-5AB1-49C4-2B94588F1018}"/>
              </a:ext>
            </a:extLst>
          </p:cNvPr>
          <p:cNvSpPr>
            <a:spLocks/>
          </p:cNvSpPr>
          <p:nvPr userDrawn="1"/>
        </p:nvSpPr>
        <p:spPr>
          <a:xfrm>
            <a:off x="1371600" y="471488"/>
            <a:ext cx="8193742" cy="6189288"/>
          </a:xfrm>
          <a:prstGeom prst="rect">
            <a:avLst/>
          </a:prstGeom>
          <a:solidFill>
            <a:schemeClr val="bg1"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noFill/>
              </a:ln>
              <a:solidFill>
                <a:srgbClr val="E5E5E5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765290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ángulo 12">
            <a:extLst>
              <a:ext uri="{FF2B5EF4-FFF2-40B4-BE49-F238E27FC236}">
                <a16:creationId xmlns:a16="http://schemas.microsoft.com/office/drawing/2014/main" id="{3D2D86A1-A603-907D-4A89-95DD8B45F556}"/>
              </a:ext>
            </a:extLst>
          </p:cNvPr>
          <p:cNvSpPr/>
          <p:nvPr userDrawn="1"/>
        </p:nvSpPr>
        <p:spPr>
          <a:xfrm>
            <a:off x="0" y="1508159"/>
            <a:ext cx="12192000" cy="5349839"/>
          </a:xfrm>
          <a:prstGeom prst="rect">
            <a:avLst/>
          </a:prstGeom>
          <a:solidFill>
            <a:srgbClr val="E5E5E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noFill/>
              </a:ln>
              <a:solidFill>
                <a:srgbClr val="E5E5E5"/>
              </a:solidFill>
            </a:endParaRP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3D9986E0-C4BE-54A3-A699-D95CCA86F69F}"/>
              </a:ext>
            </a:extLst>
          </p:cNvPr>
          <p:cNvPicPr>
            <a:picLocks noChangeAspect="1"/>
          </p:cNvPicPr>
          <p:nvPr userDrawn="1"/>
        </p:nvPicPr>
        <p:blipFill>
          <a:blip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10953" y="473619"/>
            <a:ext cx="1037583" cy="1034540"/>
          </a:xfrm>
          <a:prstGeom prst="rect">
            <a:avLst/>
          </a:prstGeom>
        </p:spPr>
      </p:pic>
      <p:sp>
        <p:nvSpPr>
          <p:cNvPr id="2" name="Rectángulo 1">
            <a:extLst>
              <a:ext uri="{FF2B5EF4-FFF2-40B4-BE49-F238E27FC236}">
                <a16:creationId xmlns:a16="http://schemas.microsoft.com/office/drawing/2014/main" id="{7F6CD881-850D-DB62-C366-8BAC13F1C91D}"/>
              </a:ext>
            </a:extLst>
          </p:cNvPr>
          <p:cNvSpPr/>
          <p:nvPr userDrawn="1"/>
        </p:nvSpPr>
        <p:spPr>
          <a:xfrm>
            <a:off x="0" y="2366256"/>
            <a:ext cx="4151044" cy="3633644"/>
          </a:xfrm>
          <a:prstGeom prst="rect">
            <a:avLst/>
          </a:prstGeom>
          <a:solidFill>
            <a:srgbClr val="E21A2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noFill/>
              </a:ln>
              <a:solidFill>
                <a:srgbClr val="E5E5E5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131068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ángulo 12">
            <a:extLst>
              <a:ext uri="{FF2B5EF4-FFF2-40B4-BE49-F238E27FC236}">
                <a16:creationId xmlns:a16="http://schemas.microsoft.com/office/drawing/2014/main" id="{3D2D86A1-A603-907D-4A89-95DD8B45F556}"/>
              </a:ext>
            </a:extLst>
          </p:cNvPr>
          <p:cNvSpPr/>
          <p:nvPr userDrawn="1"/>
        </p:nvSpPr>
        <p:spPr>
          <a:xfrm>
            <a:off x="0" y="1508159"/>
            <a:ext cx="12192000" cy="5349839"/>
          </a:xfrm>
          <a:prstGeom prst="rect">
            <a:avLst/>
          </a:prstGeom>
          <a:solidFill>
            <a:srgbClr val="E5E5E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noFill/>
              </a:ln>
              <a:solidFill>
                <a:srgbClr val="E5E5E5"/>
              </a:solidFill>
            </a:endParaRPr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3A23A1C0-64A7-5B58-AEE9-1C8E06BE2FFF}"/>
              </a:ext>
            </a:extLst>
          </p:cNvPr>
          <p:cNvSpPr/>
          <p:nvPr userDrawn="1"/>
        </p:nvSpPr>
        <p:spPr>
          <a:xfrm>
            <a:off x="2466975" y="473619"/>
            <a:ext cx="9725024" cy="1034540"/>
          </a:xfrm>
          <a:prstGeom prst="rect">
            <a:avLst/>
          </a:prstGeom>
          <a:solidFill>
            <a:srgbClr val="D0333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noFill/>
              </a:ln>
              <a:solidFill>
                <a:srgbClr val="E5E5E5"/>
              </a:solidFill>
            </a:endParaRP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3D9986E0-C4BE-54A3-A699-D95CCA86F69F}"/>
              </a:ext>
            </a:extLst>
          </p:cNvPr>
          <p:cNvPicPr>
            <a:picLocks noChangeAspect="1"/>
          </p:cNvPicPr>
          <p:nvPr userDrawn="1"/>
        </p:nvPicPr>
        <p:blipFill>
          <a:blip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10953" y="473619"/>
            <a:ext cx="1037583" cy="103454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2391402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>
            <a:extLst>
              <a:ext uri="{FF2B5EF4-FFF2-40B4-BE49-F238E27FC236}">
                <a16:creationId xmlns:a16="http://schemas.microsoft.com/office/drawing/2014/main" id="{FA5A2B00-3E59-2A51-34BA-CEBE7525C3E1}"/>
              </a:ext>
            </a:extLst>
          </p:cNvPr>
          <p:cNvPicPr>
            <a:picLocks noChangeAspect="1"/>
          </p:cNvPicPr>
          <p:nvPr userDrawn="1"/>
        </p:nvPicPr>
        <p:blipFill>
          <a:blip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573" y="0"/>
            <a:ext cx="12180853" cy="6858000"/>
          </a:xfrm>
          <a:prstGeom prst="rect">
            <a:avLst/>
          </a:prstGeom>
        </p:spPr>
      </p:pic>
      <p:sp>
        <p:nvSpPr>
          <p:cNvPr id="9" name="Rectángulo 8">
            <a:extLst>
              <a:ext uri="{FF2B5EF4-FFF2-40B4-BE49-F238E27FC236}">
                <a16:creationId xmlns:a16="http://schemas.microsoft.com/office/drawing/2014/main" id="{00319A74-6065-E425-E9E3-8001AAFF02A7}"/>
              </a:ext>
            </a:extLst>
          </p:cNvPr>
          <p:cNvSpPr/>
          <p:nvPr userDrawn="1"/>
        </p:nvSpPr>
        <p:spPr>
          <a:xfrm>
            <a:off x="1318260" y="1485900"/>
            <a:ext cx="9290545" cy="4131443"/>
          </a:xfrm>
          <a:prstGeom prst="rect">
            <a:avLst/>
          </a:prstGeom>
          <a:solidFill>
            <a:srgbClr val="E21A2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7AF58900-6A6C-D5FB-FBC1-5302F7FF6DDD}"/>
              </a:ext>
            </a:extLst>
          </p:cNvPr>
          <p:cNvPicPr>
            <a:picLocks noChangeAspect="1"/>
          </p:cNvPicPr>
          <p:nvPr userDrawn="1"/>
        </p:nvPicPr>
        <p:blipFill>
          <a:blip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5070" y="19050"/>
            <a:ext cx="12189630" cy="6858000"/>
          </a:xfrm>
          <a:prstGeom prst="rect">
            <a:avLst/>
          </a:prstGeom>
        </p:spPr>
      </p:pic>
      <p:sp>
        <p:nvSpPr>
          <p:cNvPr id="15" name="Marcador de texto 2">
            <a:extLst>
              <a:ext uri="{FF2B5EF4-FFF2-40B4-BE49-F238E27FC236}">
                <a16:creationId xmlns:a16="http://schemas.microsoft.com/office/drawing/2014/main" id="{1296DF91-C238-A023-8FBB-A532D1A38851}"/>
              </a:ext>
            </a:extLst>
          </p:cNvPr>
          <p:cNvSpPr>
            <a:spLocks noGrp="1"/>
          </p:cNvSpPr>
          <p:nvPr>
            <p:ph type="body" idx="10"/>
          </p:nvPr>
        </p:nvSpPr>
        <p:spPr>
          <a:xfrm>
            <a:off x="2736748" y="3441025"/>
            <a:ext cx="5919733" cy="145722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984372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ags" Target="../tags/tag2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custDataLst>
      <p:tags r:id="rId11"/>
    </p:custDataLst>
    <p:extLst>
      <p:ext uri="{BB962C8B-B14F-4D97-AF65-F5344CB8AC3E}">
        <p14:creationId xmlns:p14="http://schemas.microsoft.com/office/powerpoint/2010/main" val="565374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0" r:id="rId3"/>
    <p:sldLayoutId id="2147483651" r:id="rId4"/>
    <p:sldLayoutId id="2147483663" r:id="rId5"/>
    <p:sldLayoutId id="2147483664" r:id="rId6"/>
    <p:sldLayoutId id="2147483661" r:id="rId7"/>
    <p:sldLayoutId id="2147483666" r:id="rId8"/>
    <p:sldLayoutId id="2147483662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Proxima Nova Extrabold" panose="02000506030000020004" pitchFamily="50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2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ags" Target="../tags/tag2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8.xml"/><Relationship Id="rId1" Type="http://schemas.openxmlformats.org/officeDocument/2006/relationships/tags" Target="../tags/tag1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8.xml"/><Relationship Id="rId1" Type="http://schemas.openxmlformats.org/officeDocument/2006/relationships/tags" Target="../tags/tag1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1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ags" Target="../tags/tag1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1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ags" Target="../tags/tag1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20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2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>
            <a:extLst>
              <a:ext uri="{FF2B5EF4-FFF2-40B4-BE49-F238E27FC236}">
                <a16:creationId xmlns:a16="http://schemas.microsoft.com/office/drawing/2014/main" id="{811125AC-FA3D-EAA4-914E-78779748625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040188"/>
            <a:ext cx="6400801" cy="1655762"/>
          </a:xfrm>
        </p:spPr>
        <p:txBody>
          <a:bodyPr/>
          <a:lstStyle/>
          <a:p>
            <a:pPr algn="l"/>
            <a:r>
              <a:rPr lang="ca-ES" sz="3000" noProof="1">
                <a:latin typeface="Proxima Nova Semibold" panose="02000506030000020004" pitchFamily="50" charset="0"/>
              </a:rPr>
              <a:t>Física y Química</a:t>
            </a:r>
            <a:br>
              <a:rPr lang="ca-ES" sz="3000" noProof="1">
                <a:latin typeface="Proxima Nova Semibold" panose="02000506030000020004" pitchFamily="50" charset="0"/>
              </a:rPr>
            </a:br>
            <a:r>
              <a:rPr lang="ca-ES" sz="3000" noProof="1">
                <a:latin typeface="Proxima Nova Semibold" panose="02000506030000020004" pitchFamily="50" charset="0"/>
              </a:rPr>
              <a:t>1 Bachillerato</a:t>
            </a:r>
          </a:p>
        </p:txBody>
      </p:sp>
      <p:sp>
        <p:nvSpPr>
          <p:cNvPr id="7" name="Subtítulo 2">
            <a:extLst>
              <a:ext uri="{FF2B5EF4-FFF2-40B4-BE49-F238E27FC236}">
                <a16:creationId xmlns:a16="http://schemas.microsoft.com/office/drawing/2014/main" id="{CE066DB7-3625-F6AE-3001-7939FB8F8ED2}"/>
              </a:ext>
            </a:extLst>
          </p:cNvPr>
          <p:cNvSpPr txBox="1">
            <a:spLocks/>
          </p:cNvSpPr>
          <p:nvPr/>
        </p:nvSpPr>
        <p:spPr>
          <a:xfrm>
            <a:off x="1524000" y="1581371"/>
            <a:ext cx="2457451" cy="530352"/>
          </a:xfrm>
          <a:prstGeom prst="rect">
            <a:avLst/>
          </a:prstGeom>
        </p:spPr>
        <p:txBody>
          <a:bodyPr/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a-ES" sz="3000" noProof="1">
                <a:latin typeface="Proxima Nova Semibold" panose="02000506030000020004" pitchFamily="50" charset="0"/>
              </a:rPr>
              <a:t>Unidad 3</a:t>
            </a: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FE2152F9-5885-FCBC-575A-2350D8A7A8B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794074"/>
            <a:ext cx="9144000" cy="1144513"/>
          </a:xfrm>
        </p:spPr>
        <p:txBody>
          <a:bodyPr/>
          <a:lstStyle/>
          <a:p>
            <a:pPr algn="l"/>
            <a:r>
              <a:rPr lang="ca-ES" noProof="1"/>
              <a:t>Leyes y conceptos básicos en química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132748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7" grpId="0" build="p"/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ángulo 7">
            <a:extLst>
              <a:ext uri="{FF2B5EF4-FFF2-40B4-BE49-F238E27FC236}">
                <a16:creationId xmlns:a16="http://schemas.microsoft.com/office/drawing/2014/main" id="{2802C0CC-3C4A-F407-CA51-2F3284E77A65}"/>
              </a:ext>
            </a:extLst>
          </p:cNvPr>
          <p:cNvSpPr/>
          <p:nvPr/>
        </p:nvSpPr>
        <p:spPr>
          <a:xfrm>
            <a:off x="4097910" y="1449288"/>
            <a:ext cx="8094090" cy="54087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7E6AEC0D-9AEA-6C1A-6213-9E9CB98B8765}"/>
              </a:ext>
            </a:extLst>
          </p:cNvPr>
          <p:cNvSpPr txBox="1"/>
          <p:nvPr/>
        </p:nvSpPr>
        <p:spPr>
          <a:xfrm>
            <a:off x="362141" y="4010586"/>
            <a:ext cx="275501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2400" b="1" noProof="1">
                <a:solidFill>
                  <a:schemeClr val="bg1"/>
                </a:solidFill>
              </a:rPr>
              <a:t>Propiedades coligativas</a:t>
            </a:r>
          </a:p>
        </p:txBody>
      </p:sp>
      <p:sp>
        <p:nvSpPr>
          <p:cNvPr id="23" name="Corchetes 22">
            <a:extLst>
              <a:ext uri="{FF2B5EF4-FFF2-40B4-BE49-F238E27FC236}">
                <a16:creationId xmlns:a16="http://schemas.microsoft.com/office/drawing/2014/main" id="{35FA452C-F00A-2034-E433-D1B3B0D4A6C5}"/>
              </a:ext>
            </a:extLst>
          </p:cNvPr>
          <p:cNvSpPr/>
          <p:nvPr/>
        </p:nvSpPr>
        <p:spPr>
          <a:xfrm>
            <a:off x="4726855" y="2627509"/>
            <a:ext cx="2753139" cy="784614"/>
          </a:xfrm>
          <a:prstGeom prst="bracketPair">
            <a:avLst/>
          </a:prstGeom>
          <a:solidFill>
            <a:schemeClr val="bg1">
              <a:alpha val="50196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200" b="1" noProof="1">
                <a:solidFill>
                  <a:schemeClr val="tx1"/>
                </a:solidFill>
              </a:rPr>
              <a:t>Descenso de la presión de vapor</a:t>
            </a:r>
          </a:p>
          <a:p>
            <a:pPr algn="ctr"/>
            <a:r>
              <a:rPr lang="ca-ES" sz="1200" noProof="1">
                <a:solidFill>
                  <a:schemeClr val="tx1"/>
                </a:solidFill>
              </a:rPr>
              <a:t>La presencia de soluto dificulta el paso del líquido a vapor.</a:t>
            </a:r>
            <a:endParaRPr lang="ca-ES" sz="1200" b="1" noProof="1">
              <a:solidFill>
                <a:schemeClr val="tx1"/>
              </a:solidFill>
            </a:endParaRPr>
          </a:p>
        </p:txBody>
      </p:sp>
      <p:sp>
        <p:nvSpPr>
          <p:cNvPr id="25" name="Corchetes 24">
            <a:extLst>
              <a:ext uri="{FF2B5EF4-FFF2-40B4-BE49-F238E27FC236}">
                <a16:creationId xmlns:a16="http://schemas.microsoft.com/office/drawing/2014/main" id="{9DE80313-7093-D1AB-942E-FB61426D59E9}"/>
              </a:ext>
            </a:extLst>
          </p:cNvPr>
          <p:cNvSpPr/>
          <p:nvPr/>
        </p:nvSpPr>
        <p:spPr>
          <a:xfrm>
            <a:off x="4748755" y="4274330"/>
            <a:ext cx="2692493" cy="784614"/>
          </a:xfrm>
          <a:prstGeom prst="bracketPair">
            <a:avLst/>
          </a:prstGeom>
          <a:solidFill>
            <a:schemeClr val="bg1">
              <a:alpha val="50196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200" b="1" noProof="1">
                <a:solidFill>
                  <a:schemeClr val="tx1"/>
                </a:solidFill>
              </a:rPr>
              <a:t>Aumento ebulloscópico y descenso crioscópico</a:t>
            </a:r>
          </a:p>
          <a:p>
            <a:pPr algn="ctr"/>
            <a:r>
              <a:rPr lang="ca-ES" sz="1200" noProof="1">
                <a:solidFill>
                  <a:schemeClr val="tx1"/>
                </a:solidFill>
              </a:rPr>
              <a:t>El soluto eleva el punto de ebullición y baja el de congelación.</a:t>
            </a:r>
            <a:endParaRPr lang="ca-ES" sz="1200" b="1" noProof="1">
              <a:solidFill>
                <a:schemeClr val="tx1"/>
              </a:solidFill>
            </a:endParaRP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96BA93B1-1716-1538-3EED-9AB84ED762BD}"/>
              </a:ext>
            </a:extLst>
          </p:cNvPr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8231020" y="2325008"/>
            <a:ext cx="3198980" cy="3802561"/>
          </a:xfrm>
          <a:prstGeom prst="rect">
            <a:avLst/>
          </a:prstGeom>
        </p:spPr>
      </p:pic>
      <p:pic>
        <p:nvPicPr>
          <p:cNvPr id="4" name="Imagen 3">
            <a:extLst>
              <a:ext uri="{FF2B5EF4-FFF2-40B4-BE49-F238E27FC236}">
                <a16:creationId xmlns:a16="http://schemas.microsoft.com/office/drawing/2014/main" id="{BE7F5C95-0D83-2D76-B48E-DC3506C4888C}"/>
              </a:ext>
            </a:extLst>
          </p:cNvPr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5313951" y="3569916"/>
            <a:ext cx="1562100" cy="469900"/>
          </a:xfrm>
          <a:prstGeom prst="rect">
            <a:avLst/>
          </a:prstGeom>
          <a:ln w="15875" cap="sq">
            <a:solidFill>
              <a:schemeClr val="tx1"/>
            </a:solidFill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id="{4677EA9D-BF8D-6B10-35AF-101A2AC7C543}"/>
              </a:ext>
            </a:extLst>
          </p:cNvPr>
          <p:cNvPicPr>
            <a:picLocks noChangeAspect="1"/>
          </p:cNvPicPr>
          <p:nvPr/>
        </p:nvPicPr>
        <p:blipFill>
          <a:blip/>
          <a:srcRect l="3137" r="4740"/>
          <a:stretch>
            <a:fillRect/>
          </a:stretch>
        </p:blipFill>
        <p:spPr>
          <a:xfrm>
            <a:off x="4544624" y="5293458"/>
            <a:ext cx="1368862" cy="469900"/>
          </a:xfrm>
          <a:prstGeom prst="rect">
            <a:avLst/>
          </a:prstGeom>
          <a:ln w="15875" cap="sq">
            <a:solidFill>
              <a:schemeClr val="tx1"/>
            </a:solidFill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9ADF70A8-1841-72A2-5159-DD4733F4CDDE}"/>
              </a:ext>
            </a:extLst>
          </p:cNvPr>
          <p:cNvPicPr>
            <a:picLocks noChangeAspect="1"/>
          </p:cNvPicPr>
          <p:nvPr/>
        </p:nvPicPr>
        <p:blipFill>
          <a:blip/>
          <a:srcRect t="7500" r="8657"/>
          <a:stretch>
            <a:fillRect/>
          </a:stretch>
        </p:blipFill>
        <p:spPr>
          <a:xfrm>
            <a:off x="6262852" y="5287983"/>
            <a:ext cx="1368862" cy="469899"/>
          </a:xfrm>
          <a:prstGeom prst="rect">
            <a:avLst/>
          </a:prstGeom>
          <a:ln w="15875" cap="sq">
            <a:solidFill>
              <a:schemeClr val="tx1"/>
            </a:solidFill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2177882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75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250"/>
                            </p:stCondLst>
                            <p:childTnLst>
                              <p:par>
                                <p:cTn id="1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750"/>
                            </p:stCondLst>
                            <p:childTnLst>
                              <p:par>
                                <p:cTn id="1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25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75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000"/>
                            </p:stCondLst>
                            <p:childTnLst>
                              <p:par>
                                <p:cTn id="2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500"/>
                            </p:stCondLst>
                            <p:childTnLst>
                              <p:par>
                                <p:cTn id="2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23" grpId="0" animBg="1"/>
      <p:bldP spid="2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80DBE3-991F-27DF-375D-CE1A59D3D4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upo 9">
            <a:extLst>
              <a:ext uri="{FF2B5EF4-FFF2-40B4-BE49-F238E27FC236}">
                <a16:creationId xmlns:a16="http://schemas.microsoft.com/office/drawing/2014/main" id="{20675274-DE49-1036-609D-996643993BBE}"/>
              </a:ext>
            </a:extLst>
          </p:cNvPr>
          <p:cNvGrpSpPr/>
          <p:nvPr/>
        </p:nvGrpSpPr>
        <p:grpSpPr>
          <a:xfrm>
            <a:off x="9751724" y="784226"/>
            <a:ext cx="1593808" cy="2268938"/>
            <a:chOff x="9751724" y="784226"/>
            <a:chExt cx="1593808" cy="2268938"/>
          </a:xfrm>
        </p:grpSpPr>
        <p:sp>
          <p:nvSpPr>
            <p:cNvPr id="17" name="CuadroTexto 16">
              <a:extLst>
                <a:ext uri="{FF2B5EF4-FFF2-40B4-BE49-F238E27FC236}">
                  <a16:creationId xmlns:a16="http://schemas.microsoft.com/office/drawing/2014/main" id="{625FABF1-EDD9-88B7-677C-C0FD1E361492}"/>
                </a:ext>
              </a:extLst>
            </p:cNvPr>
            <p:cNvSpPr txBox="1"/>
            <p:nvPr/>
          </p:nvSpPr>
          <p:spPr>
            <a:xfrm>
              <a:off x="9751724" y="1975946"/>
              <a:ext cx="1593808" cy="10772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>
                <a:spcAft>
                  <a:spcPts val="1200"/>
                </a:spcAft>
                <a:defRPr/>
              </a:pPr>
              <a:r>
                <a:rPr lang="ca-ES" sz="1600" b="1" noProof="1">
                  <a:solidFill>
                    <a:schemeClr val="bg1"/>
                  </a:solidFill>
                </a:rPr>
                <a:t>Propiedades coligativas: presión osmótica</a:t>
              </a:r>
            </a:p>
          </p:txBody>
        </p:sp>
        <p:pic>
          <p:nvPicPr>
            <p:cNvPr id="18" name="Gráfico 17" descr="Bombilla y lápiz contorno">
              <a:extLst>
                <a:ext uri="{FF2B5EF4-FFF2-40B4-BE49-F238E27FC236}">
                  <a16:creationId xmlns:a16="http://schemas.microsoft.com/office/drawing/2014/main" id="{57BBBC35-20E5-38A2-8E4F-338F20A9744B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96DAC541-7B7A-43D3-8B79-37D633B846F1}">
                  <asvg:svgBlip xmlns:asvg="http://schemas.microsoft.com/office/drawing/2016/SVG/main"/>
                </a:ext>
              </a:extLst>
            </a:blip>
            <a:srcRect/>
            <a:stretch/>
          </p:blipFill>
          <p:spPr>
            <a:xfrm>
              <a:off x="9751724" y="784226"/>
              <a:ext cx="914400" cy="914400"/>
            </a:xfrm>
            <a:prstGeom prst="rect">
              <a:avLst/>
            </a:prstGeom>
          </p:spPr>
        </p:pic>
      </p:grpSp>
      <p:sp>
        <p:nvSpPr>
          <p:cNvPr id="12" name="Corchetes 11">
            <a:extLst>
              <a:ext uri="{FF2B5EF4-FFF2-40B4-BE49-F238E27FC236}">
                <a16:creationId xmlns:a16="http://schemas.microsoft.com/office/drawing/2014/main" id="{F0BB96E6-80C5-1051-8881-F9B68F38A692}"/>
              </a:ext>
            </a:extLst>
          </p:cNvPr>
          <p:cNvSpPr/>
          <p:nvPr/>
        </p:nvSpPr>
        <p:spPr>
          <a:xfrm>
            <a:off x="1635187" y="1349298"/>
            <a:ext cx="2786911" cy="1042146"/>
          </a:xfrm>
          <a:prstGeom prst="bracketPair">
            <a:avLst/>
          </a:prstGeom>
          <a:solidFill>
            <a:schemeClr val="bg1">
              <a:alpha val="50196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200" b="1" noProof="1">
                <a:solidFill>
                  <a:schemeClr val="tx1"/>
                </a:solidFill>
              </a:rPr>
              <a:t>Ósmosis</a:t>
            </a:r>
          </a:p>
          <a:p>
            <a:pPr algn="ctr"/>
            <a:r>
              <a:rPr lang="ca-ES" sz="1200" noProof="1">
                <a:solidFill>
                  <a:schemeClr val="tx1"/>
                </a:solidFill>
              </a:rPr>
              <a:t>Flujo neto de disolvente a través de una membrana semipermeable hacia la disolución más concentrada.</a:t>
            </a:r>
          </a:p>
        </p:txBody>
      </p:sp>
      <p:sp>
        <p:nvSpPr>
          <p:cNvPr id="15" name="Corchetes 14">
            <a:extLst>
              <a:ext uri="{FF2B5EF4-FFF2-40B4-BE49-F238E27FC236}">
                <a16:creationId xmlns:a16="http://schemas.microsoft.com/office/drawing/2014/main" id="{4875577B-6D8D-C5F2-36D5-FB26D067983C}"/>
              </a:ext>
            </a:extLst>
          </p:cNvPr>
          <p:cNvSpPr/>
          <p:nvPr/>
        </p:nvSpPr>
        <p:spPr>
          <a:xfrm>
            <a:off x="5489626" y="1310580"/>
            <a:ext cx="2786911" cy="784614"/>
          </a:xfrm>
          <a:prstGeom prst="bracketPair">
            <a:avLst/>
          </a:prstGeom>
          <a:solidFill>
            <a:schemeClr val="bg1">
              <a:alpha val="50196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200" b="1" noProof="1">
                <a:solidFill>
                  <a:schemeClr val="tx1"/>
                </a:solidFill>
              </a:rPr>
              <a:t>Presión Osmótica (</a:t>
            </a:r>
            <a:r>
              <a:rPr lang="ca-ES" sz="1600" b="1" noProof="1">
                <a:solidFill>
                  <a:schemeClr val="tx1"/>
                </a:solidFill>
                <a:latin typeface="Symbol" pitchFamily="2" charset="2"/>
                <a:cs typeface="DecoType Naskh" pitchFamily="2" charset="-78"/>
              </a:rPr>
              <a:t>p</a:t>
            </a:r>
            <a:r>
              <a:rPr lang="ca-ES" sz="1200" b="1" noProof="1">
                <a:solidFill>
                  <a:schemeClr val="tx1"/>
                </a:solidFill>
              </a:rPr>
              <a:t>)</a:t>
            </a:r>
            <a:endParaRPr lang="ca-ES" sz="1200" b="1" noProof="1">
              <a:solidFill>
                <a:schemeClr val="tx1"/>
              </a:solidFill>
              <a:latin typeface="Symbol" pitchFamily="2" charset="2"/>
              <a:cs typeface="DecoType Naskh" pitchFamily="2" charset="-78"/>
            </a:endParaRPr>
          </a:p>
          <a:p>
            <a:pPr algn="ctr"/>
            <a:r>
              <a:rPr lang="ca-ES" sz="1200" b="1" noProof="1">
                <a:solidFill>
                  <a:schemeClr val="tx1"/>
                </a:solidFill>
              </a:rPr>
              <a:t> </a:t>
            </a:r>
            <a:r>
              <a:rPr lang="ca-ES" sz="1200" noProof="1">
                <a:solidFill>
                  <a:schemeClr val="tx1"/>
                </a:solidFill>
              </a:rPr>
              <a:t>Presión necesaria para detener el flujo de ósmosis.</a:t>
            </a:r>
            <a:endParaRPr lang="ca-ES" sz="1200" b="1" noProof="1">
              <a:solidFill>
                <a:schemeClr val="tx1"/>
              </a:solidFill>
            </a:endParaRP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A13845F4-FCE9-E386-65C4-5B16EBBD5553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0" r="530"/>
          <a:stretch/>
        </p:blipFill>
        <p:spPr>
          <a:xfrm>
            <a:off x="3597791" y="3334936"/>
            <a:ext cx="2583739" cy="3276244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06BB7B56-CC9A-3E7F-BD1B-31C2B6642AE5}"/>
              </a:ext>
            </a:extLst>
          </p:cNvPr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5221652" y="2433735"/>
            <a:ext cx="1485900" cy="444500"/>
          </a:xfrm>
          <a:prstGeom prst="rect">
            <a:avLst/>
          </a:prstGeom>
          <a:ln w="15875" cap="sq">
            <a:solidFill>
              <a:schemeClr val="tx1"/>
            </a:solidFill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4" name="Imagen 13">
            <a:extLst>
              <a:ext uri="{FF2B5EF4-FFF2-40B4-BE49-F238E27FC236}">
                <a16:creationId xmlns:a16="http://schemas.microsoft.com/office/drawing/2014/main" id="{756DAADB-1EC0-C498-F87E-B195BDEC82A1}"/>
              </a:ext>
            </a:extLst>
          </p:cNvPr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7078881" y="2294209"/>
            <a:ext cx="1980000" cy="707143"/>
          </a:xfrm>
          <a:prstGeom prst="rect">
            <a:avLst/>
          </a:prstGeom>
          <a:ln w="15875" cap="sq">
            <a:solidFill>
              <a:schemeClr val="tx1"/>
            </a:solidFill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20" name="Corchetes 19">
            <a:extLst>
              <a:ext uri="{FF2B5EF4-FFF2-40B4-BE49-F238E27FC236}">
                <a16:creationId xmlns:a16="http://schemas.microsoft.com/office/drawing/2014/main" id="{DDF124FF-7DA8-D92D-1A85-04D3FFCF3548}"/>
              </a:ext>
            </a:extLst>
          </p:cNvPr>
          <p:cNvSpPr/>
          <p:nvPr/>
        </p:nvSpPr>
        <p:spPr>
          <a:xfrm>
            <a:off x="1063628" y="5508702"/>
            <a:ext cx="1980001" cy="1042146"/>
          </a:xfrm>
          <a:prstGeom prst="bracketPair">
            <a:avLst/>
          </a:prstGeom>
          <a:solidFill>
            <a:schemeClr val="bg1">
              <a:alpha val="50196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200" b="1" noProof="1">
                <a:solidFill>
                  <a:schemeClr val="tx1"/>
                </a:solidFill>
              </a:rPr>
              <a:t>Membrana semipermeable</a:t>
            </a:r>
          </a:p>
          <a:p>
            <a:pPr algn="ctr"/>
            <a:r>
              <a:rPr lang="ca-ES" sz="1200" noProof="1">
                <a:solidFill>
                  <a:schemeClr val="tx1"/>
                </a:solidFill>
              </a:rPr>
              <a:t>Deja pasar el disolvente pero no el soluto.</a:t>
            </a:r>
          </a:p>
        </p:txBody>
      </p:sp>
      <p:sp>
        <p:nvSpPr>
          <p:cNvPr id="22" name="Corchetes 21">
            <a:extLst>
              <a:ext uri="{FF2B5EF4-FFF2-40B4-BE49-F238E27FC236}">
                <a16:creationId xmlns:a16="http://schemas.microsoft.com/office/drawing/2014/main" id="{F0E00177-BFFA-1705-A3B1-47BCF3AA9271}"/>
              </a:ext>
            </a:extLst>
          </p:cNvPr>
          <p:cNvSpPr/>
          <p:nvPr/>
        </p:nvSpPr>
        <p:spPr>
          <a:xfrm>
            <a:off x="1084527" y="3817345"/>
            <a:ext cx="1980001" cy="1042146"/>
          </a:xfrm>
          <a:prstGeom prst="bracketPair">
            <a:avLst/>
          </a:prstGeom>
          <a:solidFill>
            <a:schemeClr val="bg1">
              <a:alpha val="50196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200" b="1" noProof="1">
                <a:solidFill>
                  <a:schemeClr val="tx1"/>
                </a:solidFill>
              </a:rPr>
              <a:t>Flujo neto</a:t>
            </a:r>
          </a:p>
          <a:p>
            <a:pPr algn="ctr"/>
            <a:r>
              <a:rPr lang="ca-ES" sz="1200" noProof="1">
                <a:solidFill>
                  <a:schemeClr val="tx1"/>
                </a:solidFill>
              </a:rPr>
              <a:t>Del disolvente puro hacia la disolución.</a:t>
            </a:r>
          </a:p>
        </p:txBody>
      </p:sp>
      <p:sp>
        <p:nvSpPr>
          <p:cNvPr id="23" name="Corchetes 22">
            <a:extLst>
              <a:ext uri="{FF2B5EF4-FFF2-40B4-BE49-F238E27FC236}">
                <a16:creationId xmlns:a16="http://schemas.microsoft.com/office/drawing/2014/main" id="{8D4F6CA3-34B7-B4D8-2CAE-D3EE76A27A8D}"/>
              </a:ext>
            </a:extLst>
          </p:cNvPr>
          <p:cNvSpPr/>
          <p:nvPr/>
        </p:nvSpPr>
        <p:spPr>
          <a:xfrm>
            <a:off x="6784798" y="4010126"/>
            <a:ext cx="1980001" cy="1042146"/>
          </a:xfrm>
          <a:prstGeom prst="bracketPair">
            <a:avLst/>
          </a:prstGeom>
          <a:solidFill>
            <a:schemeClr val="bg1">
              <a:alpha val="50196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200" b="1" noProof="1">
                <a:solidFill>
                  <a:schemeClr val="tx1"/>
                </a:solidFill>
              </a:rPr>
              <a:t>Presión (</a:t>
            </a:r>
            <a:r>
              <a:rPr lang="ca-ES" sz="1200" b="1" noProof="1">
                <a:solidFill>
                  <a:schemeClr val="tx1"/>
                </a:solidFill>
                <a:latin typeface="Symbol" pitchFamily="2" charset="2"/>
                <a:cs typeface="DecoType Naskh" pitchFamily="2" charset="-78"/>
              </a:rPr>
              <a:t>p</a:t>
            </a:r>
            <a:r>
              <a:rPr lang="ca-ES" sz="1200" b="1" noProof="1">
                <a:solidFill>
                  <a:schemeClr val="tx1"/>
                </a:solidFill>
              </a:rPr>
              <a:t>)</a:t>
            </a:r>
          </a:p>
          <a:p>
            <a:pPr algn="ctr"/>
            <a:r>
              <a:rPr lang="ca-ES" sz="1200" noProof="1">
                <a:solidFill>
                  <a:schemeClr val="tx1"/>
                </a:solidFill>
              </a:rPr>
              <a:t>Se mide por el aumento de altura (</a:t>
            </a:r>
            <a:r>
              <a:rPr lang="ca-ES" sz="1200" i="1" noProof="1">
                <a:solidFill>
                  <a:schemeClr val="tx1"/>
                </a:solidFill>
              </a:rPr>
              <a:t>h</a:t>
            </a:r>
            <a:r>
              <a:rPr lang="ca-ES" sz="1200" noProof="1">
                <a:solidFill>
                  <a:schemeClr val="tx1"/>
                </a:solidFill>
              </a:rPr>
              <a:t>) del líquido.</a:t>
            </a:r>
          </a:p>
        </p:txBody>
      </p:sp>
      <p:cxnSp>
        <p:nvCxnSpPr>
          <p:cNvPr id="29" name="Conector: curvado 13">
            <a:extLst>
              <a:ext uri="{FF2B5EF4-FFF2-40B4-BE49-F238E27FC236}">
                <a16:creationId xmlns:a16="http://schemas.microsoft.com/office/drawing/2014/main" id="{8BDBF6F9-4F06-7336-15D8-8DA5974D275A}"/>
              </a:ext>
            </a:extLst>
          </p:cNvPr>
          <p:cNvCxnSpPr>
            <a:cxnSpLocks/>
          </p:cNvCxnSpPr>
          <p:nvPr/>
        </p:nvCxnSpPr>
        <p:spPr>
          <a:xfrm rot="-3600000" flipH="1" flipV="1">
            <a:off x="3230710" y="5542944"/>
            <a:ext cx="900000" cy="576000"/>
          </a:xfrm>
          <a:prstGeom prst="curvedConnector2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Conector: curvado 13">
            <a:extLst>
              <a:ext uri="{FF2B5EF4-FFF2-40B4-BE49-F238E27FC236}">
                <a16:creationId xmlns:a16="http://schemas.microsoft.com/office/drawing/2014/main" id="{75CEF551-D144-7CA0-07DA-1880A01B447B}"/>
              </a:ext>
            </a:extLst>
          </p:cNvPr>
          <p:cNvCxnSpPr>
            <a:cxnSpLocks/>
          </p:cNvCxnSpPr>
          <p:nvPr/>
        </p:nvCxnSpPr>
        <p:spPr>
          <a:xfrm rot="3600000" flipH="1">
            <a:off x="3147790" y="4185563"/>
            <a:ext cx="900000" cy="576000"/>
          </a:xfrm>
          <a:prstGeom prst="curvedConnector2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Conector: curvado 13">
            <a:extLst>
              <a:ext uri="{FF2B5EF4-FFF2-40B4-BE49-F238E27FC236}">
                <a16:creationId xmlns:a16="http://schemas.microsoft.com/office/drawing/2014/main" id="{8AA1E6CE-DF43-8896-9CA5-E8240FA54949}"/>
              </a:ext>
            </a:extLst>
          </p:cNvPr>
          <p:cNvCxnSpPr>
            <a:cxnSpLocks/>
          </p:cNvCxnSpPr>
          <p:nvPr/>
        </p:nvCxnSpPr>
        <p:spPr>
          <a:xfrm rot="18000000">
            <a:off x="5372540" y="4204419"/>
            <a:ext cx="1080000" cy="972000"/>
          </a:xfrm>
          <a:prstGeom prst="curvedConnector2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39121550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7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25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7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500"/>
                            </p:stCondLst>
                            <p:childTnLst>
                              <p:par>
                                <p:cTn id="22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3000"/>
                            </p:stCondLst>
                            <p:childTnLst>
                              <p:par>
                                <p:cTn id="26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1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4500"/>
                            </p:stCondLst>
                            <p:childTnLst>
                              <p:par>
                                <p:cTn id="3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0"/>
                            </p:stCondLst>
                            <p:childTnLst>
                              <p:par>
                                <p:cTn id="3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75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750"/>
                            </p:stCondLst>
                            <p:childTnLst>
                              <p:par>
                                <p:cTn id="3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6250"/>
                            </p:stCondLst>
                            <p:childTnLst>
                              <p:par>
                                <p:cTn id="4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75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7000"/>
                            </p:stCondLst>
                            <p:childTnLst>
                              <p:par>
                                <p:cTn id="4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7500"/>
                            </p:stCondLst>
                            <p:childTnLst>
                              <p:par>
                                <p:cTn id="5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75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5" grpId="0" animBg="1"/>
      <p:bldP spid="20" grpId="0" animBg="1"/>
      <p:bldP spid="22" grpId="0" animBg="1"/>
      <p:bldP spid="2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>
            <a:extLst>
              <a:ext uri="{FF2B5EF4-FFF2-40B4-BE49-F238E27FC236}">
                <a16:creationId xmlns:a16="http://schemas.microsoft.com/office/drawing/2014/main" id="{9799BB62-2B95-EC40-F732-682E75FA6454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E21A23"/>
          </a:solidFill>
          <a:ln>
            <a:solidFill>
              <a:srgbClr val="E21A2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a-ES" noProof="1"/>
          </a:p>
        </p:txBody>
      </p:sp>
      <p:pic>
        <p:nvPicPr>
          <p:cNvPr id="4" name="Imagen 3" descr="Icono&#10;&#10;El contenido generado por IA puede ser incorrecto.">
            <a:extLst>
              <a:ext uri="{FF2B5EF4-FFF2-40B4-BE49-F238E27FC236}">
                <a16:creationId xmlns:a16="http://schemas.microsoft.com/office/drawing/2014/main" id="{E738F72D-B077-5DB6-C1E3-2519017EF8C8}"/>
              </a:ext>
            </a:extLst>
          </p:cNvPr>
          <p:cNvPicPr>
            <a:picLocks noChangeAspect="1"/>
          </p:cNvPicPr>
          <p:nvPr/>
        </p:nvPicPr>
        <p:blipFill>
          <a:blip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376000" y="2709000"/>
            <a:ext cx="1440000" cy="144000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41717275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C75824-386D-336D-1758-633D8D6DC0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>
            <a:extLst>
              <a:ext uri="{FF2B5EF4-FFF2-40B4-BE49-F238E27FC236}">
                <a16:creationId xmlns:a16="http://schemas.microsoft.com/office/drawing/2014/main" id="{86662C69-50F1-4ACC-6A36-B6A2A16F52D7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86658" y="2451243"/>
            <a:ext cx="5495707" cy="4177372"/>
          </a:xfrm>
          <a:prstGeom prst="rect">
            <a:avLst/>
          </a:prstGeom>
        </p:spPr>
      </p:pic>
      <p:sp>
        <p:nvSpPr>
          <p:cNvPr id="2" name="CuadroTexto 1">
            <a:extLst>
              <a:ext uri="{FF2B5EF4-FFF2-40B4-BE49-F238E27FC236}">
                <a16:creationId xmlns:a16="http://schemas.microsoft.com/office/drawing/2014/main" id="{93EDD10D-E2D9-556F-DC52-14798C6B0044}"/>
              </a:ext>
            </a:extLst>
          </p:cNvPr>
          <p:cNvSpPr txBox="1"/>
          <p:nvPr/>
        </p:nvSpPr>
        <p:spPr>
          <a:xfrm>
            <a:off x="9490841" y="896476"/>
            <a:ext cx="216775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spcAft>
                <a:spcPts val="1200"/>
              </a:spcAft>
              <a:defRPr/>
            </a:pPr>
            <a:r>
              <a:rPr lang="ca-ES" sz="1600" b="1" noProof="1">
                <a:solidFill>
                  <a:schemeClr val="bg1"/>
                </a:solidFill>
              </a:rPr>
              <a:t>Las leyes ponderales</a:t>
            </a:r>
          </a:p>
        </p:txBody>
      </p:sp>
      <p:sp>
        <p:nvSpPr>
          <p:cNvPr id="4" name="Corchetes 3">
            <a:extLst>
              <a:ext uri="{FF2B5EF4-FFF2-40B4-BE49-F238E27FC236}">
                <a16:creationId xmlns:a16="http://schemas.microsoft.com/office/drawing/2014/main" id="{A0D031E5-8522-3C58-DFF8-FD51E4834248}"/>
              </a:ext>
            </a:extLst>
          </p:cNvPr>
          <p:cNvSpPr/>
          <p:nvPr/>
        </p:nvSpPr>
        <p:spPr>
          <a:xfrm>
            <a:off x="1018850" y="3435005"/>
            <a:ext cx="3508672" cy="1007976"/>
          </a:xfrm>
          <a:prstGeom prst="bracketPair">
            <a:avLst/>
          </a:prstGeom>
          <a:solidFill>
            <a:schemeClr val="bg1">
              <a:alpha val="50196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200" noProof="1">
                <a:solidFill>
                  <a:schemeClr val="tx1"/>
                </a:solidFill>
              </a:rPr>
              <a:t>En una reacción química en recipiente cerrado, la masa permanece constante.</a:t>
            </a:r>
          </a:p>
          <a:p>
            <a:pPr algn="ctr"/>
            <a:r>
              <a:rPr lang="ca-ES" sz="1200" b="1" noProof="1">
                <a:solidFill>
                  <a:schemeClr val="tx1"/>
                </a:solidFill>
              </a:rPr>
              <a:t>"La materia ni se crea ni se destruye, únicamente se transforma".</a:t>
            </a:r>
          </a:p>
        </p:txBody>
      </p:sp>
      <p:sp>
        <p:nvSpPr>
          <p:cNvPr id="10" name="Rectángulo: esquinas redondeadas 9">
            <a:extLst>
              <a:ext uri="{FF2B5EF4-FFF2-40B4-BE49-F238E27FC236}">
                <a16:creationId xmlns:a16="http://schemas.microsoft.com/office/drawing/2014/main" id="{3439F9C1-7D3D-F3C2-6093-47B619E1C94D}"/>
              </a:ext>
            </a:extLst>
          </p:cNvPr>
          <p:cNvSpPr/>
          <p:nvPr/>
        </p:nvSpPr>
        <p:spPr>
          <a:xfrm>
            <a:off x="1436736" y="2323570"/>
            <a:ext cx="2672900" cy="979730"/>
          </a:xfrm>
          <a:prstGeom prst="round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600" b="1" noProof="1">
                <a:solidFill>
                  <a:schemeClr val="tx1"/>
                </a:solidFill>
              </a:rPr>
              <a:t>Ley de conservación de la materia</a:t>
            </a:r>
          </a:p>
          <a:p>
            <a:pPr algn="ctr"/>
            <a:r>
              <a:rPr lang="ca-ES" sz="1600" b="1" noProof="1">
                <a:solidFill>
                  <a:schemeClr val="tx1"/>
                </a:solidFill>
              </a:rPr>
              <a:t>(Lavoisier, 1783)</a:t>
            </a:r>
          </a:p>
        </p:txBody>
      </p:sp>
      <p:sp>
        <p:nvSpPr>
          <p:cNvPr id="12" name="Rectángulo: esquinas redondeadas 9">
            <a:extLst>
              <a:ext uri="{FF2B5EF4-FFF2-40B4-BE49-F238E27FC236}">
                <a16:creationId xmlns:a16="http://schemas.microsoft.com/office/drawing/2014/main" id="{DC309244-A0BD-2E8F-4CD6-15EEA13DFB30}"/>
              </a:ext>
            </a:extLst>
          </p:cNvPr>
          <p:cNvSpPr/>
          <p:nvPr/>
        </p:nvSpPr>
        <p:spPr>
          <a:xfrm>
            <a:off x="8044257" y="2323570"/>
            <a:ext cx="2749116" cy="979730"/>
          </a:xfrm>
          <a:prstGeom prst="round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600" b="1" noProof="1">
                <a:solidFill>
                  <a:schemeClr val="tx1"/>
                </a:solidFill>
              </a:rPr>
              <a:t>Ley de las proporciones constantes</a:t>
            </a:r>
          </a:p>
          <a:p>
            <a:pPr algn="ctr"/>
            <a:r>
              <a:rPr lang="ca-ES" sz="1600" b="1" noProof="1">
                <a:solidFill>
                  <a:schemeClr val="tx1"/>
                </a:solidFill>
              </a:rPr>
              <a:t>(Proust, 1799)</a:t>
            </a:r>
          </a:p>
        </p:txBody>
      </p:sp>
      <p:sp>
        <p:nvSpPr>
          <p:cNvPr id="13" name="Corchetes 12">
            <a:extLst>
              <a:ext uri="{FF2B5EF4-FFF2-40B4-BE49-F238E27FC236}">
                <a16:creationId xmlns:a16="http://schemas.microsoft.com/office/drawing/2014/main" id="{66684302-DCDE-642F-0F8A-229F83686FE9}"/>
              </a:ext>
            </a:extLst>
          </p:cNvPr>
          <p:cNvSpPr/>
          <p:nvPr/>
        </p:nvSpPr>
        <p:spPr>
          <a:xfrm>
            <a:off x="7664478" y="3429000"/>
            <a:ext cx="3508672" cy="1008000"/>
          </a:xfrm>
          <a:prstGeom prst="bracketPair">
            <a:avLst/>
          </a:prstGeom>
          <a:solidFill>
            <a:schemeClr val="bg1">
              <a:alpha val="50196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200" noProof="1">
                <a:solidFill>
                  <a:schemeClr val="tx1"/>
                </a:solidFill>
              </a:rPr>
              <a:t>Un compuesto contiene siempre los mismos elementos en las mismas proporciones de masa, sin importar su origen.</a:t>
            </a:r>
          </a:p>
        </p:txBody>
      </p:sp>
      <p:sp>
        <p:nvSpPr>
          <p:cNvPr id="3" name="Rectángulo: esquinas diagonales redondeadas 35">
            <a:extLst>
              <a:ext uri="{FF2B5EF4-FFF2-40B4-BE49-F238E27FC236}">
                <a16:creationId xmlns:a16="http://schemas.microsoft.com/office/drawing/2014/main" id="{65A81680-5525-9BFE-2348-9509B2577AB9}"/>
              </a:ext>
            </a:extLst>
          </p:cNvPr>
          <p:cNvSpPr/>
          <p:nvPr/>
        </p:nvSpPr>
        <p:spPr>
          <a:xfrm>
            <a:off x="8267281" y="5268258"/>
            <a:ext cx="3508672" cy="1053949"/>
          </a:xfrm>
          <a:prstGeom prst="round2Diag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ca-ES" sz="1200" b="1" noProof="1">
                <a:solidFill>
                  <a:schemeClr val="tx1"/>
                </a:solidFill>
              </a:rPr>
              <a:t>Sabías que...</a:t>
            </a:r>
          </a:p>
          <a:p>
            <a:endParaRPr lang="ca-ES" sz="1200" b="1" noProof="1">
              <a:solidFill>
                <a:schemeClr val="tx1"/>
              </a:solidFill>
            </a:endParaRPr>
          </a:p>
          <a:p>
            <a:r>
              <a:rPr lang="ca-ES" sz="1200" noProof="1">
                <a:solidFill>
                  <a:schemeClr val="tx1"/>
                </a:solidFill>
              </a:rPr>
              <a:t>Lavoisier proporcionó a la química una magnitud fundamental de referencia: la masa.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0388255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500"/>
                            </p:stCondLst>
                            <p:childTnLst>
                              <p:par>
                                <p:cTn id="1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5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500"/>
                            </p:stCondLst>
                            <p:childTnLst>
                              <p:par>
                                <p:cTn id="2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0"/>
                            </p:stCondLst>
                            <p:childTnLst>
                              <p:par>
                                <p:cTn id="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10" grpId="0" animBg="1"/>
      <p:bldP spid="12" grpId="0" animBg="1"/>
      <p:bldP spid="13" grpId="0" animBg="1"/>
      <p:bldP spid="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3B6BAD-3A24-4985-B281-741C428CF4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17F9DAD3-37A4-A3AB-FFD8-8397314146C9}"/>
              </a:ext>
            </a:extLst>
          </p:cNvPr>
          <p:cNvSpPr txBox="1"/>
          <p:nvPr/>
        </p:nvSpPr>
        <p:spPr>
          <a:xfrm>
            <a:off x="9490841" y="896476"/>
            <a:ext cx="216775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spcAft>
                <a:spcPts val="1200"/>
              </a:spcAft>
              <a:defRPr/>
            </a:pPr>
            <a:r>
              <a:rPr lang="ca-ES" sz="1600" b="1" noProof="1">
                <a:solidFill>
                  <a:schemeClr val="bg1"/>
                </a:solidFill>
              </a:rPr>
              <a:t>Las leyes ponderales</a:t>
            </a:r>
          </a:p>
        </p:txBody>
      </p:sp>
      <p:sp>
        <p:nvSpPr>
          <p:cNvPr id="4" name="Corchetes 3">
            <a:extLst>
              <a:ext uri="{FF2B5EF4-FFF2-40B4-BE49-F238E27FC236}">
                <a16:creationId xmlns:a16="http://schemas.microsoft.com/office/drawing/2014/main" id="{9FF03E31-BDE3-7EB5-EE36-7AD3C536449F}"/>
              </a:ext>
            </a:extLst>
          </p:cNvPr>
          <p:cNvSpPr/>
          <p:nvPr/>
        </p:nvSpPr>
        <p:spPr>
          <a:xfrm>
            <a:off x="1187219" y="2677936"/>
            <a:ext cx="3508672" cy="1007976"/>
          </a:xfrm>
          <a:prstGeom prst="bracketPair">
            <a:avLst/>
          </a:prstGeom>
          <a:solidFill>
            <a:schemeClr val="bg1">
              <a:alpha val="50196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200" noProof="1">
                <a:solidFill>
                  <a:schemeClr val="tx1"/>
                </a:solidFill>
              </a:rPr>
              <a:t>Si dos elementos se combinan para dar más de un compuesto, las masas de uno de ellos que se unen a una cantidad fija del otro guardan una relación de </a:t>
            </a:r>
            <a:r>
              <a:rPr lang="ca-ES" sz="1200" b="1" noProof="1">
                <a:solidFill>
                  <a:schemeClr val="tx1"/>
                </a:solidFill>
              </a:rPr>
              <a:t>números enteros sencillos.</a:t>
            </a:r>
          </a:p>
        </p:txBody>
      </p:sp>
      <p:sp>
        <p:nvSpPr>
          <p:cNvPr id="10" name="Rectángulo: esquinas redondeadas 9">
            <a:extLst>
              <a:ext uri="{FF2B5EF4-FFF2-40B4-BE49-F238E27FC236}">
                <a16:creationId xmlns:a16="http://schemas.microsoft.com/office/drawing/2014/main" id="{36A5F908-CF88-B78F-3FC1-DB05B3DBD52C}"/>
              </a:ext>
            </a:extLst>
          </p:cNvPr>
          <p:cNvSpPr/>
          <p:nvPr/>
        </p:nvSpPr>
        <p:spPr>
          <a:xfrm>
            <a:off x="745359" y="1819537"/>
            <a:ext cx="4392393" cy="691019"/>
          </a:xfrm>
          <a:prstGeom prst="round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600" b="1" noProof="1">
                <a:solidFill>
                  <a:schemeClr val="tx1"/>
                </a:solidFill>
              </a:rPr>
              <a:t>Ley de las proporciones múltiples </a:t>
            </a:r>
          </a:p>
          <a:p>
            <a:pPr algn="ctr"/>
            <a:r>
              <a:rPr lang="ca-ES" sz="1600" b="1" noProof="1">
                <a:solidFill>
                  <a:schemeClr val="tx1"/>
                </a:solidFill>
              </a:rPr>
              <a:t>(Dalton, 1803)</a:t>
            </a:r>
          </a:p>
        </p:txBody>
      </p:sp>
      <p:sp>
        <p:nvSpPr>
          <p:cNvPr id="12" name="Rectángulo: esquinas redondeadas 9">
            <a:extLst>
              <a:ext uri="{FF2B5EF4-FFF2-40B4-BE49-F238E27FC236}">
                <a16:creationId xmlns:a16="http://schemas.microsoft.com/office/drawing/2014/main" id="{C351100F-C07C-2987-2E08-C719C6FB2DCC}"/>
              </a:ext>
            </a:extLst>
          </p:cNvPr>
          <p:cNvSpPr/>
          <p:nvPr/>
        </p:nvSpPr>
        <p:spPr>
          <a:xfrm>
            <a:off x="7602395" y="1771858"/>
            <a:ext cx="2749116" cy="454955"/>
          </a:xfrm>
          <a:prstGeom prst="round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600" b="1" noProof="1">
                <a:solidFill>
                  <a:schemeClr val="tx1"/>
                </a:solidFill>
              </a:rPr>
              <a:t>Relación matemática</a:t>
            </a:r>
          </a:p>
        </p:txBody>
      </p:sp>
      <p:grpSp>
        <p:nvGrpSpPr>
          <p:cNvPr id="8" name="Grupo 7">
            <a:extLst>
              <a:ext uri="{FF2B5EF4-FFF2-40B4-BE49-F238E27FC236}">
                <a16:creationId xmlns:a16="http://schemas.microsoft.com/office/drawing/2014/main" id="{9FFCF842-EB2B-2B99-E6F4-E31E0F0E082A}"/>
              </a:ext>
            </a:extLst>
          </p:cNvPr>
          <p:cNvGrpSpPr/>
          <p:nvPr/>
        </p:nvGrpSpPr>
        <p:grpSpPr>
          <a:xfrm>
            <a:off x="6780757" y="2343237"/>
            <a:ext cx="4392393" cy="1342675"/>
            <a:chOff x="6200078" y="3682150"/>
            <a:chExt cx="5084955" cy="1523193"/>
          </a:xfrm>
        </p:grpSpPr>
        <p:sp>
          <p:nvSpPr>
            <p:cNvPr id="13" name="Corchetes 12">
              <a:extLst>
                <a:ext uri="{FF2B5EF4-FFF2-40B4-BE49-F238E27FC236}">
                  <a16:creationId xmlns:a16="http://schemas.microsoft.com/office/drawing/2014/main" id="{CFB4FDC9-F9FA-D5A5-2103-32C038555CD7}"/>
                </a:ext>
              </a:extLst>
            </p:cNvPr>
            <p:cNvSpPr/>
            <p:nvPr/>
          </p:nvSpPr>
          <p:spPr>
            <a:xfrm>
              <a:off x="6200078" y="3682150"/>
              <a:ext cx="5084955" cy="1523193"/>
            </a:xfrm>
            <a:prstGeom prst="bracketPair">
              <a:avLst/>
            </a:prstGeom>
            <a:solidFill>
              <a:schemeClr val="bg1">
                <a:alpha val="50196"/>
              </a:schemeClr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ca-ES" sz="1400" noProof="1">
                  <a:solidFill>
                    <a:schemeClr val="tx1"/>
                  </a:solidFill>
                </a:rPr>
                <a:t>Compuesto X (</a:t>
              </a:r>
              <a:r>
                <a:rPr lang="ca-ES" sz="1400" i="1" spc="300" noProof="1">
                  <a:solidFill>
                    <a:schemeClr val="tx1"/>
                  </a:solidFill>
                </a:rPr>
                <a:t>a</a:t>
              </a:r>
              <a:r>
                <a:rPr lang="ca-ES" sz="1400" spc="300" noProof="1">
                  <a:solidFill>
                    <a:schemeClr val="tx1"/>
                  </a:solidFill>
                </a:rPr>
                <a:t>/</a:t>
              </a:r>
              <a:r>
                <a:rPr lang="ca-ES" sz="1400" i="1" spc="300" noProof="1">
                  <a:solidFill>
                    <a:schemeClr val="tx1"/>
                  </a:solidFill>
                </a:rPr>
                <a:t>b</a:t>
              </a:r>
              <a:r>
                <a:rPr lang="ca-ES" sz="1400" spc="300" baseline="-25000" noProof="1">
                  <a:solidFill>
                    <a:schemeClr val="tx1"/>
                  </a:solidFill>
                </a:rPr>
                <a:t>1</a:t>
              </a:r>
              <a:r>
                <a:rPr lang="ca-ES" sz="1400" noProof="1">
                  <a:solidFill>
                    <a:schemeClr val="tx1"/>
                  </a:solidFill>
                </a:rPr>
                <a:t>)         Compuesto Y (</a:t>
              </a:r>
              <a:r>
                <a:rPr lang="ca-ES" sz="1400" i="1" spc="300" noProof="1">
                  <a:solidFill>
                    <a:schemeClr val="tx1"/>
                  </a:solidFill>
                </a:rPr>
                <a:t>a</a:t>
              </a:r>
              <a:r>
                <a:rPr lang="ca-ES" sz="1400" spc="300" noProof="1">
                  <a:solidFill>
                    <a:schemeClr val="tx1"/>
                  </a:solidFill>
                </a:rPr>
                <a:t>/</a:t>
              </a:r>
              <a:r>
                <a:rPr lang="ca-ES" sz="1400" i="1" spc="300" noProof="1">
                  <a:solidFill>
                    <a:schemeClr val="tx1"/>
                  </a:solidFill>
                </a:rPr>
                <a:t>b</a:t>
              </a:r>
              <a:r>
                <a:rPr lang="ca-ES" sz="1400" spc="300" baseline="-25000" noProof="1">
                  <a:solidFill>
                    <a:schemeClr val="tx1"/>
                  </a:solidFill>
                </a:rPr>
                <a:t>2</a:t>
              </a:r>
              <a:r>
                <a:rPr lang="ca-ES" sz="1400" noProof="1">
                  <a:solidFill>
                    <a:schemeClr val="tx1"/>
                  </a:solidFill>
                </a:rPr>
                <a:t>).</a:t>
              </a:r>
            </a:p>
            <a:p>
              <a:pPr algn="ctr"/>
              <a:endParaRPr lang="ca-ES" sz="1400" noProof="1">
                <a:solidFill>
                  <a:schemeClr val="tx1"/>
                </a:solidFill>
              </a:endParaRPr>
            </a:p>
            <a:p>
              <a:pPr algn="ctr"/>
              <a:r>
                <a:rPr lang="ca-ES" sz="1400" i="1" spc="300" noProof="1">
                  <a:solidFill>
                    <a:schemeClr val="tx1"/>
                  </a:solidFill>
                </a:rPr>
                <a:t>b</a:t>
              </a:r>
              <a:r>
                <a:rPr lang="ca-ES" sz="1400" spc="300" baseline="-25000" noProof="1">
                  <a:solidFill>
                    <a:schemeClr val="tx1"/>
                  </a:solidFill>
                </a:rPr>
                <a:t>1</a:t>
              </a:r>
              <a:r>
                <a:rPr lang="ca-ES" sz="1400" spc="300" noProof="1">
                  <a:solidFill>
                    <a:schemeClr val="tx1"/>
                  </a:solidFill>
                </a:rPr>
                <a:t>/</a:t>
              </a:r>
              <a:r>
                <a:rPr lang="ca-ES" sz="1400" i="1" spc="300" noProof="1">
                  <a:solidFill>
                    <a:schemeClr val="tx1"/>
                  </a:solidFill>
                </a:rPr>
                <a:t>b</a:t>
              </a:r>
              <a:r>
                <a:rPr lang="ca-ES" sz="1400" spc="300" baseline="-25000" noProof="1">
                  <a:solidFill>
                    <a:schemeClr val="tx1"/>
                  </a:solidFill>
                </a:rPr>
                <a:t>2</a:t>
              </a:r>
              <a:r>
                <a:rPr lang="ca-ES" sz="1400" spc="300" noProof="1">
                  <a:solidFill>
                    <a:schemeClr val="tx1"/>
                  </a:solidFill>
                </a:rPr>
                <a:t> </a:t>
              </a:r>
              <a:r>
                <a:rPr lang="ca-ES" sz="1400" noProof="1">
                  <a:solidFill>
                    <a:schemeClr val="tx1"/>
                  </a:solidFill>
                </a:rPr>
                <a:t>= </a:t>
              </a:r>
              <a:r>
                <a:rPr lang="ca-ES" sz="1400" i="1" noProof="1">
                  <a:solidFill>
                    <a:schemeClr val="tx1"/>
                  </a:solidFill>
                </a:rPr>
                <a:t>n</a:t>
              </a:r>
              <a:r>
                <a:rPr lang="ca-ES" sz="1400" noProof="1">
                  <a:solidFill>
                    <a:schemeClr val="tx1"/>
                  </a:solidFill>
                </a:rPr>
                <a:t> (donde </a:t>
              </a:r>
              <a:r>
                <a:rPr lang="ca-ES" sz="1400" i="1" noProof="1">
                  <a:solidFill>
                    <a:schemeClr val="tx1"/>
                  </a:solidFill>
                </a:rPr>
                <a:t>n</a:t>
              </a:r>
              <a:r>
                <a:rPr lang="ca-ES" sz="1400" noProof="1">
                  <a:solidFill>
                    <a:schemeClr val="tx1"/>
                  </a:solidFill>
                </a:rPr>
                <a:t> es un número entero).</a:t>
              </a:r>
            </a:p>
          </p:txBody>
        </p:sp>
        <p:cxnSp>
          <p:nvCxnSpPr>
            <p:cNvPr id="5" name="Conector recto de flecha 4">
              <a:extLst>
                <a:ext uri="{FF2B5EF4-FFF2-40B4-BE49-F238E27FC236}">
                  <a16:creationId xmlns:a16="http://schemas.microsoft.com/office/drawing/2014/main" id="{76DF0444-BA69-DCDB-037A-203D2D1674F8}"/>
                </a:ext>
              </a:extLst>
            </p:cNvPr>
            <p:cNvCxnSpPr>
              <a:cxnSpLocks/>
            </p:cNvCxnSpPr>
            <p:nvPr/>
          </p:nvCxnSpPr>
          <p:spPr>
            <a:xfrm>
              <a:off x="8518603" y="4217118"/>
              <a:ext cx="368919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9" name="Grupo 18">
            <a:extLst>
              <a:ext uri="{FF2B5EF4-FFF2-40B4-BE49-F238E27FC236}">
                <a16:creationId xmlns:a16="http://schemas.microsoft.com/office/drawing/2014/main" id="{2903AFF4-D906-DA76-37B1-1EBFF7FD1005}"/>
              </a:ext>
            </a:extLst>
          </p:cNvPr>
          <p:cNvGrpSpPr/>
          <p:nvPr/>
        </p:nvGrpSpPr>
        <p:grpSpPr>
          <a:xfrm>
            <a:off x="1899510" y="3687511"/>
            <a:ext cx="7772400" cy="3047828"/>
            <a:chOff x="1899510" y="3810172"/>
            <a:chExt cx="7772400" cy="3047828"/>
          </a:xfrm>
        </p:grpSpPr>
        <p:sp>
          <p:nvSpPr>
            <p:cNvPr id="14" name="Rectángulo redondeado 13">
              <a:extLst>
                <a:ext uri="{FF2B5EF4-FFF2-40B4-BE49-F238E27FC236}">
                  <a16:creationId xmlns:a16="http://schemas.microsoft.com/office/drawing/2014/main" id="{F44A9515-98E9-D365-B5E8-5AB3B6B8E03E}"/>
                </a:ext>
              </a:extLst>
            </p:cNvPr>
            <p:cNvSpPr/>
            <p:nvPr/>
          </p:nvSpPr>
          <p:spPr>
            <a:xfrm>
              <a:off x="3557239" y="4248615"/>
              <a:ext cx="1706137" cy="2274848"/>
            </a:xfrm>
            <a:prstGeom prst="roundRect">
              <a:avLst/>
            </a:prstGeom>
            <a:noFill/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5" name="Rectángulo redondeado 14">
              <a:extLst>
                <a:ext uri="{FF2B5EF4-FFF2-40B4-BE49-F238E27FC236}">
                  <a16:creationId xmlns:a16="http://schemas.microsoft.com/office/drawing/2014/main" id="{0716485D-D0AF-EA75-EED1-451139E56954}"/>
                </a:ext>
              </a:extLst>
            </p:cNvPr>
            <p:cNvSpPr/>
            <p:nvPr/>
          </p:nvSpPr>
          <p:spPr>
            <a:xfrm>
              <a:off x="7396039" y="4248615"/>
              <a:ext cx="1706137" cy="2274848"/>
            </a:xfrm>
            <a:prstGeom prst="roundRect">
              <a:avLst/>
            </a:prstGeom>
            <a:noFill/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cxnSp>
          <p:nvCxnSpPr>
            <p:cNvPr id="17" name="Conector recto 16">
              <a:extLst>
                <a:ext uri="{FF2B5EF4-FFF2-40B4-BE49-F238E27FC236}">
                  <a16:creationId xmlns:a16="http://schemas.microsoft.com/office/drawing/2014/main" id="{D4B3558E-79CD-3A1A-FDFC-198569E72569}"/>
                </a:ext>
              </a:extLst>
            </p:cNvPr>
            <p:cNvCxnSpPr>
              <a:cxnSpLocks/>
              <a:endCxn id="15" idx="1"/>
            </p:cNvCxnSpPr>
            <p:nvPr/>
          </p:nvCxnSpPr>
          <p:spPr>
            <a:xfrm>
              <a:off x="2787805" y="5386039"/>
              <a:ext cx="4608234" cy="0"/>
            </a:xfrm>
            <a:prstGeom prst="line">
              <a:avLst/>
            </a:prstGeom>
            <a:ln w="19050">
              <a:solidFill>
                <a:srgbClr val="92D050"/>
              </a:solidFill>
            </a:ln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  <p:pic>
          <p:nvPicPr>
            <p:cNvPr id="11" name="Imagen 10">
              <a:extLst>
                <a:ext uri="{FF2B5EF4-FFF2-40B4-BE49-F238E27FC236}">
                  <a16:creationId xmlns:a16="http://schemas.microsoft.com/office/drawing/2014/main" id="{661D903F-188F-CB3C-DA82-02E72B80851E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99510" y="3810172"/>
              <a:ext cx="7772400" cy="3047828"/>
            </a:xfrm>
            <a:prstGeom prst="rect">
              <a:avLst/>
            </a:prstGeom>
          </p:spPr>
        </p:pic>
      </p:grpSp>
    </p:spTree>
    <p:custDataLst>
      <p:tags r:id="rId1"/>
    </p:custDataLst>
    <p:extLst>
      <p:ext uri="{BB962C8B-B14F-4D97-AF65-F5344CB8AC3E}">
        <p14:creationId xmlns:p14="http://schemas.microsoft.com/office/powerpoint/2010/main" val="14125727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500"/>
                            </p:stCondLst>
                            <p:childTnLst>
                              <p:par>
                                <p:cTn id="1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500"/>
                            </p:stCondLst>
                            <p:childTnLst>
                              <p:par>
                                <p:cTn id="2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4000"/>
                            </p:stCondLst>
                            <p:childTnLst>
                              <p:par>
                                <p:cTn id="30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75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10" grpId="0" animBg="1"/>
      <p:bldP spid="1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Grupo 21">
            <a:extLst>
              <a:ext uri="{FF2B5EF4-FFF2-40B4-BE49-F238E27FC236}">
                <a16:creationId xmlns:a16="http://schemas.microsoft.com/office/drawing/2014/main" id="{60FAB9A9-801B-E04B-30FA-42256325C90A}"/>
              </a:ext>
            </a:extLst>
          </p:cNvPr>
          <p:cNvGrpSpPr/>
          <p:nvPr/>
        </p:nvGrpSpPr>
        <p:grpSpPr>
          <a:xfrm>
            <a:off x="8379295" y="4423515"/>
            <a:ext cx="3432211" cy="2311400"/>
            <a:chOff x="7916306" y="4423515"/>
            <a:chExt cx="3432211" cy="2311400"/>
          </a:xfrm>
        </p:grpSpPr>
        <p:pic>
          <p:nvPicPr>
            <p:cNvPr id="13" name="Imagen 12">
              <a:extLst>
                <a:ext uri="{FF2B5EF4-FFF2-40B4-BE49-F238E27FC236}">
                  <a16:creationId xmlns:a16="http://schemas.microsoft.com/office/drawing/2014/main" id="{B15217A3-F5A4-99A2-C6AE-EA7BC0E40FBE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16306" y="5236315"/>
              <a:ext cx="1612900" cy="1473200"/>
            </a:xfrm>
            <a:prstGeom prst="rect">
              <a:avLst/>
            </a:prstGeom>
          </p:spPr>
        </p:pic>
        <p:pic>
          <p:nvPicPr>
            <p:cNvPr id="18" name="Imagen 17">
              <a:extLst>
                <a:ext uri="{FF2B5EF4-FFF2-40B4-BE49-F238E27FC236}">
                  <a16:creationId xmlns:a16="http://schemas.microsoft.com/office/drawing/2014/main" id="{B01C7B74-2DD5-3470-A4B8-7BD686A548D8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083335" y="4423515"/>
              <a:ext cx="1638300" cy="1625600"/>
            </a:xfrm>
            <a:prstGeom prst="rect">
              <a:avLst/>
            </a:prstGeom>
          </p:spPr>
        </p:pic>
        <p:pic>
          <p:nvPicPr>
            <p:cNvPr id="20" name="Imagen 19">
              <a:extLst>
                <a:ext uri="{FF2B5EF4-FFF2-40B4-BE49-F238E27FC236}">
                  <a16:creationId xmlns:a16="http://schemas.microsoft.com/office/drawing/2014/main" id="{484BA579-B49A-4AE0-A0B4-317BF240045B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837217" y="5210915"/>
              <a:ext cx="1511300" cy="1524000"/>
            </a:xfrm>
            <a:prstGeom prst="rect">
              <a:avLst/>
            </a:prstGeom>
          </p:spPr>
        </p:pic>
      </p:grpSp>
      <p:sp>
        <p:nvSpPr>
          <p:cNvPr id="5" name="CuadroTexto 4">
            <a:extLst>
              <a:ext uri="{FF2B5EF4-FFF2-40B4-BE49-F238E27FC236}">
                <a16:creationId xmlns:a16="http://schemas.microsoft.com/office/drawing/2014/main" id="{7E6AEC0D-9AEA-6C1A-6213-9E9CB98B8765}"/>
              </a:ext>
            </a:extLst>
          </p:cNvPr>
          <p:cNvSpPr txBox="1"/>
          <p:nvPr/>
        </p:nvSpPr>
        <p:spPr>
          <a:xfrm>
            <a:off x="362141" y="4010586"/>
            <a:ext cx="322230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400" b="1" noProof="1">
                <a:solidFill>
                  <a:schemeClr val="bg1"/>
                </a:solidFill>
              </a:rPr>
              <a:t>Gases: volúmenes de combinación y Avogadro</a:t>
            </a:r>
          </a:p>
        </p:txBody>
      </p:sp>
      <p:sp>
        <p:nvSpPr>
          <p:cNvPr id="14" name="Rectángulo: esquinas redondeadas 9">
            <a:extLst>
              <a:ext uri="{FF2B5EF4-FFF2-40B4-BE49-F238E27FC236}">
                <a16:creationId xmlns:a16="http://schemas.microsoft.com/office/drawing/2014/main" id="{A9537551-DD4B-9BEC-6E17-5F7DC0F6E5EC}"/>
              </a:ext>
            </a:extLst>
          </p:cNvPr>
          <p:cNvSpPr/>
          <p:nvPr/>
        </p:nvSpPr>
        <p:spPr>
          <a:xfrm>
            <a:off x="4441902" y="2573060"/>
            <a:ext cx="2465003" cy="598574"/>
          </a:xfrm>
          <a:prstGeom prst="round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600" b="1" noProof="1">
                <a:solidFill>
                  <a:schemeClr val="tx1"/>
                </a:solidFill>
              </a:rPr>
              <a:t>Ley de Gay-Lussac (1808)</a:t>
            </a:r>
          </a:p>
        </p:txBody>
      </p:sp>
      <p:sp>
        <p:nvSpPr>
          <p:cNvPr id="2" name="Corchetes 1">
            <a:extLst>
              <a:ext uri="{FF2B5EF4-FFF2-40B4-BE49-F238E27FC236}">
                <a16:creationId xmlns:a16="http://schemas.microsoft.com/office/drawing/2014/main" id="{CE2BE1A0-55C1-808D-409D-ABE7F3C327F8}"/>
              </a:ext>
            </a:extLst>
          </p:cNvPr>
          <p:cNvSpPr/>
          <p:nvPr/>
        </p:nvSpPr>
        <p:spPr>
          <a:xfrm>
            <a:off x="4928859" y="4455771"/>
            <a:ext cx="1920911" cy="1023580"/>
          </a:xfrm>
          <a:prstGeom prst="bracketPair">
            <a:avLst/>
          </a:prstGeom>
          <a:solidFill>
            <a:schemeClr val="bg1">
              <a:alpha val="50196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noProof="1">
                <a:solidFill>
                  <a:schemeClr val="tx1"/>
                </a:solidFill>
              </a:rPr>
              <a:t>V (Volumen) </a:t>
            </a:r>
          </a:p>
          <a:p>
            <a:pPr algn="ctr"/>
            <a:r>
              <a:rPr lang="es-ES_tradnl" sz="1200" noProof="1">
                <a:solidFill>
                  <a:schemeClr val="tx1"/>
                </a:solidFill>
              </a:rPr>
              <a:t>Idéntico para todos los recipientes.</a:t>
            </a:r>
          </a:p>
        </p:txBody>
      </p:sp>
      <p:sp>
        <p:nvSpPr>
          <p:cNvPr id="3" name="Corchetes 2">
            <a:extLst>
              <a:ext uri="{FF2B5EF4-FFF2-40B4-BE49-F238E27FC236}">
                <a16:creationId xmlns:a16="http://schemas.microsoft.com/office/drawing/2014/main" id="{CE70290C-7BAF-CBEA-874C-3A0D81C079F5}"/>
              </a:ext>
            </a:extLst>
          </p:cNvPr>
          <p:cNvSpPr/>
          <p:nvPr/>
        </p:nvSpPr>
        <p:spPr>
          <a:xfrm>
            <a:off x="6066606" y="5622960"/>
            <a:ext cx="1920911" cy="1023580"/>
          </a:xfrm>
          <a:prstGeom prst="bracketPair">
            <a:avLst/>
          </a:prstGeom>
          <a:solidFill>
            <a:schemeClr val="bg1">
              <a:alpha val="50196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noProof="1">
                <a:solidFill>
                  <a:schemeClr val="tx1"/>
                </a:solidFill>
              </a:rPr>
              <a:t>N (Número de moléculas)</a:t>
            </a:r>
          </a:p>
          <a:p>
            <a:pPr algn="ctr"/>
            <a:r>
              <a:rPr lang="es-ES_tradnl" sz="1200" noProof="1">
                <a:solidFill>
                  <a:schemeClr val="tx1"/>
                </a:solidFill>
              </a:rPr>
              <a:t>El mismo en cada cubo, independientemente del gas.</a:t>
            </a:r>
          </a:p>
        </p:txBody>
      </p:sp>
      <p:sp>
        <p:nvSpPr>
          <p:cNvPr id="4" name="Corchetes 3">
            <a:extLst>
              <a:ext uri="{FF2B5EF4-FFF2-40B4-BE49-F238E27FC236}">
                <a16:creationId xmlns:a16="http://schemas.microsoft.com/office/drawing/2014/main" id="{96DC5768-4E33-A9C2-97BE-05B4701EC691}"/>
              </a:ext>
            </a:extLst>
          </p:cNvPr>
          <p:cNvSpPr/>
          <p:nvPr/>
        </p:nvSpPr>
        <p:spPr>
          <a:xfrm>
            <a:off x="7241007" y="4463592"/>
            <a:ext cx="1920911" cy="1007938"/>
          </a:xfrm>
          <a:prstGeom prst="bracketPair">
            <a:avLst/>
          </a:prstGeom>
          <a:solidFill>
            <a:schemeClr val="bg1">
              <a:alpha val="50196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noProof="1">
                <a:solidFill>
                  <a:schemeClr val="tx1"/>
                </a:solidFill>
              </a:rPr>
              <a:t>Gases elementales</a:t>
            </a:r>
          </a:p>
          <a:p>
            <a:pPr algn="ctr"/>
            <a:r>
              <a:rPr lang="es-ES_tradnl" sz="1200" noProof="1">
                <a:solidFill>
                  <a:schemeClr val="tx1"/>
                </a:solidFill>
              </a:rPr>
              <a:t>Son moléculas diatómicas (H</a:t>
            </a:r>
            <a:r>
              <a:rPr lang="es-ES_tradnl" sz="1200" baseline="-25000" noProof="1">
                <a:solidFill>
                  <a:schemeClr val="tx1"/>
                </a:solidFill>
              </a:rPr>
              <a:t>2</a:t>
            </a:r>
            <a:r>
              <a:rPr lang="es-ES_tradnl" sz="1200" noProof="1">
                <a:solidFill>
                  <a:schemeClr val="tx1"/>
                </a:solidFill>
              </a:rPr>
              <a:t>, O</a:t>
            </a:r>
            <a:r>
              <a:rPr lang="es-ES_tradnl" sz="1200" baseline="-25000" noProof="1">
                <a:solidFill>
                  <a:schemeClr val="tx1"/>
                </a:solidFill>
              </a:rPr>
              <a:t>2</a:t>
            </a:r>
            <a:r>
              <a:rPr lang="es-ES_tradnl" sz="1200" noProof="1">
                <a:solidFill>
                  <a:schemeClr val="tx1"/>
                </a:solidFill>
              </a:rPr>
              <a:t>, N</a:t>
            </a:r>
            <a:r>
              <a:rPr lang="es-ES_tradnl" sz="1200" baseline="-25000" noProof="1">
                <a:solidFill>
                  <a:schemeClr val="tx1"/>
                </a:solidFill>
              </a:rPr>
              <a:t>2</a:t>
            </a:r>
            <a:r>
              <a:rPr lang="es-ES_tradnl" sz="1200" noProof="1">
                <a:solidFill>
                  <a:schemeClr val="tx1"/>
                </a:solidFill>
              </a:rPr>
              <a:t>) </a:t>
            </a:r>
          </a:p>
        </p:txBody>
      </p:sp>
      <p:sp>
        <p:nvSpPr>
          <p:cNvPr id="8" name="Corchetes 7">
            <a:extLst>
              <a:ext uri="{FF2B5EF4-FFF2-40B4-BE49-F238E27FC236}">
                <a16:creationId xmlns:a16="http://schemas.microsoft.com/office/drawing/2014/main" id="{76D6AAE2-14BB-86F8-8C0B-E4AFAD280F74}"/>
              </a:ext>
            </a:extLst>
          </p:cNvPr>
          <p:cNvSpPr/>
          <p:nvPr/>
        </p:nvSpPr>
        <p:spPr>
          <a:xfrm>
            <a:off x="7025266" y="2447419"/>
            <a:ext cx="4759904" cy="849856"/>
          </a:xfrm>
          <a:prstGeom prst="bracketPair">
            <a:avLst/>
          </a:prstGeom>
          <a:solidFill>
            <a:schemeClr val="bg1">
              <a:alpha val="50196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200" noProof="1">
                <a:solidFill>
                  <a:schemeClr val="tx1"/>
                </a:solidFill>
              </a:rPr>
              <a:t>Los volúmenes de gases que reaccionan y se obtienen guardan una relación de números enteros sencillos (a </a:t>
            </a:r>
            <a:r>
              <a:rPr lang="ca-ES" sz="1200" i="1" noProof="1">
                <a:solidFill>
                  <a:schemeClr val="tx1"/>
                </a:solidFill>
              </a:rPr>
              <a:t>P</a:t>
            </a:r>
            <a:r>
              <a:rPr lang="ca-ES" sz="1200" noProof="1">
                <a:solidFill>
                  <a:schemeClr val="tx1"/>
                </a:solidFill>
              </a:rPr>
              <a:t> y </a:t>
            </a:r>
            <a:r>
              <a:rPr lang="ca-ES" sz="1200" i="1" noProof="1">
                <a:solidFill>
                  <a:schemeClr val="tx1"/>
                </a:solidFill>
              </a:rPr>
              <a:t>T</a:t>
            </a:r>
            <a:r>
              <a:rPr lang="ca-ES" sz="1200" noProof="1">
                <a:solidFill>
                  <a:schemeClr val="tx1"/>
                </a:solidFill>
              </a:rPr>
              <a:t> constantes).</a:t>
            </a:r>
            <a:endParaRPr lang="ca-ES" sz="1200" b="1" noProof="1">
              <a:solidFill>
                <a:schemeClr val="tx1"/>
              </a:solidFill>
            </a:endParaRPr>
          </a:p>
        </p:txBody>
      </p:sp>
      <p:sp>
        <p:nvSpPr>
          <p:cNvPr id="10" name="Rectángulo: esquinas redondeadas 9">
            <a:extLst>
              <a:ext uri="{FF2B5EF4-FFF2-40B4-BE49-F238E27FC236}">
                <a16:creationId xmlns:a16="http://schemas.microsoft.com/office/drawing/2014/main" id="{55B6FFF6-C648-A150-0D3D-1DCE25840272}"/>
              </a:ext>
            </a:extLst>
          </p:cNvPr>
          <p:cNvSpPr/>
          <p:nvPr/>
        </p:nvSpPr>
        <p:spPr>
          <a:xfrm>
            <a:off x="4504509" y="3625174"/>
            <a:ext cx="2402396" cy="598574"/>
          </a:xfrm>
          <a:prstGeom prst="round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600" b="1" noProof="1">
                <a:solidFill>
                  <a:schemeClr val="tx1"/>
                </a:solidFill>
              </a:rPr>
              <a:t>Hipótesis de Avogadro (1811)</a:t>
            </a:r>
          </a:p>
        </p:txBody>
      </p:sp>
      <p:sp>
        <p:nvSpPr>
          <p:cNvPr id="11" name="Corchetes 10">
            <a:extLst>
              <a:ext uri="{FF2B5EF4-FFF2-40B4-BE49-F238E27FC236}">
                <a16:creationId xmlns:a16="http://schemas.microsoft.com/office/drawing/2014/main" id="{29E0E801-C3BB-973B-B054-E21B7B7355B8}"/>
              </a:ext>
            </a:extLst>
          </p:cNvPr>
          <p:cNvSpPr/>
          <p:nvPr/>
        </p:nvSpPr>
        <p:spPr>
          <a:xfrm>
            <a:off x="7025266" y="3496288"/>
            <a:ext cx="4759904" cy="849856"/>
          </a:xfrm>
          <a:prstGeom prst="bracketPair">
            <a:avLst/>
          </a:prstGeom>
          <a:solidFill>
            <a:schemeClr val="bg1">
              <a:alpha val="50196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200" noProof="1">
                <a:solidFill>
                  <a:schemeClr val="tx1"/>
                </a:solidFill>
              </a:rPr>
              <a:t>Volúmenes iguales de distintos gases contienen el mismo número de moléculas (a mismas </a:t>
            </a:r>
            <a:r>
              <a:rPr lang="ca-ES" sz="1200" i="1" noProof="1">
                <a:solidFill>
                  <a:schemeClr val="tx1"/>
                </a:solidFill>
              </a:rPr>
              <a:t>P</a:t>
            </a:r>
            <a:r>
              <a:rPr lang="ca-ES" sz="1200" noProof="1">
                <a:solidFill>
                  <a:schemeClr val="tx1"/>
                </a:solidFill>
              </a:rPr>
              <a:t> y </a:t>
            </a:r>
            <a:r>
              <a:rPr lang="ca-ES" sz="1200" i="1" noProof="1">
                <a:solidFill>
                  <a:schemeClr val="tx1"/>
                </a:solidFill>
              </a:rPr>
              <a:t>T</a:t>
            </a:r>
            <a:r>
              <a:rPr lang="ca-ES" sz="1200" noProof="1">
                <a:solidFill>
                  <a:schemeClr val="tx1"/>
                </a:solidFill>
              </a:rPr>
              <a:t>).</a:t>
            </a:r>
            <a:endParaRPr lang="ca-ES" sz="1200" b="1" noProof="1">
              <a:solidFill>
                <a:schemeClr val="tx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19476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7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7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7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25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250"/>
                            </p:stCondLst>
                            <p:childTnLst>
                              <p:par>
                                <p:cTn id="1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7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0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7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4750"/>
                            </p:stCondLst>
                            <p:childTnLst>
                              <p:par>
                                <p:cTn id="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7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500"/>
                            </p:stCondLst>
                            <p:childTnLst>
                              <p:par>
                                <p:cTn id="3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7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6250"/>
                            </p:stCondLst>
                            <p:childTnLst>
                              <p:par>
                                <p:cTn id="41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4" grpId="0" animBg="1"/>
      <p:bldP spid="2" grpId="0" animBg="1"/>
      <p:bldP spid="3" grpId="0" animBg="1"/>
      <p:bldP spid="4" grpId="0" animBg="1"/>
      <p:bldP spid="8" grpId="0" animBg="1"/>
      <p:bldP spid="10" grpId="0" animBg="1"/>
      <p:bldP spid="1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11BE27-655A-A9E2-FEBB-3F5D232399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upo 9">
            <a:extLst>
              <a:ext uri="{FF2B5EF4-FFF2-40B4-BE49-F238E27FC236}">
                <a16:creationId xmlns:a16="http://schemas.microsoft.com/office/drawing/2014/main" id="{7A2E1ED7-D4D2-61EE-CA60-D9263E166708}"/>
              </a:ext>
            </a:extLst>
          </p:cNvPr>
          <p:cNvGrpSpPr/>
          <p:nvPr/>
        </p:nvGrpSpPr>
        <p:grpSpPr>
          <a:xfrm>
            <a:off x="9751724" y="784226"/>
            <a:ext cx="1593808" cy="2022717"/>
            <a:chOff x="9751724" y="784226"/>
            <a:chExt cx="1593808" cy="2022717"/>
          </a:xfrm>
        </p:grpSpPr>
        <p:sp>
          <p:nvSpPr>
            <p:cNvPr id="17" name="CuadroTexto 16">
              <a:extLst>
                <a:ext uri="{FF2B5EF4-FFF2-40B4-BE49-F238E27FC236}">
                  <a16:creationId xmlns:a16="http://schemas.microsoft.com/office/drawing/2014/main" id="{0691D7EB-BBE8-C194-2DA4-388BB5784D8F}"/>
                </a:ext>
              </a:extLst>
            </p:cNvPr>
            <p:cNvSpPr txBox="1"/>
            <p:nvPr/>
          </p:nvSpPr>
          <p:spPr>
            <a:xfrm>
              <a:off x="9751724" y="1975946"/>
              <a:ext cx="1593808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>
                <a:spcAft>
                  <a:spcPts val="1200"/>
                </a:spcAft>
                <a:defRPr/>
              </a:pPr>
              <a:r>
                <a:rPr lang="ca-ES" sz="1600" b="1" noProof="1">
                  <a:solidFill>
                    <a:schemeClr val="bg1"/>
                  </a:solidFill>
                </a:rPr>
                <a:t>El concepto de mol y masa molar</a:t>
              </a:r>
            </a:p>
          </p:txBody>
        </p:sp>
        <p:pic>
          <p:nvPicPr>
            <p:cNvPr id="18" name="Gráfico 17" descr="Bombilla y lápiz contorno">
              <a:extLst>
                <a:ext uri="{FF2B5EF4-FFF2-40B4-BE49-F238E27FC236}">
                  <a16:creationId xmlns:a16="http://schemas.microsoft.com/office/drawing/2014/main" id="{F8B09854-F8EC-5F99-0214-5BA529E0818A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96DAC541-7B7A-43D3-8B79-37D633B846F1}">
                  <asvg:svgBlip xmlns:asvg="http://schemas.microsoft.com/office/drawing/2016/SVG/main"/>
                </a:ext>
              </a:extLst>
            </a:blip>
            <a:srcRect/>
            <a:stretch/>
          </p:blipFill>
          <p:spPr>
            <a:xfrm>
              <a:off x="9751724" y="784226"/>
              <a:ext cx="914400" cy="914400"/>
            </a:xfrm>
            <a:prstGeom prst="rect">
              <a:avLst/>
            </a:prstGeom>
          </p:spPr>
        </p:pic>
      </p:grpSp>
      <p:sp>
        <p:nvSpPr>
          <p:cNvPr id="12" name="Corchetes 11">
            <a:extLst>
              <a:ext uri="{FF2B5EF4-FFF2-40B4-BE49-F238E27FC236}">
                <a16:creationId xmlns:a16="http://schemas.microsoft.com/office/drawing/2014/main" id="{401F42A0-3F2A-286A-40E3-F91B2AAB03D7}"/>
              </a:ext>
            </a:extLst>
          </p:cNvPr>
          <p:cNvSpPr/>
          <p:nvPr/>
        </p:nvSpPr>
        <p:spPr>
          <a:xfrm>
            <a:off x="1635187" y="1349298"/>
            <a:ext cx="3996179" cy="1042146"/>
          </a:xfrm>
          <a:prstGeom prst="bracketPair">
            <a:avLst/>
          </a:prstGeom>
          <a:solidFill>
            <a:schemeClr val="bg1">
              <a:alpha val="50196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200" b="1" noProof="1">
                <a:solidFill>
                  <a:schemeClr val="tx1"/>
                </a:solidFill>
              </a:rPr>
              <a:t>Definición de mol</a:t>
            </a:r>
          </a:p>
          <a:p>
            <a:pPr algn="ctr"/>
            <a:r>
              <a:rPr lang="ca-ES" sz="1200" noProof="1">
                <a:solidFill>
                  <a:schemeClr val="tx1"/>
                </a:solidFill>
              </a:rPr>
              <a:t>Cantidad de sustancia que contiene exactamente</a:t>
            </a:r>
          </a:p>
          <a:p>
            <a:pPr algn="ctr"/>
            <a:r>
              <a:rPr lang="ca-ES" sz="1200" noProof="1">
                <a:solidFill>
                  <a:schemeClr val="tx1"/>
                </a:solidFill>
              </a:rPr>
              <a:t>6,02214076 </a:t>
            </a:r>
            <a:r>
              <a:rPr lang="ca-ES" sz="1200" noProof="1">
                <a:solidFill>
                  <a:schemeClr val="tx1"/>
                </a:solidFill>
                <a:latin typeface="Mathematical Pi LT Std 4" panose="02000500000000000000" pitchFamily="2" charset="0"/>
              </a:rPr>
              <a:t>x </a:t>
            </a:r>
            <a:r>
              <a:rPr lang="ca-ES" sz="1200" noProof="1">
                <a:solidFill>
                  <a:schemeClr val="tx1"/>
                </a:solidFill>
              </a:rPr>
              <a:t>10</a:t>
            </a:r>
            <a:r>
              <a:rPr lang="ca-ES" sz="1200" baseline="30000" noProof="1">
                <a:solidFill>
                  <a:schemeClr val="tx1"/>
                </a:solidFill>
              </a:rPr>
              <a:t>23</a:t>
            </a:r>
            <a:endParaRPr lang="ca-ES" sz="1200" noProof="1">
              <a:solidFill>
                <a:schemeClr val="tx1"/>
              </a:solidFill>
            </a:endParaRPr>
          </a:p>
          <a:p>
            <a:pPr algn="ctr"/>
            <a:r>
              <a:rPr lang="ca-ES" sz="1200" noProof="1">
                <a:solidFill>
                  <a:schemeClr val="tx1"/>
                </a:solidFill>
              </a:rPr>
              <a:t>unidades elementales (átomos, moléculas, iones...).</a:t>
            </a:r>
          </a:p>
        </p:txBody>
      </p:sp>
      <p:sp>
        <p:nvSpPr>
          <p:cNvPr id="14" name="Corchetes 13">
            <a:extLst>
              <a:ext uri="{FF2B5EF4-FFF2-40B4-BE49-F238E27FC236}">
                <a16:creationId xmlns:a16="http://schemas.microsoft.com/office/drawing/2014/main" id="{5A238DC0-5EF8-91F9-AA1F-946D1C005986}"/>
              </a:ext>
            </a:extLst>
          </p:cNvPr>
          <p:cNvSpPr/>
          <p:nvPr/>
        </p:nvSpPr>
        <p:spPr>
          <a:xfrm>
            <a:off x="6263268" y="1478064"/>
            <a:ext cx="2479612" cy="784614"/>
          </a:xfrm>
          <a:prstGeom prst="bracketPair">
            <a:avLst/>
          </a:prstGeom>
          <a:solidFill>
            <a:schemeClr val="bg1">
              <a:alpha val="50196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200" b="1" noProof="1">
                <a:solidFill>
                  <a:schemeClr val="tx1"/>
                </a:solidFill>
              </a:rPr>
              <a:t>Número de Avogadro (</a:t>
            </a:r>
            <a:r>
              <a:rPr lang="ca-ES" sz="1200" i="1" noProof="1">
                <a:solidFill>
                  <a:schemeClr val="tx1"/>
                </a:solidFill>
              </a:rPr>
              <a:t>N</a:t>
            </a:r>
            <a:r>
              <a:rPr lang="ca-ES" sz="1200" i="1" baseline="-25000" noProof="1">
                <a:solidFill>
                  <a:schemeClr val="tx1"/>
                </a:solidFill>
              </a:rPr>
              <a:t>A</a:t>
            </a:r>
            <a:r>
              <a:rPr lang="ca-ES" sz="1200" b="1" noProof="1">
                <a:solidFill>
                  <a:schemeClr val="tx1"/>
                </a:solidFill>
              </a:rPr>
              <a:t>)</a:t>
            </a:r>
          </a:p>
          <a:p>
            <a:pPr algn="ctr"/>
            <a:endParaRPr lang="ca-ES" sz="1200" noProof="1">
              <a:solidFill>
                <a:schemeClr val="tx1"/>
              </a:solidFill>
            </a:endParaRPr>
          </a:p>
          <a:p>
            <a:pPr algn="ctr"/>
            <a:r>
              <a:rPr lang="ca-ES" sz="1200" noProof="1">
                <a:solidFill>
                  <a:schemeClr val="tx1"/>
                </a:solidFill>
              </a:rPr>
              <a:t>6,02 </a:t>
            </a:r>
            <a:r>
              <a:rPr lang="ca-ES" sz="1200" noProof="1">
                <a:solidFill>
                  <a:schemeClr val="tx1"/>
                </a:solidFill>
                <a:latin typeface="Mathematical Pi LT Std 4" panose="02000500000000000000" pitchFamily="2" charset="0"/>
              </a:rPr>
              <a:t>x </a:t>
            </a:r>
            <a:r>
              <a:rPr lang="ca-ES" sz="1200" noProof="1">
                <a:solidFill>
                  <a:schemeClr val="tx1"/>
                </a:solidFill>
              </a:rPr>
              <a:t>10</a:t>
            </a:r>
            <a:r>
              <a:rPr lang="ca-ES" sz="1200" baseline="30000" noProof="1">
                <a:solidFill>
                  <a:schemeClr val="tx1"/>
                </a:solidFill>
              </a:rPr>
              <a:t>23</a:t>
            </a:r>
            <a:endParaRPr lang="ca-ES" sz="1200" noProof="1">
              <a:solidFill>
                <a:schemeClr val="tx1"/>
              </a:solidFill>
            </a:endParaRPr>
          </a:p>
        </p:txBody>
      </p:sp>
      <p:sp>
        <p:nvSpPr>
          <p:cNvPr id="15" name="Corchetes 14">
            <a:extLst>
              <a:ext uri="{FF2B5EF4-FFF2-40B4-BE49-F238E27FC236}">
                <a16:creationId xmlns:a16="http://schemas.microsoft.com/office/drawing/2014/main" id="{2A365710-2257-1DA7-243B-641C319971BA}"/>
              </a:ext>
            </a:extLst>
          </p:cNvPr>
          <p:cNvSpPr/>
          <p:nvPr/>
        </p:nvSpPr>
        <p:spPr>
          <a:xfrm>
            <a:off x="1635187" y="2554977"/>
            <a:ext cx="3996178" cy="784614"/>
          </a:xfrm>
          <a:prstGeom prst="bracketPair">
            <a:avLst/>
          </a:prstGeom>
          <a:solidFill>
            <a:schemeClr val="bg1">
              <a:alpha val="50196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200" b="1" noProof="1">
                <a:solidFill>
                  <a:schemeClr val="tx1"/>
                </a:solidFill>
              </a:rPr>
              <a:t>Masa molar</a:t>
            </a:r>
          </a:p>
          <a:p>
            <a:pPr algn="ctr"/>
            <a:r>
              <a:rPr lang="ca-ES" sz="1200" noProof="1">
                <a:solidFill>
                  <a:schemeClr val="tx1"/>
                </a:solidFill>
              </a:rPr>
              <a:t>Masa de un mol de sustancia. Es numéricamente igual a la masa molecular, pero expresada en </a:t>
            </a:r>
            <a:r>
              <a:rPr lang="ca-ES" sz="1200" b="1" noProof="1">
                <a:solidFill>
                  <a:schemeClr val="tx1"/>
                </a:solidFill>
              </a:rPr>
              <a:t>gramos.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2894FA8C-41BB-72D8-1EBF-94FDB1065A88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47060" y="3631890"/>
            <a:ext cx="1998089" cy="2908983"/>
          </a:xfrm>
          <a:prstGeom prst="rect">
            <a:avLst/>
          </a:prstGeom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id="{398CD5D1-9076-EBEC-09B8-E54F8D48599F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9782" y="3503124"/>
            <a:ext cx="5013792" cy="3188342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524239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7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25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7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7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750"/>
                            </p:stCondLst>
                            <p:childTnLst>
                              <p:par>
                                <p:cTn id="22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3250"/>
                            </p:stCondLst>
                            <p:childTnLst>
                              <p:par>
                                <p:cTn id="26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4" grpId="0" animBg="1"/>
      <p:bldP spid="1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8B8C76-1782-9AED-42CB-31112ABE00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42D18E36-89C2-1373-3D76-8439D6728A96}"/>
              </a:ext>
            </a:extLst>
          </p:cNvPr>
          <p:cNvSpPr txBox="1"/>
          <p:nvPr/>
        </p:nvSpPr>
        <p:spPr>
          <a:xfrm>
            <a:off x="362141" y="4010586"/>
            <a:ext cx="322230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400" b="1" noProof="1">
                <a:solidFill>
                  <a:schemeClr val="bg1"/>
                </a:solidFill>
              </a:rPr>
              <a:t>Leyes de los gases ideales</a:t>
            </a:r>
          </a:p>
        </p:txBody>
      </p:sp>
      <p:sp>
        <p:nvSpPr>
          <p:cNvPr id="14" name="Rectángulo: esquinas redondeadas 9">
            <a:extLst>
              <a:ext uri="{FF2B5EF4-FFF2-40B4-BE49-F238E27FC236}">
                <a16:creationId xmlns:a16="http://schemas.microsoft.com/office/drawing/2014/main" id="{F37894FC-5886-40C7-7FB7-BF47B3DADD03}"/>
              </a:ext>
            </a:extLst>
          </p:cNvPr>
          <p:cNvSpPr/>
          <p:nvPr/>
        </p:nvSpPr>
        <p:spPr>
          <a:xfrm>
            <a:off x="4441902" y="2573060"/>
            <a:ext cx="2465003" cy="598574"/>
          </a:xfrm>
          <a:prstGeom prst="round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600" b="1" noProof="1">
                <a:solidFill>
                  <a:schemeClr val="tx1"/>
                </a:solidFill>
              </a:rPr>
              <a:t>Ley de Boyle</a:t>
            </a:r>
          </a:p>
        </p:txBody>
      </p:sp>
      <p:sp>
        <p:nvSpPr>
          <p:cNvPr id="10" name="Rectángulo: esquinas redondeadas 9">
            <a:extLst>
              <a:ext uri="{FF2B5EF4-FFF2-40B4-BE49-F238E27FC236}">
                <a16:creationId xmlns:a16="http://schemas.microsoft.com/office/drawing/2014/main" id="{AEF0644C-FB43-43B1-6134-A6206B4BF0BD}"/>
              </a:ext>
            </a:extLst>
          </p:cNvPr>
          <p:cNvSpPr/>
          <p:nvPr/>
        </p:nvSpPr>
        <p:spPr>
          <a:xfrm>
            <a:off x="4504509" y="3625174"/>
            <a:ext cx="2402396" cy="598574"/>
          </a:xfrm>
          <a:prstGeom prst="round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600" b="1" noProof="1">
                <a:solidFill>
                  <a:schemeClr val="tx1"/>
                </a:solidFill>
              </a:rPr>
              <a:t>Ley de Charles</a:t>
            </a:r>
          </a:p>
        </p:txBody>
      </p:sp>
      <p:sp>
        <p:nvSpPr>
          <p:cNvPr id="6" name="Rectángulo: esquinas redondeadas 9">
            <a:extLst>
              <a:ext uri="{FF2B5EF4-FFF2-40B4-BE49-F238E27FC236}">
                <a16:creationId xmlns:a16="http://schemas.microsoft.com/office/drawing/2014/main" id="{11195E2B-DCF4-BAD2-4FD7-C74B1DBFE937}"/>
              </a:ext>
            </a:extLst>
          </p:cNvPr>
          <p:cNvSpPr/>
          <p:nvPr/>
        </p:nvSpPr>
        <p:spPr>
          <a:xfrm>
            <a:off x="4549198" y="4674043"/>
            <a:ext cx="2402396" cy="598574"/>
          </a:xfrm>
          <a:prstGeom prst="round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600" b="1" noProof="1">
                <a:solidFill>
                  <a:schemeClr val="tx1"/>
                </a:solidFill>
              </a:rPr>
              <a:t>Ley de Gay-Lussac</a:t>
            </a:r>
          </a:p>
        </p:txBody>
      </p:sp>
      <p:sp>
        <p:nvSpPr>
          <p:cNvPr id="9" name="Rectángulo: esquinas diagonales redondeadas 35">
            <a:extLst>
              <a:ext uri="{FF2B5EF4-FFF2-40B4-BE49-F238E27FC236}">
                <a16:creationId xmlns:a16="http://schemas.microsoft.com/office/drawing/2014/main" id="{2F02AFCD-89A3-9381-E7E5-C8BF419E1F68}"/>
              </a:ext>
            </a:extLst>
          </p:cNvPr>
          <p:cNvSpPr/>
          <p:nvPr/>
        </p:nvSpPr>
        <p:spPr>
          <a:xfrm>
            <a:off x="4549198" y="5737161"/>
            <a:ext cx="6066763" cy="875524"/>
          </a:xfrm>
          <a:prstGeom prst="round2Diag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ca-ES" sz="1200" b="1" noProof="1">
                <a:solidFill>
                  <a:schemeClr val="tx1"/>
                </a:solidFill>
              </a:rPr>
              <a:t>Importante</a:t>
            </a:r>
          </a:p>
          <a:p>
            <a:endParaRPr lang="ca-ES" sz="1200" b="1" noProof="1">
              <a:solidFill>
                <a:schemeClr val="tx1"/>
              </a:solidFill>
            </a:endParaRPr>
          </a:p>
          <a:p>
            <a:r>
              <a:rPr lang="ca-ES" sz="1200" noProof="1">
                <a:solidFill>
                  <a:schemeClr val="tx1"/>
                </a:solidFill>
              </a:rPr>
              <a:t>La temperatura siempre debe expresarse en Kelvin (K):</a:t>
            </a:r>
          </a:p>
        </p:txBody>
      </p:sp>
      <p:sp>
        <p:nvSpPr>
          <p:cNvPr id="12" name="Rectángulo: esquinas redondeadas 30">
            <a:extLst>
              <a:ext uri="{FF2B5EF4-FFF2-40B4-BE49-F238E27FC236}">
                <a16:creationId xmlns:a16="http://schemas.microsoft.com/office/drawing/2014/main" id="{4F6BA4FF-BEA6-8D20-18AB-75D622C4452A}"/>
              </a:ext>
            </a:extLst>
          </p:cNvPr>
          <p:cNvSpPr/>
          <p:nvPr/>
        </p:nvSpPr>
        <p:spPr>
          <a:xfrm>
            <a:off x="4289919" y="1990110"/>
            <a:ext cx="5467398" cy="351643"/>
          </a:xfrm>
          <a:prstGeom prst="roundRect">
            <a:avLst/>
          </a:prstGeom>
          <a:noFill/>
          <a:ln w="9525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ca-ES" sz="1400" noProof="1">
                <a:solidFill>
                  <a:schemeClr val="tx1"/>
                </a:solidFill>
              </a:rPr>
              <a:t>Manteniendo una variable constante, las demás se relacionan así:</a:t>
            </a:r>
            <a:endParaRPr lang="ca-ES" sz="1400" b="1" noProof="1">
              <a:solidFill>
                <a:schemeClr val="tx1"/>
              </a:solidFill>
            </a:endParaRPr>
          </a:p>
        </p:txBody>
      </p:sp>
      <p:pic>
        <p:nvPicPr>
          <p:cNvPr id="15" name="Imagen 14">
            <a:extLst>
              <a:ext uri="{FF2B5EF4-FFF2-40B4-BE49-F238E27FC236}">
                <a16:creationId xmlns:a16="http://schemas.microsoft.com/office/drawing/2014/main" id="{AB6A7345-1C1F-46A4-818A-E80F2B067E53}"/>
              </a:ext>
            </a:extLst>
          </p:cNvPr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7119516" y="2650651"/>
            <a:ext cx="1320800" cy="419100"/>
          </a:xfrm>
          <a:prstGeom prst="rect">
            <a:avLst/>
          </a:prstGeom>
          <a:ln w="15875" cap="sq">
            <a:solidFill>
              <a:schemeClr val="tx1"/>
            </a:solidFill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6" name="Imagen 15">
            <a:extLst>
              <a:ext uri="{FF2B5EF4-FFF2-40B4-BE49-F238E27FC236}">
                <a16:creationId xmlns:a16="http://schemas.microsoft.com/office/drawing/2014/main" id="{F2BE151C-B9B5-C227-C596-04B7D2ACFD57}"/>
              </a:ext>
            </a:extLst>
          </p:cNvPr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7163966" y="3512830"/>
            <a:ext cx="1231900" cy="774700"/>
          </a:xfrm>
          <a:prstGeom prst="rect">
            <a:avLst/>
          </a:prstGeom>
          <a:ln w="15875" cap="sq">
            <a:solidFill>
              <a:schemeClr val="tx1"/>
            </a:solidFill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7" name="Imagen 16">
            <a:extLst>
              <a:ext uri="{FF2B5EF4-FFF2-40B4-BE49-F238E27FC236}">
                <a16:creationId xmlns:a16="http://schemas.microsoft.com/office/drawing/2014/main" id="{9CACB426-6521-08AD-F7AD-1C454DE21496}"/>
              </a:ext>
            </a:extLst>
          </p:cNvPr>
          <p:cNvPicPr>
            <a:picLocks noChangeAspect="1"/>
          </p:cNvPicPr>
          <p:nvPr/>
        </p:nvPicPr>
        <p:blipFill>
          <a:blip/>
          <a:srcRect r="4359"/>
          <a:stretch>
            <a:fillRect/>
          </a:stretch>
        </p:blipFill>
        <p:spPr>
          <a:xfrm>
            <a:off x="7163966" y="4599330"/>
            <a:ext cx="1231900" cy="826031"/>
          </a:xfrm>
          <a:prstGeom prst="rect">
            <a:avLst/>
          </a:prstGeom>
          <a:ln w="15875" cap="sq">
            <a:solidFill>
              <a:schemeClr val="tx1"/>
            </a:solidFill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19" name="Rectángulo: esquinas redondeadas 30">
            <a:extLst>
              <a:ext uri="{FF2B5EF4-FFF2-40B4-BE49-F238E27FC236}">
                <a16:creationId xmlns:a16="http://schemas.microsoft.com/office/drawing/2014/main" id="{92EC7F05-2B8E-AA16-113F-BF2196CD5F6D}"/>
              </a:ext>
            </a:extLst>
          </p:cNvPr>
          <p:cNvSpPr/>
          <p:nvPr/>
        </p:nvSpPr>
        <p:spPr>
          <a:xfrm>
            <a:off x="9088509" y="2631820"/>
            <a:ext cx="2605516" cy="351643"/>
          </a:xfrm>
          <a:prstGeom prst="roundRect">
            <a:avLst/>
          </a:prstGeom>
          <a:noFill/>
          <a:ln w="9525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ca-ES" sz="1400" noProof="1">
                <a:solidFill>
                  <a:schemeClr val="tx1"/>
                </a:solidFill>
              </a:rPr>
              <a:t>Inversamente proporcionales.</a:t>
            </a:r>
            <a:endParaRPr lang="ca-ES" sz="1400" b="1" noProof="1">
              <a:solidFill>
                <a:schemeClr val="tx1"/>
              </a:solidFill>
            </a:endParaRPr>
          </a:p>
        </p:txBody>
      </p:sp>
      <p:sp>
        <p:nvSpPr>
          <p:cNvPr id="21" name="Rectángulo: esquinas redondeadas 30">
            <a:extLst>
              <a:ext uri="{FF2B5EF4-FFF2-40B4-BE49-F238E27FC236}">
                <a16:creationId xmlns:a16="http://schemas.microsoft.com/office/drawing/2014/main" id="{CBBE7D4A-EE59-A028-DB22-943F9AE93463}"/>
              </a:ext>
            </a:extLst>
          </p:cNvPr>
          <p:cNvSpPr/>
          <p:nvPr/>
        </p:nvSpPr>
        <p:spPr>
          <a:xfrm>
            <a:off x="9088509" y="3658943"/>
            <a:ext cx="2605516" cy="351643"/>
          </a:xfrm>
          <a:prstGeom prst="roundRect">
            <a:avLst/>
          </a:prstGeom>
          <a:noFill/>
          <a:ln w="9525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ca-ES" sz="1400" noProof="1">
                <a:solidFill>
                  <a:schemeClr val="tx1"/>
                </a:solidFill>
              </a:rPr>
              <a:t>Directamente proporcionales.</a:t>
            </a:r>
            <a:endParaRPr lang="ca-ES" sz="1400" b="1" noProof="1">
              <a:solidFill>
                <a:schemeClr val="tx1"/>
              </a:solidFill>
            </a:endParaRPr>
          </a:p>
        </p:txBody>
      </p:sp>
      <p:sp>
        <p:nvSpPr>
          <p:cNvPr id="23" name="Rectángulo: esquinas redondeadas 30">
            <a:extLst>
              <a:ext uri="{FF2B5EF4-FFF2-40B4-BE49-F238E27FC236}">
                <a16:creationId xmlns:a16="http://schemas.microsoft.com/office/drawing/2014/main" id="{5E336129-0086-CA9F-C03A-EB81902E6E91}"/>
              </a:ext>
            </a:extLst>
          </p:cNvPr>
          <p:cNvSpPr/>
          <p:nvPr/>
        </p:nvSpPr>
        <p:spPr>
          <a:xfrm>
            <a:off x="9088509" y="4765849"/>
            <a:ext cx="2605516" cy="351643"/>
          </a:xfrm>
          <a:prstGeom prst="roundRect">
            <a:avLst/>
          </a:prstGeom>
          <a:noFill/>
          <a:ln w="9525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ca-ES" sz="1400" noProof="1">
                <a:solidFill>
                  <a:schemeClr val="tx1"/>
                </a:solidFill>
              </a:rPr>
              <a:t>Directamente proporcionales.</a:t>
            </a:r>
            <a:endParaRPr lang="ca-ES" sz="1400" b="1" noProof="1">
              <a:solidFill>
                <a:schemeClr val="tx1"/>
              </a:solidFill>
            </a:endParaRPr>
          </a:p>
        </p:txBody>
      </p:sp>
      <p:pic>
        <p:nvPicPr>
          <p:cNvPr id="24" name="Imagen 23">
            <a:extLst>
              <a:ext uri="{FF2B5EF4-FFF2-40B4-BE49-F238E27FC236}">
                <a16:creationId xmlns:a16="http://schemas.microsoft.com/office/drawing/2014/main" id="{0616E2E0-6A32-0CC8-C8D5-3B0E39626CC4}"/>
              </a:ext>
            </a:extLst>
          </p:cNvPr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8517217" y="6064963"/>
            <a:ext cx="1879600" cy="406400"/>
          </a:xfrm>
          <a:prstGeom prst="rect">
            <a:avLst/>
          </a:prstGeom>
          <a:ln w="15875" cap="sq">
            <a:solidFill>
              <a:schemeClr val="tx1"/>
            </a:solidFill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cxnSp>
        <p:nvCxnSpPr>
          <p:cNvPr id="25" name="Conector recto de flecha 24">
            <a:extLst>
              <a:ext uri="{FF2B5EF4-FFF2-40B4-BE49-F238E27FC236}">
                <a16:creationId xmlns:a16="http://schemas.microsoft.com/office/drawing/2014/main" id="{70823B1A-2E4D-FA78-2C03-668671CFB567}"/>
              </a:ext>
            </a:extLst>
          </p:cNvPr>
          <p:cNvCxnSpPr>
            <a:cxnSpLocks/>
          </p:cNvCxnSpPr>
          <p:nvPr/>
        </p:nvCxnSpPr>
        <p:spPr>
          <a:xfrm>
            <a:off x="8539912" y="2814804"/>
            <a:ext cx="562264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7" name="Conector recto de flecha 26">
            <a:extLst>
              <a:ext uri="{FF2B5EF4-FFF2-40B4-BE49-F238E27FC236}">
                <a16:creationId xmlns:a16="http://schemas.microsoft.com/office/drawing/2014/main" id="{C511BAEE-9FE0-6D2C-103A-F1AAB1CC8F35}"/>
              </a:ext>
            </a:extLst>
          </p:cNvPr>
          <p:cNvCxnSpPr>
            <a:cxnSpLocks/>
          </p:cNvCxnSpPr>
          <p:nvPr/>
        </p:nvCxnSpPr>
        <p:spPr>
          <a:xfrm>
            <a:off x="8539912" y="3848151"/>
            <a:ext cx="562264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8" name="Conector recto de flecha 27">
            <a:extLst>
              <a:ext uri="{FF2B5EF4-FFF2-40B4-BE49-F238E27FC236}">
                <a16:creationId xmlns:a16="http://schemas.microsoft.com/office/drawing/2014/main" id="{8957E131-3E18-18A5-ABF0-B5A6C5B82F56}"/>
              </a:ext>
            </a:extLst>
          </p:cNvPr>
          <p:cNvCxnSpPr>
            <a:cxnSpLocks/>
          </p:cNvCxnSpPr>
          <p:nvPr/>
        </p:nvCxnSpPr>
        <p:spPr>
          <a:xfrm>
            <a:off x="8539912" y="4941670"/>
            <a:ext cx="562264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200333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7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7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7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750"/>
                            </p:stCondLst>
                            <p:childTnLst>
                              <p:par>
                                <p:cTn id="2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750"/>
                            </p:stCondLst>
                            <p:childTnLst>
                              <p:par>
                                <p:cTn id="24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250"/>
                            </p:stCondLst>
                            <p:childTnLst>
                              <p:par>
                                <p:cTn id="28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750"/>
                            </p:stCondLst>
                            <p:childTnLst>
                              <p:par>
                                <p:cTn id="34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7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3500"/>
                            </p:stCondLst>
                            <p:childTnLst>
                              <p:par>
                                <p:cTn id="4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3500"/>
                            </p:stCondLst>
                            <p:childTnLst>
                              <p:par>
                                <p:cTn id="4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4000"/>
                            </p:stCondLst>
                            <p:childTnLst>
                              <p:par>
                                <p:cTn id="4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4500"/>
                            </p:stCondLst>
                            <p:childTnLst>
                              <p:par>
                                <p:cTn id="5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7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250"/>
                            </p:stCondLst>
                            <p:childTnLst>
                              <p:par>
                                <p:cTn id="5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5250"/>
                            </p:stCondLst>
                            <p:childTnLst>
                              <p:par>
                                <p:cTn id="62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5750"/>
                            </p:stCondLst>
                            <p:childTnLst>
                              <p:par>
                                <p:cTn id="66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6250"/>
                            </p:stCondLst>
                            <p:childTnLst>
                              <p:par>
                                <p:cTn id="7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7250"/>
                            </p:stCondLst>
                            <p:childTnLst>
                              <p:par>
                                <p:cTn id="7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4" grpId="0" animBg="1"/>
      <p:bldP spid="10" grpId="0" animBg="1"/>
      <p:bldP spid="6" grpId="0" animBg="1"/>
      <p:bldP spid="9" grpId="0" animBg="1"/>
      <p:bldP spid="12" grpId="0" animBg="1"/>
      <p:bldP spid="19" grpId="0" animBg="1"/>
      <p:bldP spid="21" grpId="0" animBg="1"/>
      <p:bldP spid="2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3DA8EF-18CA-0CE9-3D93-804560BE3E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upo 9">
            <a:extLst>
              <a:ext uri="{FF2B5EF4-FFF2-40B4-BE49-F238E27FC236}">
                <a16:creationId xmlns:a16="http://schemas.microsoft.com/office/drawing/2014/main" id="{A43AE633-4284-5F01-1C08-263AFCDB7850}"/>
              </a:ext>
            </a:extLst>
          </p:cNvPr>
          <p:cNvGrpSpPr/>
          <p:nvPr/>
        </p:nvGrpSpPr>
        <p:grpSpPr>
          <a:xfrm>
            <a:off x="9751724" y="784226"/>
            <a:ext cx="1593808" cy="2268938"/>
            <a:chOff x="9751724" y="784226"/>
            <a:chExt cx="1593808" cy="2268938"/>
          </a:xfrm>
        </p:grpSpPr>
        <p:sp>
          <p:nvSpPr>
            <p:cNvPr id="17" name="CuadroTexto 16">
              <a:extLst>
                <a:ext uri="{FF2B5EF4-FFF2-40B4-BE49-F238E27FC236}">
                  <a16:creationId xmlns:a16="http://schemas.microsoft.com/office/drawing/2014/main" id="{613AAC3E-4E52-4024-A4D4-4D3823A439C8}"/>
                </a:ext>
              </a:extLst>
            </p:cNvPr>
            <p:cNvSpPr txBox="1"/>
            <p:nvPr/>
          </p:nvSpPr>
          <p:spPr>
            <a:xfrm>
              <a:off x="9751724" y="1975946"/>
              <a:ext cx="1593808" cy="10772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>
                <a:spcAft>
                  <a:spcPts val="1200"/>
                </a:spcAft>
                <a:defRPr/>
              </a:pPr>
              <a:r>
                <a:rPr lang="ca-ES" sz="1600" b="1" noProof="1">
                  <a:solidFill>
                    <a:schemeClr val="bg1"/>
                  </a:solidFill>
                </a:rPr>
                <a:t>Ecuación de Clapeyron y mezclas de gases</a:t>
              </a:r>
            </a:p>
          </p:txBody>
        </p:sp>
        <p:pic>
          <p:nvPicPr>
            <p:cNvPr id="18" name="Gráfico 17" descr="Bombilla y lápiz contorno">
              <a:extLst>
                <a:ext uri="{FF2B5EF4-FFF2-40B4-BE49-F238E27FC236}">
                  <a16:creationId xmlns:a16="http://schemas.microsoft.com/office/drawing/2014/main" id="{3DB32368-0F6F-8EE8-D0DF-3C8B19542285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96DAC541-7B7A-43D3-8B79-37D633B846F1}">
                  <asvg:svgBlip xmlns:asvg="http://schemas.microsoft.com/office/drawing/2016/SVG/main"/>
                </a:ext>
              </a:extLst>
            </a:blip>
            <a:srcRect/>
            <a:stretch/>
          </p:blipFill>
          <p:spPr>
            <a:xfrm>
              <a:off x="9751724" y="784226"/>
              <a:ext cx="914400" cy="914400"/>
            </a:xfrm>
            <a:prstGeom prst="rect">
              <a:avLst/>
            </a:prstGeom>
          </p:spPr>
        </p:pic>
      </p:grpSp>
      <p:sp>
        <p:nvSpPr>
          <p:cNvPr id="12" name="Corchetes 11">
            <a:extLst>
              <a:ext uri="{FF2B5EF4-FFF2-40B4-BE49-F238E27FC236}">
                <a16:creationId xmlns:a16="http://schemas.microsoft.com/office/drawing/2014/main" id="{4C2B302A-FA64-66CE-3D6B-F45B9BF80426}"/>
              </a:ext>
            </a:extLst>
          </p:cNvPr>
          <p:cNvSpPr/>
          <p:nvPr/>
        </p:nvSpPr>
        <p:spPr>
          <a:xfrm>
            <a:off x="1635187" y="1349298"/>
            <a:ext cx="3996179" cy="1042146"/>
          </a:xfrm>
          <a:prstGeom prst="bracketPair">
            <a:avLst/>
          </a:prstGeom>
          <a:solidFill>
            <a:schemeClr val="bg1">
              <a:alpha val="50196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200" b="1" noProof="1">
                <a:solidFill>
                  <a:schemeClr val="tx1"/>
                </a:solidFill>
              </a:rPr>
              <a:t>Ecuación de los gases ideales</a:t>
            </a:r>
          </a:p>
          <a:p>
            <a:pPr algn="ctr"/>
            <a:r>
              <a:rPr lang="ca-ES" sz="1200" noProof="1">
                <a:solidFill>
                  <a:schemeClr val="tx1"/>
                </a:solidFill>
              </a:rPr>
              <a:t>Unifica las leyes anteriores para </a:t>
            </a:r>
            <a:r>
              <a:rPr lang="ca-ES" sz="1200" i="1" noProof="1">
                <a:solidFill>
                  <a:schemeClr val="tx1"/>
                </a:solidFill>
              </a:rPr>
              <a:t>n </a:t>
            </a:r>
            <a:r>
              <a:rPr lang="ca-ES" sz="1200" noProof="1">
                <a:solidFill>
                  <a:schemeClr val="tx1"/>
                </a:solidFill>
              </a:rPr>
              <a:t>moles de gas: </a:t>
            </a:r>
          </a:p>
        </p:txBody>
      </p:sp>
      <p:sp>
        <p:nvSpPr>
          <p:cNvPr id="15" name="Corchetes 14">
            <a:extLst>
              <a:ext uri="{FF2B5EF4-FFF2-40B4-BE49-F238E27FC236}">
                <a16:creationId xmlns:a16="http://schemas.microsoft.com/office/drawing/2014/main" id="{9DC8DBCD-8A13-F269-7FC7-7DABE2D59F2C}"/>
              </a:ext>
            </a:extLst>
          </p:cNvPr>
          <p:cNvSpPr/>
          <p:nvPr/>
        </p:nvSpPr>
        <p:spPr>
          <a:xfrm>
            <a:off x="1635187" y="3313657"/>
            <a:ext cx="3996178" cy="784614"/>
          </a:xfrm>
          <a:prstGeom prst="bracketPair">
            <a:avLst/>
          </a:prstGeom>
          <a:solidFill>
            <a:schemeClr val="bg1">
              <a:alpha val="50196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200" b="1" noProof="1">
                <a:solidFill>
                  <a:schemeClr val="tx1"/>
                </a:solidFill>
              </a:rPr>
              <a:t>Ley de las presiones parciales (Dalton)</a:t>
            </a:r>
          </a:p>
          <a:p>
            <a:pPr algn="ctr"/>
            <a:r>
              <a:rPr lang="ca-ES" sz="1200" noProof="1">
                <a:solidFill>
                  <a:schemeClr val="tx1"/>
                </a:solidFill>
              </a:rPr>
              <a:t>La presión total de una mezcla es la suma de las presiones parciales de sus componentes: </a:t>
            </a:r>
            <a:endParaRPr lang="ca-ES" sz="1200" b="1" noProof="1">
              <a:solidFill>
                <a:schemeClr val="tx1"/>
              </a:solidFill>
            </a:endParaRP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504E0EB5-B0F7-B7D9-FC18-C2F4AE67780F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158" r="72061" b="38805"/>
          <a:stretch>
            <a:fillRect/>
          </a:stretch>
        </p:blipFill>
        <p:spPr>
          <a:xfrm>
            <a:off x="2069225" y="4698460"/>
            <a:ext cx="939366" cy="1191139"/>
          </a:xfrm>
          <a:prstGeom prst="rect">
            <a:avLst/>
          </a:prstGeom>
        </p:spPr>
      </p:pic>
      <p:pic>
        <p:nvPicPr>
          <p:cNvPr id="2" name="Imagen 1">
            <a:extLst>
              <a:ext uri="{FF2B5EF4-FFF2-40B4-BE49-F238E27FC236}">
                <a16:creationId xmlns:a16="http://schemas.microsoft.com/office/drawing/2014/main" id="{D0710FB1-2D20-579A-3FA5-BB310329530D}"/>
              </a:ext>
            </a:extLst>
          </p:cNvPr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6769518" y="1501776"/>
            <a:ext cx="1270000" cy="393700"/>
          </a:xfrm>
          <a:prstGeom prst="rect">
            <a:avLst/>
          </a:prstGeom>
          <a:ln w="15875" cap="sq">
            <a:solidFill>
              <a:schemeClr val="tx1"/>
            </a:solidFill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3" name="Imagen 2">
            <a:extLst>
              <a:ext uri="{FF2B5EF4-FFF2-40B4-BE49-F238E27FC236}">
                <a16:creationId xmlns:a16="http://schemas.microsoft.com/office/drawing/2014/main" id="{33B97255-B3DB-3A09-549A-2F57723437D9}"/>
              </a:ext>
            </a:extLst>
          </p:cNvPr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6431757" y="2268550"/>
            <a:ext cx="1945522" cy="784614"/>
          </a:xfrm>
          <a:prstGeom prst="rect">
            <a:avLst/>
          </a:prstGeom>
          <a:ln w="15875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3219DD1F-1B5C-AC74-9B46-CD00865B5345}"/>
              </a:ext>
            </a:extLst>
          </p:cNvPr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5935518" y="3545523"/>
            <a:ext cx="2515018" cy="320882"/>
          </a:xfrm>
          <a:prstGeom prst="rect">
            <a:avLst/>
          </a:prstGeom>
          <a:ln w="15875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F92A8FFE-D13E-43F8-EF0F-C344BD270785}"/>
              </a:ext>
            </a:extLst>
          </p:cNvPr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1413227" y="6000141"/>
            <a:ext cx="2251362" cy="278350"/>
          </a:xfrm>
          <a:prstGeom prst="rect">
            <a:avLst/>
          </a:prstGeom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id="{BAAAE9D2-2E19-062F-159E-D96819440374}"/>
              </a:ext>
            </a:extLst>
          </p:cNvPr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4024357" y="6000141"/>
            <a:ext cx="2603393" cy="302911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id="{DAF57DE9-4FCB-0F94-6C8D-0513AA793BFC}"/>
              </a:ext>
            </a:extLst>
          </p:cNvPr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7162616" y="6000141"/>
            <a:ext cx="2104000" cy="294724"/>
          </a:xfrm>
          <a:prstGeom prst="rect">
            <a:avLst/>
          </a:prstGeom>
        </p:spPr>
      </p:pic>
      <p:pic>
        <p:nvPicPr>
          <p:cNvPr id="13" name="Imagen 12">
            <a:extLst>
              <a:ext uri="{FF2B5EF4-FFF2-40B4-BE49-F238E27FC236}">
                <a16:creationId xmlns:a16="http://schemas.microsoft.com/office/drawing/2014/main" id="{CC88DA06-9358-4C6B-3927-6D5935977D3A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854" t="4672" r="39730" b="37765"/>
          <a:stretch>
            <a:fillRect/>
          </a:stretch>
        </p:blipFill>
        <p:spPr>
          <a:xfrm>
            <a:off x="4781108" y="4466557"/>
            <a:ext cx="1089890" cy="1457689"/>
          </a:xfrm>
          <a:prstGeom prst="rect">
            <a:avLst/>
          </a:prstGeom>
        </p:spPr>
      </p:pic>
      <p:pic>
        <p:nvPicPr>
          <p:cNvPr id="16" name="Imagen 15">
            <a:extLst>
              <a:ext uri="{FF2B5EF4-FFF2-40B4-BE49-F238E27FC236}">
                <a16:creationId xmlns:a16="http://schemas.microsoft.com/office/drawing/2014/main" id="{590691E3-E815-32D5-5C3D-935AFBD834A7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102" t="13586" r="7482" b="38537"/>
          <a:stretch>
            <a:fillRect/>
          </a:stretch>
        </p:blipFill>
        <p:spPr>
          <a:xfrm>
            <a:off x="7669671" y="4698460"/>
            <a:ext cx="1089890" cy="1212403"/>
          </a:xfrm>
          <a:prstGeom prst="rect">
            <a:avLst/>
          </a:prstGeom>
        </p:spPr>
      </p:pic>
      <p:cxnSp>
        <p:nvCxnSpPr>
          <p:cNvPr id="19" name="Conector recto de flecha 18">
            <a:extLst>
              <a:ext uri="{FF2B5EF4-FFF2-40B4-BE49-F238E27FC236}">
                <a16:creationId xmlns:a16="http://schemas.microsoft.com/office/drawing/2014/main" id="{26F0C4B2-7BC9-BE5E-0E78-1D7CE0179DC7}"/>
              </a:ext>
            </a:extLst>
          </p:cNvPr>
          <p:cNvCxnSpPr>
            <a:cxnSpLocks/>
          </p:cNvCxnSpPr>
          <p:nvPr/>
        </p:nvCxnSpPr>
        <p:spPr>
          <a:xfrm>
            <a:off x="3141461" y="5324540"/>
            <a:ext cx="1411084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1" name="Conector recto de flecha 20">
            <a:extLst>
              <a:ext uri="{FF2B5EF4-FFF2-40B4-BE49-F238E27FC236}">
                <a16:creationId xmlns:a16="http://schemas.microsoft.com/office/drawing/2014/main" id="{B86CB04E-2256-E5A4-2B6A-645D78820AB3}"/>
              </a:ext>
            </a:extLst>
          </p:cNvPr>
          <p:cNvCxnSpPr>
            <a:cxnSpLocks/>
          </p:cNvCxnSpPr>
          <p:nvPr/>
        </p:nvCxnSpPr>
        <p:spPr>
          <a:xfrm>
            <a:off x="6063976" y="5324808"/>
            <a:ext cx="1411084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7222893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7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250"/>
                            </p:stCondLst>
                            <p:childTnLst>
                              <p:par>
                                <p:cTn id="14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750"/>
                            </p:stCondLst>
                            <p:childTnLst>
                              <p:par>
                                <p:cTn id="19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25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7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3000"/>
                            </p:stCondLst>
                            <p:childTnLst>
                              <p:par>
                                <p:cTn id="28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4000"/>
                            </p:stCondLst>
                            <p:childTnLst>
                              <p:par>
                                <p:cTn id="38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4500"/>
                            </p:stCondLst>
                            <p:childTnLst>
                              <p:par>
                                <p:cTn id="42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0"/>
                            </p:stCondLst>
                            <p:childTnLst>
                              <p:par>
                                <p:cTn id="46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500"/>
                            </p:stCondLst>
                            <p:childTnLst>
                              <p:par>
                                <p:cTn id="51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6000"/>
                            </p:stCondLst>
                            <p:childTnLst>
                              <p:par>
                                <p:cTn id="5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6500"/>
                            </p:stCondLst>
                            <p:childTnLst>
                              <p:par>
                                <p:cTn id="59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7000"/>
                            </p:stCondLst>
                            <p:childTnLst>
                              <p:par>
                                <p:cTn id="64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99D843-1F4E-9F74-6C35-0EE6EEBCEB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5D5AE1E5-BB7A-62AE-C7DD-AF7964EA3D89}"/>
              </a:ext>
            </a:extLst>
          </p:cNvPr>
          <p:cNvSpPr txBox="1"/>
          <p:nvPr/>
        </p:nvSpPr>
        <p:spPr>
          <a:xfrm>
            <a:off x="362141" y="4010586"/>
            <a:ext cx="322230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400" b="1" noProof="1">
                <a:solidFill>
                  <a:schemeClr val="bg1"/>
                </a:solidFill>
              </a:rPr>
              <a:t>Fórmulas químicas y composición</a:t>
            </a:r>
          </a:p>
        </p:txBody>
      </p:sp>
      <p:sp>
        <p:nvSpPr>
          <p:cNvPr id="14" name="Rectángulo: esquinas redondeadas 9">
            <a:extLst>
              <a:ext uri="{FF2B5EF4-FFF2-40B4-BE49-F238E27FC236}">
                <a16:creationId xmlns:a16="http://schemas.microsoft.com/office/drawing/2014/main" id="{90425511-056E-7323-D0E4-EC50000F52C5}"/>
              </a:ext>
            </a:extLst>
          </p:cNvPr>
          <p:cNvSpPr/>
          <p:nvPr/>
        </p:nvSpPr>
        <p:spPr>
          <a:xfrm>
            <a:off x="5064082" y="2209190"/>
            <a:ext cx="2465003" cy="598574"/>
          </a:xfrm>
          <a:prstGeom prst="round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600" b="1" noProof="1">
                <a:solidFill>
                  <a:schemeClr val="tx1"/>
                </a:solidFill>
              </a:rPr>
              <a:t>Fórmula empírica</a:t>
            </a:r>
          </a:p>
        </p:txBody>
      </p:sp>
      <p:sp>
        <p:nvSpPr>
          <p:cNvPr id="10" name="Rectángulo: esquinas redondeadas 9">
            <a:extLst>
              <a:ext uri="{FF2B5EF4-FFF2-40B4-BE49-F238E27FC236}">
                <a16:creationId xmlns:a16="http://schemas.microsoft.com/office/drawing/2014/main" id="{8F151BFF-B53B-0A4F-3155-28A3E86CB27C}"/>
              </a:ext>
            </a:extLst>
          </p:cNvPr>
          <p:cNvSpPr/>
          <p:nvPr/>
        </p:nvSpPr>
        <p:spPr>
          <a:xfrm>
            <a:off x="8998075" y="2209190"/>
            <a:ext cx="2402396" cy="598574"/>
          </a:xfrm>
          <a:prstGeom prst="round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600" b="1" noProof="1">
                <a:solidFill>
                  <a:schemeClr val="tx1"/>
                </a:solidFill>
              </a:rPr>
              <a:t>Fórmula molecular</a:t>
            </a:r>
          </a:p>
        </p:txBody>
      </p:sp>
      <p:sp>
        <p:nvSpPr>
          <p:cNvPr id="6" name="Rectángulo: esquinas redondeadas 9">
            <a:extLst>
              <a:ext uri="{FF2B5EF4-FFF2-40B4-BE49-F238E27FC236}">
                <a16:creationId xmlns:a16="http://schemas.microsoft.com/office/drawing/2014/main" id="{DA4473BF-0AAF-B489-7ADB-780CE348BD8A}"/>
              </a:ext>
            </a:extLst>
          </p:cNvPr>
          <p:cNvSpPr/>
          <p:nvPr/>
        </p:nvSpPr>
        <p:spPr>
          <a:xfrm>
            <a:off x="5123775" y="4013822"/>
            <a:ext cx="2402396" cy="598574"/>
          </a:xfrm>
          <a:prstGeom prst="round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600" b="1" noProof="1">
                <a:solidFill>
                  <a:schemeClr val="tx1"/>
                </a:solidFill>
              </a:rPr>
              <a:t>Composición centesimal</a:t>
            </a:r>
          </a:p>
        </p:txBody>
      </p:sp>
      <p:sp>
        <p:nvSpPr>
          <p:cNvPr id="2" name="Corchetes 1">
            <a:extLst>
              <a:ext uri="{FF2B5EF4-FFF2-40B4-BE49-F238E27FC236}">
                <a16:creationId xmlns:a16="http://schemas.microsoft.com/office/drawing/2014/main" id="{F9D55801-B184-9FF6-85EF-5ADD396B8858}"/>
              </a:ext>
            </a:extLst>
          </p:cNvPr>
          <p:cNvSpPr/>
          <p:nvPr/>
        </p:nvSpPr>
        <p:spPr>
          <a:xfrm>
            <a:off x="5070127" y="2918933"/>
            <a:ext cx="2509692" cy="784614"/>
          </a:xfrm>
          <a:prstGeom prst="bracketPair">
            <a:avLst/>
          </a:prstGeom>
          <a:solidFill>
            <a:schemeClr val="bg1">
              <a:alpha val="50196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200" noProof="1">
                <a:solidFill>
                  <a:schemeClr val="tx1"/>
                </a:solidFill>
              </a:rPr>
              <a:t>Indica la proporción más sencilla entre los átomos de un compuesto.</a:t>
            </a:r>
            <a:endParaRPr lang="ca-ES" sz="1200" b="1" noProof="1">
              <a:solidFill>
                <a:schemeClr val="tx1"/>
              </a:solidFill>
            </a:endParaRPr>
          </a:p>
        </p:txBody>
      </p:sp>
      <p:sp>
        <p:nvSpPr>
          <p:cNvPr id="3" name="Corchetes 2">
            <a:extLst>
              <a:ext uri="{FF2B5EF4-FFF2-40B4-BE49-F238E27FC236}">
                <a16:creationId xmlns:a16="http://schemas.microsoft.com/office/drawing/2014/main" id="{E6516089-DF4D-6694-565A-93A02B7BF84C}"/>
              </a:ext>
            </a:extLst>
          </p:cNvPr>
          <p:cNvSpPr/>
          <p:nvPr/>
        </p:nvSpPr>
        <p:spPr>
          <a:xfrm>
            <a:off x="8998075" y="2918933"/>
            <a:ext cx="2402396" cy="784614"/>
          </a:xfrm>
          <a:prstGeom prst="bracketPair">
            <a:avLst/>
          </a:prstGeom>
          <a:solidFill>
            <a:schemeClr val="bg1">
              <a:alpha val="50196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200" noProof="1">
                <a:solidFill>
                  <a:schemeClr val="tx1"/>
                </a:solidFill>
              </a:rPr>
              <a:t>Indica el número exacto de átomos. Es un múltiplo entero de la empírica.</a:t>
            </a:r>
            <a:endParaRPr lang="ca-ES" sz="1200" b="1" noProof="1">
              <a:solidFill>
                <a:schemeClr val="tx1"/>
              </a:solidFill>
            </a:endParaRPr>
          </a:p>
        </p:txBody>
      </p:sp>
      <p:sp>
        <p:nvSpPr>
          <p:cNvPr id="4" name="Corchetes 3">
            <a:extLst>
              <a:ext uri="{FF2B5EF4-FFF2-40B4-BE49-F238E27FC236}">
                <a16:creationId xmlns:a16="http://schemas.microsoft.com/office/drawing/2014/main" id="{FEEDCFB0-3C04-CA07-50B2-0DD197EF6563}"/>
              </a:ext>
            </a:extLst>
          </p:cNvPr>
          <p:cNvSpPr/>
          <p:nvPr/>
        </p:nvSpPr>
        <p:spPr>
          <a:xfrm>
            <a:off x="5070127" y="4756790"/>
            <a:ext cx="2509692" cy="784614"/>
          </a:xfrm>
          <a:prstGeom prst="bracketPair">
            <a:avLst/>
          </a:prstGeom>
          <a:solidFill>
            <a:schemeClr val="bg1">
              <a:alpha val="50196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200" noProof="1">
                <a:solidFill>
                  <a:schemeClr val="tx1"/>
                </a:solidFill>
              </a:rPr>
              <a:t>Indica el porcentaje en masa de cada elemento en el compuesto:</a:t>
            </a:r>
            <a:endParaRPr lang="ca-ES" sz="1200" b="1" noProof="1">
              <a:solidFill>
                <a:schemeClr val="tx1"/>
              </a:solidFill>
            </a:endParaRPr>
          </a:p>
        </p:txBody>
      </p:sp>
      <p:grpSp>
        <p:nvGrpSpPr>
          <p:cNvPr id="30" name="Grupo 29">
            <a:extLst>
              <a:ext uri="{FF2B5EF4-FFF2-40B4-BE49-F238E27FC236}">
                <a16:creationId xmlns:a16="http://schemas.microsoft.com/office/drawing/2014/main" id="{9E2F1BBD-A4C2-43A5-E93B-7D27CDFFD7C4}"/>
              </a:ext>
            </a:extLst>
          </p:cNvPr>
          <p:cNvGrpSpPr/>
          <p:nvPr/>
        </p:nvGrpSpPr>
        <p:grpSpPr>
          <a:xfrm>
            <a:off x="7749251" y="4426084"/>
            <a:ext cx="3944663" cy="622618"/>
            <a:chOff x="5742195" y="5720304"/>
            <a:chExt cx="3944663" cy="622618"/>
          </a:xfrm>
        </p:grpSpPr>
        <p:sp>
          <p:nvSpPr>
            <p:cNvPr id="29" name="Rectángulo 28">
              <a:extLst>
                <a:ext uri="{FF2B5EF4-FFF2-40B4-BE49-F238E27FC236}">
                  <a16:creationId xmlns:a16="http://schemas.microsoft.com/office/drawing/2014/main" id="{DED068EF-49F2-2501-3D29-51EF9C2CC6F1}"/>
                </a:ext>
              </a:extLst>
            </p:cNvPr>
            <p:cNvSpPr/>
            <p:nvPr/>
          </p:nvSpPr>
          <p:spPr>
            <a:xfrm>
              <a:off x="5742195" y="5720304"/>
              <a:ext cx="3884884" cy="622618"/>
            </a:xfrm>
            <a:prstGeom prst="rect">
              <a:avLst/>
            </a:prstGeom>
            <a:solidFill>
              <a:schemeClr val="bg1"/>
            </a:solidFill>
            <a:ln w="15875" cap="sq"/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grpSp>
          <p:nvGrpSpPr>
            <p:cNvPr id="26" name="Grupo 25">
              <a:extLst>
                <a:ext uri="{FF2B5EF4-FFF2-40B4-BE49-F238E27FC236}">
                  <a16:creationId xmlns:a16="http://schemas.microsoft.com/office/drawing/2014/main" id="{248111A1-EC68-F5A3-BA5B-B94D94DEFFFE}"/>
                </a:ext>
              </a:extLst>
            </p:cNvPr>
            <p:cNvGrpSpPr/>
            <p:nvPr/>
          </p:nvGrpSpPr>
          <p:grpSpPr>
            <a:xfrm>
              <a:off x="5742195" y="5760922"/>
              <a:ext cx="3944663" cy="547494"/>
              <a:chOff x="5742195" y="5760922"/>
              <a:chExt cx="3944663" cy="547494"/>
            </a:xfrm>
          </p:grpSpPr>
          <p:sp>
            <p:nvSpPr>
              <p:cNvPr id="23" name="Rectángulo: esquinas redondeadas 30">
                <a:extLst>
                  <a:ext uri="{FF2B5EF4-FFF2-40B4-BE49-F238E27FC236}">
                    <a16:creationId xmlns:a16="http://schemas.microsoft.com/office/drawing/2014/main" id="{3337C5B1-5BE8-0F2A-560E-BE5950DD914B}"/>
                  </a:ext>
                </a:extLst>
              </p:cNvPr>
              <p:cNvSpPr/>
              <p:nvPr/>
            </p:nvSpPr>
            <p:spPr>
              <a:xfrm>
                <a:off x="5742195" y="5840037"/>
                <a:ext cx="1300631" cy="351643"/>
              </a:xfrm>
              <a:prstGeom prst="roundRect">
                <a:avLst/>
              </a:prstGeom>
              <a:noFill/>
              <a:ln w="9525"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ca-ES" sz="1400" noProof="1">
                    <a:solidFill>
                      <a:schemeClr val="tx1"/>
                    </a:solidFill>
                  </a:rPr>
                  <a:t>% en masa </a:t>
                </a:r>
                <a:r>
                  <a:rPr lang="ca-ES" sz="1400" noProof="1">
                    <a:solidFill>
                      <a:schemeClr val="tx1"/>
                    </a:solidFill>
                    <a:latin typeface="Symbol" pitchFamily="2" charset="2"/>
                  </a:rPr>
                  <a:t>=</a:t>
                </a:r>
                <a:endParaRPr lang="ca-ES" sz="1400" b="1" noProof="1">
                  <a:solidFill>
                    <a:schemeClr val="tx1"/>
                  </a:solidFill>
                </a:endParaRPr>
              </a:p>
            </p:txBody>
          </p:sp>
          <p:sp>
            <p:nvSpPr>
              <p:cNvPr id="7" name="Rectángulo: esquinas redondeadas 30">
                <a:extLst>
                  <a:ext uri="{FF2B5EF4-FFF2-40B4-BE49-F238E27FC236}">
                    <a16:creationId xmlns:a16="http://schemas.microsoft.com/office/drawing/2014/main" id="{C780F393-81B4-AF8D-2BAB-702F734C8DE0}"/>
                  </a:ext>
                </a:extLst>
              </p:cNvPr>
              <p:cNvSpPr/>
              <p:nvPr/>
            </p:nvSpPr>
            <p:spPr>
              <a:xfrm>
                <a:off x="7115415" y="5760922"/>
                <a:ext cx="1508155" cy="276519"/>
              </a:xfrm>
              <a:prstGeom prst="roundRect">
                <a:avLst/>
              </a:prstGeom>
              <a:noFill/>
              <a:ln w="9525"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ca-ES" sz="1400" noProof="1">
                    <a:solidFill>
                      <a:schemeClr val="tx1"/>
                    </a:solidFill>
                  </a:rPr>
                  <a:t>masa elemento</a:t>
                </a:r>
                <a:endParaRPr lang="ca-ES" sz="1400" b="1" noProof="1">
                  <a:solidFill>
                    <a:schemeClr val="tx1"/>
                  </a:solidFill>
                </a:endParaRPr>
              </a:p>
            </p:txBody>
          </p:sp>
          <p:sp>
            <p:nvSpPr>
              <p:cNvPr id="8" name="Rectángulo: esquinas redondeadas 30">
                <a:extLst>
                  <a:ext uri="{FF2B5EF4-FFF2-40B4-BE49-F238E27FC236}">
                    <a16:creationId xmlns:a16="http://schemas.microsoft.com/office/drawing/2014/main" id="{C044F077-33BE-75A8-474E-A02C1468135F}"/>
                  </a:ext>
                </a:extLst>
              </p:cNvPr>
              <p:cNvSpPr/>
              <p:nvPr/>
            </p:nvSpPr>
            <p:spPr>
              <a:xfrm>
                <a:off x="6877087" y="5956773"/>
                <a:ext cx="1984811" cy="351643"/>
              </a:xfrm>
              <a:prstGeom prst="roundRect">
                <a:avLst/>
              </a:prstGeom>
              <a:noFill/>
              <a:ln w="9525"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ca-ES" sz="1400" noProof="1">
                    <a:solidFill>
                      <a:schemeClr val="tx1"/>
                    </a:solidFill>
                  </a:rPr>
                  <a:t>masa total compuesto</a:t>
                </a:r>
                <a:endParaRPr lang="ca-ES" sz="1400" b="1" noProof="1">
                  <a:solidFill>
                    <a:schemeClr val="tx1"/>
                  </a:solidFill>
                </a:endParaRPr>
              </a:p>
            </p:txBody>
          </p:sp>
          <p:sp>
            <p:nvSpPr>
              <p:cNvPr id="11" name="Rectángulo: esquinas redondeadas 30">
                <a:extLst>
                  <a:ext uri="{FF2B5EF4-FFF2-40B4-BE49-F238E27FC236}">
                    <a16:creationId xmlns:a16="http://schemas.microsoft.com/office/drawing/2014/main" id="{CE307FFC-BFF6-4D70-BD4D-96C9C06D193A}"/>
                  </a:ext>
                </a:extLst>
              </p:cNvPr>
              <p:cNvSpPr/>
              <p:nvPr/>
            </p:nvSpPr>
            <p:spPr>
              <a:xfrm>
                <a:off x="8747185" y="5879451"/>
                <a:ext cx="939673" cy="276519"/>
              </a:xfrm>
              <a:prstGeom prst="roundRect">
                <a:avLst/>
              </a:prstGeom>
              <a:noFill/>
              <a:ln w="9525"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ca-ES" sz="1400" noProof="1">
                    <a:solidFill>
                      <a:schemeClr val="tx1"/>
                    </a:solidFill>
                    <a:latin typeface="Symbol" pitchFamily="2" charset="2"/>
                  </a:rPr>
                  <a:t>´ </a:t>
                </a:r>
                <a:r>
                  <a:rPr lang="ca-ES" sz="1400" noProof="1">
                    <a:solidFill>
                      <a:schemeClr val="tx1"/>
                    </a:solidFill>
                  </a:rPr>
                  <a:t>100 %</a:t>
                </a:r>
                <a:endParaRPr lang="ca-ES" sz="1400" b="1" noProof="1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18" name="Conector recto 17">
                <a:extLst>
                  <a:ext uri="{FF2B5EF4-FFF2-40B4-BE49-F238E27FC236}">
                    <a16:creationId xmlns:a16="http://schemas.microsoft.com/office/drawing/2014/main" id="{34DAAF87-9846-6A49-018C-F2649B71683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972956" y="6033112"/>
                <a:ext cx="1774229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3"/>
              </a:lnRef>
              <a:fillRef idx="0">
                <a:schemeClr val="accent3"/>
              </a:fillRef>
              <a:effectRef idx="0">
                <a:schemeClr val="accent3"/>
              </a:effectRef>
              <a:fontRef idx="minor">
                <a:schemeClr val="tx1"/>
              </a:fontRef>
            </p:style>
          </p:cxnSp>
        </p:grpSp>
      </p:grpSp>
      <p:sp>
        <p:nvSpPr>
          <p:cNvPr id="33" name="Corchetes 32">
            <a:extLst>
              <a:ext uri="{FF2B5EF4-FFF2-40B4-BE49-F238E27FC236}">
                <a16:creationId xmlns:a16="http://schemas.microsoft.com/office/drawing/2014/main" id="{AB912747-9372-917D-B3B5-2B3321953D24}"/>
              </a:ext>
            </a:extLst>
          </p:cNvPr>
          <p:cNvSpPr/>
          <p:nvPr/>
        </p:nvSpPr>
        <p:spPr>
          <a:xfrm>
            <a:off x="385290" y="6129531"/>
            <a:ext cx="1820633" cy="485646"/>
          </a:xfrm>
          <a:prstGeom prst="bracketPair">
            <a:avLst/>
          </a:prstGeom>
          <a:solidFill>
            <a:schemeClr val="tx2">
              <a:lumMod val="10000"/>
              <a:lumOff val="90000"/>
              <a:alpha val="50196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200" noProof="1">
                <a:solidFill>
                  <a:schemeClr val="tx1"/>
                </a:solidFill>
              </a:rPr>
              <a:t>Análisis de masas </a:t>
            </a:r>
            <a:endParaRPr lang="ca-ES" sz="1200" b="1" noProof="1">
              <a:solidFill>
                <a:schemeClr val="tx1"/>
              </a:solidFill>
            </a:endParaRPr>
          </a:p>
        </p:txBody>
      </p:sp>
      <p:sp>
        <p:nvSpPr>
          <p:cNvPr id="34" name="Corchetes 33">
            <a:extLst>
              <a:ext uri="{FF2B5EF4-FFF2-40B4-BE49-F238E27FC236}">
                <a16:creationId xmlns:a16="http://schemas.microsoft.com/office/drawing/2014/main" id="{D2162501-5340-AB0C-8475-665930094E79}"/>
              </a:ext>
            </a:extLst>
          </p:cNvPr>
          <p:cNvSpPr/>
          <p:nvPr/>
        </p:nvSpPr>
        <p:spPr>
          <a:xfrm>
            <a:off x="2785487" y="6129531"/>
            <a:ext cx="1820633" cy="485646"/>
          </a:xfrm>
          <a:prstGeom prst="bracketPair">
            <a:avLst/>
          </a:prstGeom>
          <a:solidFill>
            <a:schemeClr val="tx2">
              <a:lumMod val="25000"/>
              <a:lumOff val="75000"/>
              <a:alpha val="50196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200" noProof="1">
                <a:solidFill>
                  <a:schemeClr val="tx1"/>
                </a:solidFill>
              </a:rPr>
              <a:t>Moles de cada átomo </a:t>
            </a:r>
            <a:endParaRPr lang="ca-ES" sz="1200" b="1" noProof="1">
              <a:solidFill>
                <a:schemeClr val="tx1"/>
              </a:solidFill>
            </a:endParaRPr>
          </a:p>
        </p:txBody>
      </p:sp>
      <p:sp>
        <p:nvSpPr>
          <p:cNvPr id="35" name="Corchetes 34">
            <a:extLst>
              <a:ext uri="{FF2B5EF4-FFF2-40B4-BE49-F238E27FC236}">
                <a16:creationId xmlns:a16="http://schemas.microsoft.com/office/drawing/2014/main" id="{7BFF66FF-65FF-4A43-A771-EB67C5286179}"/>
              </a:ext>
            </a:extLst>
          </p:cNvPr>
          <p:cNvSpPr/>
          <p:nvPr/>
        </p:nvSpPr>
        <p:spPr>
          <a:xfrm>
            <a:off x="5185684" y="6129531"/>
            <a:ext cx="1820633" cy="485646"/>
          </a:xfrm>
          <a:prstGeom prst="bracketPair">
            <a:avLst/>
          </a:prstGeom>
          <a:solidFill>
            <a:schemeClr val="tx2">
              <a:lumMod val="50000"/>
              <a:lumOff val="50000"/>
              <a:alpha val="50196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200" noProof="1">
                <a:solidFill>
                  <a:schemeClr val="tx1"/>
                </a:solidFill>
              </a:rPr>
              <a:t>Fórmula empírica </a:t>
            </a:r>
            <a:endParaRPr lang="ca-ES" sz="1200" b="1" noProof="1">
              <a:solidFill>
                <a:schemeClr val="tx1"/>
              </a:solidFill>
            </a:endParaRPr>
          </a:p>
        </p:txBody>
      </p:sp>
      <p:sp>
        <p:nvSpPr>
          <p:cNvPr id="36" name="Corchetes 35">
            <a:extLst>
              <a:ext uri="{FF2B5EF4-FFF2-40B4-BE49-F238E27FC236}">
                <a16:creationId xmlns:a16="http://schemas.microsoft.com/office/drawing/2014/main" id="{4C22030A-486A-3DF9-171B-D47C554002C9}"/>
              </a:ext>
            </a:extLst>
          </p:cNvPr>
          <p:cNvSpPr/>
          <p:nvPr/>
        </p:nvSpPr>
        <p:spPr>
          <a:xfrm>
            <a:off x="7585881" y="6109001"/>
            <a:ext cx="1820633" cy="485646"/>
          </a:xfrm>
          <a:prstGeom prst="bracketPair">
            <a:avLst/>
          </a:prstGeom>
          <a:solidFill>
            <a:schemeClr val="tx2">
              <a:lumMod val="75000"/>
              <a:lumOff val="25000"/>
              <a:alpha val="50196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200" noProof="1">
                <a:solidFill>
                  <a:schemeClr val="tx1"/>
                </a:solidFill>
              </a:rPr>
              <a:t>Masa molecular</a:t>
            </a:r>
            <a:endParaRPr lang="ca-ES" sz="1200" b="1" noProof="1">
              <a:solidFill>
                <a:schemeClr val="tx1"/>
              </a:solidFill>
            </a:endParaRPr>
          </a:p>
        </p:txBody>
      </p:sp>
      <p:sp>
        <p:nvSpPr>
          <p:cNvPr id="37" name="Corchetes 36">
            <a:extLst>
              <a:ext uri="{FF2B5EF4-FFF2-40B4-BE49-F238E27FC236}">
                <a16:creationId xmlns:a16="http://schemas.microsoft.com/office/drawing/2014/main" id="{8184C00C-71C3-EE75-2333-43FA6927F9C7}"/>
              </a:ext>
            </a:extLst>
          </p:cNvPr>
          <p:cNvSpPr/>
          <p:nvPr/>
        </p:nvSpPr>
        <p:spPr>
          <a:xfrm>
            <a:off x="9986077" y="6101453"/>
            <a:ext cx="1820633" cy="485646"/>
          </a:xfrm>
          <a:prstGeom prst="bracketPair">
            <a:avLst/>
          </a:prstGeom>
          <a:solidFill>
            <a:schemeClr val="tx2">
              <a:lumMod val="90000"/>
              <a:lumOff val="10000"/>
              <a:alpha val="50196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200" noProof="1">
                <a:solidFill>
                  <a:schemeClr val="tx1"/>
                </a:solidFill>
              </a:rPr>
              <a:t>Fórmula molecular</a:t>
            </a:r>
            <a:endParaRPr lang="ca-ES" sz="1200" b="1" noProof="1">
              <a:solidFill>
                <a:schemeClr val="tx1"/>
              </a:solidFill>
            </a:endParaRPr>
          </a:p>
        </p:txBody>
      </p:sp>
      <p:cxnSp>
        <p:nvCxnSpPr>
          <p:cNvPr id="38" name="Conector recto de flecha 37">
            <a:extLst>
              <a:ext uri="{FF2B5EF4-FFF2-40B4-BE49-F238E27FC236}">
                <a16:creationId xmlns:a16="http://schemas.microsoft.com/office/drawing/2014/main" id="{7C00E475-C519-3331-7245-3658513A0872}"/>
              </a:ext>
            </a:extLst>
          </p:cNvPr>
          <p:cNvCxnSpPr>
            <a:cxnSpLocks/>
          </p:cNvCxnSpPr>
          <p:nvPr/>
        </p:nvCxnSpPr>
        <p:spPr>
          <a:xfrm>
            <a:off x="2260397" y="6356657"/>
            <a:ext cx="460857" cy="0"/>
          </a:xfrm>
          <a:prstGeom prst="straightConnector1">
            <a:avLst/>
          </a:prstGeom>
          <a:ln w="53975"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2" name="Conector recto de flecha 41">
            <a:extLst>
              <a:ext uri="{FF2B5EF4-FFF2-40B4-BE49-F238E27FC236}">
                <a16:creationId xmlns:a16="http://schemas.microsoft.com/office/drawing/2014/main" id="{A3D16266-2F34-54A7-5B45-BE34A8F28B0A}"/>
              </a:ext>
            </a:extLst>
          </p:cNvPr>
          <p:cNvCxnSpPr>
            <a:cxnSpLocks/>
          </p:cNvCxnSpPr>
          <p:nvPr/>
        </p:nvCxnSpPr>
        <p:spPr>
          <a:xfrm>
            <a:off x="4662918" y="6356657"/>
            <a:ext cx="460857" cy="0"/>
          </a:xfrm>
          <a:prstGeom prst="straightConnector1">
            <a:avLst/>
          </a:prstGeom>
          <a:ln w="53975"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3" name="Conector recto de flecha 42">
            <a:extLst>
              <a:ext uri="{FF2B5EF4-FFF2-40B4-BE49-F238E27FC236}">
                <a16:creationId xmlns:a16="http://schemas.microsoft.com/office/drawing/2014/main" id="{F1664783-AED3-0D04-A692-3E489122FBEF}"/>
              </a:ext>
            </a:extLst>
          </p:cNvPr>
          <p:cNvCxnSpPr>
            <a:cxnSpLocks/>
          </p:cNvCxnSpPr>
          <p:nvPr/>
        </p:nvCxnSpPr>
        <p:spPr>
          <a:xfrm>
            <a:off x="7065314" y="6356657"/>
            <a:ext cx="460857" cy="0"/>
          </a:xfrm>
          <a:prstGeom prst="straightConnector1">
            <a:avLst/>
          </a:prstGeom>
          <a:ln w="53975"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4" name="Conector recto de flecha 43">
            <a:extLst>
              <a:ext uri="{FF2B5EF4-FFF2-40B4-BE49-F238E27FC236}">
                <a16:creationId xmlns:a16="http://schemas.microsoft.com/office/drawing/2014/main" id="{948083CC-3D1F-4E16-7A11-ADA411E4E5FA}"/>
              </a:ext>
            </a:extLst>
          </p:cNvPr>
          <p:cNvCxnSpPr>
            <a:cxnSpLocks/>
          </p:cNvCxnSpPr>
          <p:nvPr/>
        </p:nvCxnSpPr>
        <p:spPr>
          <a:xfrm>
            <a:off x="9464699" y="6356657"/>
            <a:ext cx="460857" cy="0"/>
          </a:xfrm>
          <a:prstGeom prst="straightConnector1">
            <a:avLst/>
          </a:prstGeom>
          <a:ln w="53975"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8896309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7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7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7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25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7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7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75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7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500"/>
                            </p:stCondLst>
                            <p:childTnLst>
                              <p:par>
                                <p:cTn id="2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7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4250"/>
                            </p:stCondLst>
                            <p:childTnLst>
                              <p:par>
                                <p:cTn id="3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7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0"/>
                            </p:stCondLst>
                            <p:childTnLst>
                              <p:par>
                                <p:cTn id="39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500"/>
                            </p:stCondLst>
                            <p:childTnLst>
                              <p:par>
                                <p:cTn id="4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75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6250"/>
                            </p:stCondLst>
                            <p:childTnLst>
                              <p:par>
                                <p:cTn id="48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6750"/>
                            </p:stCondLst>
                            <p:childTnLst>
                              <p:par>
                                <p:cTn id="53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7250"/>
                            </p:stCondLst>
                            <p:childTnLst>
                              <p:par>
                                <p:cTn id="58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7750"/>
                            </p:stCondLst>
                            <p:childTnLst>
                              <p:par>
                                <p:cTn id="63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8250"/>
                            </p:stCondLst>
                            <p:childTnLst>
                              <p:par>
                                <p:cTn id="68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8750"/>
                            </p:stCondLst>
                            <p:childTnLst>
                              <p:par>
                                <p:cTn id="73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9250"/>
                            </p:stCondLst>
                            <p:childTnLst>
                              <p:par>
                                <p:cTn id="78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9750"/>
                            </p:stCondLst>
                            <p:childTnLst>
                              <p:par>
                                <p:cTn id="83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4" grpId="0" animBg="1"/>
      <p:bldP spid="10" grpId="0" animBg="1"/>
      <p:bldP spid="6" grpId="0" animBg="1"/>
      <p:bldP spid="2" grpId="0" animBg="1"/>
      <p:bldP spid="3" grpId="0" animBg="1"/>
      <p:bldP spid="4" grpId="0" animBg="1"/>
      <p:bldP spid="33" grpId="0" animBg="1"/>
      <p:bldP spid="34" grpId="0" animBg="1"/>
      <p:bldP spid="35" grpId="0" animBg="1"/>
      <p:bldP spid="36" grpId="0" animBg="1"/>
      <p:bldP spid="3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5FCDBF-5322-5088-E8DC-9A34637740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D91EA06F-87DF-E7FD-CB2F-34B781E836B9}"/>
              </a:ext>
            </a:extLst>
          </p:cNvPr>
          <p:cNvSpPr txBox="1"/>
          <p:nvPr/>
        </p:nvSpPr>
        <p:spPr>
          <a:xfrm>
            <a:off x="362141" y="4010586"/>
            <a:ext cx="322230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400" b="1" noProof="1">
                <a:solidFill>
                  <a:schemeClr val="bg1"/>
                </a:solidFill>
              </a:rPr>
              <a:t>Disoluciones y concentración</a:t>
            </a:r>
          </a:p>
        </p:txBody>
      </p:sp>
      <p:sp>
        <p:nvSpPr>
          <p:cNvPr id="14" name="Rectángulo: esquinas redondeadas 9">
            <a:extLst>
              <a:ext uri="{FF2B5EF4-FFF2-40B4-BE49-F238E27FC236}">
                <a16:creationId xmlns:a16="http://schemas.microsoft.com/office/drawing/2014/main" id="{677F716A-2BD4-83EF-65A6-D7BAB58E82E5}"/>
              </a:ext>
            </a:extLst>
          </p:cNvPr>
          <p:cNvSpPr/>
          <p:nvPr/>
        </p:nvSpPr>
        <p:spPr>
          <a:xfrm>
            <a:off x="5064082" y="2209190"/>
            <a:ext cx="2465003" cy="598574"/>
          </a:xfrm>
          <a:prstGeom prst="round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600" b="1" noProof="1">
                <a:solidFill>
                  <a:schemeClr val="tx1"/>
                </a:solidFill>
              </a:rPr>
              <a:t>Disolución</a:t>
            </a:r>
          </a:p>
        </p:txBody>
      </p:sp>
      <p:sp>
        <p:nvSpPr>
          <p:cNvPr id="2" name="Corchetes 1">
            <a:extLst>
              <a:ext uri="{FF2B5EF4-FFF2-40B4-BE49-F238E27FC236}">
                <a16:creationId xmlns:a16="http://schemas.microsoft.com/office/drawing/2014/main" id="{B50E2B4F-CFBF-CE87-2E7A-845F379E2297}"/>
              </a:ext>
            </a:extLst>
          </p:cNvPr>
          <p:cNvSpPr/>
          <p:nvPr/>
        </p:nvSpPr>
        <p:spPr>
          <a:xfrm>
            <a:off x="7867624" y="2209190"/>
            <a:ext cx="3202157" cy="598574"/>
          </a:xfrm>
          <a:prstGeom prst="bracketPair">
            <a:avLst/>
          </a:prstGeom>
          <a:solidFill>
            <a:schemeClr val="bg1">
              <a:alpha val="50196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200" noProof="1">
                <a:solidFill>
                  <a:schemeClr val="tx1"/>
                </a:solidFill>
              </a:rPr>
              <a:t>Mezcla homogénea de soluto y disolvente.</a:t>
            </a:r>
            <a:endParaRPr lang="ca-ES" sz="1200" b="1" noProof="1">
              <a:solidFill>
                <a:schemeClr val="tx1"/>
              </a:solidFill>
            </a:endParaRPr>
          </a:p>
        </p:txBody>
      </p:sp>
      <p:sp>
        <p:nvSpPr>
          <p:cNvPr id="9" name="Corchetes 8">
            <a:extLst>
              <a:ext uri="{FF2B5EF4-FFF2-40B4-BE49-F238E27FC236}">
                <a16:creationId xmlns:a16="http://schemas.microsoft.com/office/drawing/2014/main" id="{F75B169A-6FB1-3613-9343-08C71DF92D96}"/>
              </a:ext>
            </a:extLst>
          </p:cNvPr>
          <p:cNvSpPr/>
          <p:nvPr/>
        </p:nvSpPr>
        <p:spPr>
          <a:xfrm>
            <a:off x="5062636" y="3045249"/>
            <a:ext cx="2465003" cy="767501"/>
          </a:xfrm>
          <a:prstGeom prst="bracketPair">
            <a:avLst/>
          </a:prstGeom>
          <a:solidFill>
            <a:schemeClr val="bg1">
              <a:alpha val="50196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200" b="1" noProof="1">
                <a:solidFill>
                  <a:schemeClr val="tx1"/>
                </a:solidFill>
              </a:rPr>
              <a:t>Molaridad (c)</a:t>
            </a:r>
          </a:p>
        </p:txBody>
      </p:sp>
      <p:sp>
        <p:nvSpPr>
          <p:cNvPr id="12" name="Corchetes 11">
            <a:extLst>
              <a:ext uri="{FF2B5EF4-FFF2-40B4-BE49-F238E27FC236}">
                <a16:creationId xmlns:a16="http://schemas.microsoft.com/office/drawing/2014/main" id="{5728E642-B7E0-02BE-9924-11476B6E3B85}"/>
              </a:ext>
            </a:extLst>
          </p:cNvPr>
          <p:cNvSpPr/>
          <p:nvPr/>
        </p:nvSpPr>
        <p:spPr>
          <a:xfrm>
            <a:off x="5062636" y="3968380"/>
            <a:ext cx="2465003" cy="767501"/>
          </a:xfrm>
          <a:prstGeom prst="bracketPair">
            <a:avLst/>
          </a:prstGeom>
          <a:solidFill>
            <a:schemeClr val="bg1">
              <a:alpha val="50196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200" b="1" noProof="1">
                <a:solidFill>
                  <a:schemeClr val="tx1"/>
                </a:solidFill>
              </a:rPr>
              <a:t>Molalidad (b)</a:t>
            </a:r>
          </a:p>
        </p:txBody>
      </p:sp>
      <p:sp>
        <p:nvSpPr>
          <p:cNvPr id="13" name="Corchetes 12">
            <a:extLst>
              <a:ext uri="{FF2B5EF4-FFF2-40B4-BE49-F238E27FC236}">
                <a16:creationId xmlns:a16="http://schemas.microsoft.com/office/drawing/2014/main" id="{6414F067-0FE6-2017-0CAC-F142382638BA}"/>
              </a:ext>
            </a:extLst>
          </p:cNvPr>
          <p:cNvSpPr/>
          <p:nvPr/>
        </p:nvSpPr>
        <p:spPr>
          <a:xfrm>
            <a:off x="5062635" y="4891511"/>
            <a:ext cx="2465003" cy="767501"/>
          </a:xfrm>
          <a:prstGeom prst="bracketPair">
            <a:avLst/>
          </a:prstGeom>
          <a:solidFill>
            <a:schemeClr val="bg1">
              <a:alpha val="50196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200" b="1" noProof="1">
                <a:solidFill>
                  <a:schemeClr val="tx1"/>
                </a:solidFill>
              </a:rPr>
              <a:t>Fracción molar (</a:t>
            </a:r>
            <a:r>
              <a:rPr lang="ca-ES" sz="1200" noProof="1">
                <a:solidFill>
                  <a:schemeClr val="tx1"/>
                </a:solidFill>
                <a:latin typeface="Mathematical Pi LT Std 4" panose="02000500000000000000" pitchFamily="2" charset="0"/>
              </a:rPr>
              <a:t>x</a:t>
            </a:r>
            <a:r>
              <a:rPr lang="ca-ES" sz="1200" baseline="-25000" noProof="1">
                <a:solidFill>
                  <a:schemeClr val="tx1"/>
                </a:solidFill>
              </a:rPr>
              <a:t>8</a:t>
            </a:r>
            <a:r>
              <a:rPr lang="ca-ES" sz="1200" b="1" noProof="1">
                <a:solidFill>
                  <a:schemeClr val="tx1"/>
                </a:solidFill>
              </a:rPr>
              <a:t>)</a:t>
            </a:r>
            <a:endParaRPr lang="ca-ES" sz="1200" noProof="1">
              <a:solidFill>
                <a:schemeClr val="tx1"/>
              </a:solidFill>
            </a:endParaRPr>
          </a:p>
        </p:txBody>
      </p:sp>
      <p:sp>
        <p:nvSpPr>
          <p:cNvPr id="15" name="Corchetes 14">
            <a:extLst>
              <a:ext uri="{FF2B5EF4-FFF2-40B4-BE49-F238E27FC236}">
                <a16:creationId xmlns:a16="http://schemas.microsoft.com/office/drawing/2014/main" id="{842CC764-800C-C2D3-13F4-7262256720AE}"/>
              </a:ext>
            </a:extLst>
          </p:cNvPr>
          <p:cNvSpPr/>
          <p:nvPr/>
        </p:nvSpPr>
        <p:spPr>
          <a:xfrm>
            <a:off x="5092626" y="5814641"/>
            <a:ext cx="2465003" cy="767501"/>
          </a:xfrm>
          <a:prstGeom prst="bracketPair">
            <a:avLst/>
          </a:prstGeom>
          <a:solidFill>
            <a:schemeClr val="bg1">
              <a:alpha val="50196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200" b="1" noProof="1">
                <a:solidFill>
                  <a:schemeClr val="tx1"/>
                </a:solidFill>
              </a:rPr>
              <a:t>% en masa</a:t>
            </a:r>
            <a:endParaRPr lang="ca-ES" sz="1200" noProof="1">
              <a:solidFill>
                <a:schemeClr val="tx1"/>
              </a:solidFill>
            </a:endParaRPr>
          </a:p>
        </p:txBody>
      </p:sp>
      <p:grpSp>
        <p:nvGrpSpPr>
          <p:cNvPr id="64" name="Grupo 63">
            <a:extLst>
              <a:ext uri="{FF2B5EF4-FFF2-40B4-BE49-F238E27FC236}">
                <a16:creationId xmlns:a16="http://schemas.microsoft.com/office/drawing/2014/main" id="{3465944B-B2BE-12C5-DC69-213A49933BCF}"/>
              </a:ext>
            </a:extLst>
          </p:cNvPr>
          <p:cNvGrpSpPr/>
          <p:nvPr/>
        </p:nvGrpSpPr>
        <p:grpSpPr>
          <a:xfrm>
            <a:off x="8458200" y="3117691"/>
            <a:ext cx="2448000" cy="622618"/>
            <a:chOff x="8458200" y="3117691"/>
            <a:chExt cx="2448000" cy="622618"/>
          </a:xfrm>
        </p:grpSpPr>
        <p:sp>
          <p:nvSpPr>
            <p:cNvPr id="17" name="Rectángulo 16">
              <a:extLst>
                <a:ext uri="{FF2B5EF4-FFF2-40B4-BE49-F238E27FC236}">
                  <a16:creationId xmlns:a16="http://schemas.microsoft.com/office/drawing/2014/main" id="{48F60928-088A-8C64-5C46-570D4A2FAA54}"/>
                </a:ext>
              </a:extLst>
            </p:cNvPr>
            <p:cNvSpPr/>
            <p:nvPr/>
          </p:nvSpPr>
          <p:spPr>
            <a:xfrm>
              <a:off x="8458200" y="3117691"/>
              <a:ext cx="2448000" cy="622618"/>
            </a:xfrm>
            <a:prstGeom prst="rect">
              <a:avLst/>
            </a:prstGeom>
            <a:solidFill>
              <a:schemeClr val="bg1"/>
            </a:solidFill>
            <a:ln w="15875" cap="sq"/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21" name="Rectángulo: esquinas redondeadas 30">
              <a:extLst>
                <a:ext uri="{FF2B5EF4-FFF2-40B4-BE49-F238E27FC236}">
                  <a16:creationId xmlns:a16="http://schemas.microsoft.com/office/drawing/2014/main" id="{82811A4C-3017-E108-1001-77AB172DEF9F}"/>
                </a:ext>
              </a:extLst>
            </p:cNvPr>
            <p:cNvSpPr/>
            <p:nvPr/>
          </p:nvSpPr>
          <p:spPr>
            <a:xfrm>
              <a:off x="9075553" y="3158309"/>
              <a:ext cx="1213294" cy="276519"/>
            </a:xfrm>
            <a:prstGeom prst="roundRect">
              <a:avLst/>
            </a:prstGeom>
            <a:noFill/>
            <a:ln w="9525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ca-ES" sz="1400" noProof="1">
                  <a:solidFill>
                    <a:schemeClr val="tx1"/>
                  </a:solidFill>
                </a:rPr>
                <a:t>moles soluto</a:t>
              </a:r>
              <a:endParaRPr lang="ca-ES" sz="1400" b="1" noProof="1">
                <a:solidFill>
                  <a:schemeClr val="tx1"/>
                </a:solidFill>
              </a:endParaRPr>
            </a:p>
          </p:txBody>
        </p:sp>
        <p:sp>
          <p:nvSpPr>
            <p:cNvPr id="22" name="Rectángulo: esquinas redondeadas 30">
              <a:extLst>
                <a:ext uri="{FF2B5EF4-FFF2-40B4-BE49-F238E27FC236}">
                  <a16:creationId xmlns:a16="http://schemas.microsoft.com/office/drawing/2014/main" id="{F0CB11F9-C6F5-E07C-2109-61F6660B046C}"/>
                </a:ext>
              </a:extLst>
            </p:cNvPr>
            <p:cNvSpPr/>
            <p:nvPr/>
          </p:nvSpPr>
          <p:spPr>
            <a:xfrm>
              <a:off x="8666202" y="3354160"/>
              <a:ext cx="2031996" cy="351643"/>
            </a:xfrm>
            <a:prstGeom prst="roundRect">
              <a:avLst/>
            </a:prstGeom>
            <a:noFill/>
            <a:ln w="9525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ca-ES" sz="1400" noProof="1">
                  <a:solidFill>
                    <a:schemeClr val="tx1"/>
                  </a:solidFill>
                </a:rPr>
                <a:t>volumen disolución (L)</a:t>
              </a:r>
              <a:endParaRPr lang="ca-ES" sz="1400" b="1" noProof="1">
                <a:solidFill>
                  <a:schemeClr val="tx1"/>
                </a:solidFill>
              </a:endParaRPr>
            </a:p>
          </p:txBody>
        </p:sp>
        <p:cxnSp>
          <p:nvCxnSpPr>
            <p:cNvPr id="25" name="Conector recto 24">
              <a:extLst>
                <a:ext uri="{FF2B5EF4-FFF2-40B4-BE49-F238E27FC236}">
                  <a16:creationId xmlns:a16="http://schemas.microsoft.com/office/drawing/2014/main" id="{DBC542E2-6739-A65A-3181-4DFD934CF60A}"/>
                </a:ext>
              </a:extLst>
            </p:cNvPr>
            <p:cNvCxnSpPr>
              <a:cxnSpLocks/>
            </p:cNvCxnSpPr>
            <p:nvPr/>
          </p:nvCxnSpPr>
          <p:spPr>
            <a:xfrm>
              <a:off x="8737729" y="3430499"/>
              <a:ext cx="188894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</p:grpSp>
      <p:grpSp>
        <p:nvGrpSpPr>
          <p:cNvPr id="66" name="Grupo 65">
            <a:extLst>
              <a:ext uri="{FF2B5EF4-FFF2-40B4-BE49-F238E27FC236}">
                <a16:creationId xmlns:a16="http://schemas.microsoft.com/office/drawing/2014/main" id="{C3F5F4AD-70E7-293E-D299-A2BC04EB9617}"/>
              </a:ext>
            </a:extLst>
          </p:cNvPr>
          <p:cNvGrpSpPr/>
          <p:nvPr/>
        </p:nvGrpSpPr>
        <p:grpSpPr>
          <a:xfrm>
            <a:off x="8458200" y="5814641"/>
            <a:ext cx="2448000" cy="622618"/>
            <a:chOff x="8458200" y="5814641"/>
            <a:chExt cx="2448000" cy="622618"/>
          </a:xfrm>
        </p:grpSpPr>
        <p:sp>
          <p:nvSpPr>
            <p:cNvPr id="27" name="Rectángulo 26">
              <a:extLst>
                <a:ext uri="{FF2B5EF4-FFF2-40B4-BE49-F238E27FC236}">
                  <a16:creationId xmlns:a16="http://schemas.microsoft.com/office/drawing/2014/main" id="{29CB4441-6D6A-0682-3D11-BFB67FB4C9F1}"/>
                </a:ext>
              </a:extLst>
            </p:cNvPr>
            <p:cNvSpPr/>
            <p:nvPr/>
          </p:nvSpPr>
          <p:spPr>
            <a:xfrm>
              <a:off x="8458200" y="5814641"/>
              <a:ext cx="2448000" cy="622618"/>
            </a:xfrm>
            <a:prstGeom prst="rect">
              <a:avLst/>
            </a:prstGeom>
            <a:solidFill>
              <a:schemeClr val="bg1"/>
            </a:solidFill>
            <a:ln w="15875" cap="sq"/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grpSp>
          <p:nvGrpSpPr>
            <p:cNvPr id="28" name="Grupo 27">
              <a:extLst>
                <a:ext uri="{FF2B5EF4-FFF2-40B4-BE49-F238E27FC236}">
                  <a16:creationId xmlns:a16="http://schemas.microsoft.com/office/drawing/2014/main" id="{18C202CA-1614-5AAF-B9A1-7D36A5B7C23D}"/>
                </a:ext>
              </a:extLst>
            </p:cNvPr>
            <p:cNvGrpSpPr/>
            <p:nvPr/>
          </p:nvGrpSpPr>
          <p:grpSpPr>
            <a:xfrm>
              <a:off x="8579343" y="5855259"/>
              <a:ext cx="2282119" cy="547494"/>
              <a:chOff x="6877087" y="5760922"/>
              <a:chExt cx="2282119" cy="547494"/>
            </a:xfrm>
          </p:grpSpPr>
          <p:sp>
            <p:nvSpPr>
              <p:cNvPr id="31" name="Rectángulo: esquinas redondeadas 30">
                <a:extLst>
                  <a:ext uri="{FF2B5EF4-FFF2-40B4-BE49-F238E27FC236}">
                    <a16:creationId xmlns:a16="http://schemas.microsoft.com/office/drawing/2014/main" id="{99BDD11C-2C48-FBFC-4B69-40DA5B9FC767}"/>
                  </a:ext>
                </a:extLst>
              </p:cNvPr>
              <p:cNvSpPr/>
              <p:nvPr/>
            </p:nvSpPr>
            <p:spPr>
              <a:xfrm>
                <a:off x="6996251" y="5760922"/>
                <a:ext cx="1227268" cy="276519"/>
              </a:xfrm>
              <a:prstGeom prst="roundRect">
                <a:avLst/>
              </a:prstGeom>
              <a:noFill/>
              <a:ln w="9525"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ca-ES" sz="1400" noProof="1">
                    <a:solidFill>
                      <a:schemeClr val="tx1"/>
                    </a:solidFill>
                  </a:rPr>
                  <a:t>masa soluto</a:t>
                </a:r>
                <a:endParaRPr lang="ca-ES" sz="1400" b="1" noProof="1">
                  <a:solidFill>
                    <a:schemeClr val="tx1"/>
                  </a:solidFill>
                </a:endParaRPr>
              </a:p>
            </p:txBody>
          </p:sp>
          <p:sp>
            <p:nvSpPr>
              <p:cNvPr id="32" name="Rectángulo: esquinas redondeadas 30">
                <a:extLst>
                  <a:ext uri="{FF2B5EF4-FFF2-40B4-BE49-F238E27FC236}">
                    <a16:creationId xmlns:a16="http://schemas.microsoft.com/office/drawing/2014/main" id="{80D76BCB-C95F-CA8A-516A-7E276A990A4F}"/>
                  </a:ext>
                </a:extLst>
              </p:cNvPr>
              <p:cNvSpPr/>
              <p:nvPr/>
            </p:nvSpPr>
            <p:spPr>
              <a:xfrm>
                <a:off x="6877087" y="5956773"/>
                <a:ext cx="1508155" cy="351643"/>
              </a:xfrm>
              <a:prstGeom prst="roundRect">
                <a:avLst/>
              </a:prstGeom>
              <a:noFill/>
              <a:ln w="9525"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ca-ES" sz="1400" noProof="1">
                    <a:solidFill>
                      <a:schemeClr val="tx1"/>
                    </a:solidFill>
                  </a:rPr>
                  <a:t>masa disolución</a:t>
                </a:r>
                <a:endParaRPr lang="ca-ES" sz="1400" b="1" noProof="1">
                  <a:solidFill>
                    <a:schemeClr val="tx1"/>
                  </a:solidFill>
                </a:endParaRPr>
              </a:p>
            </p:txBody>
          </p:sp>
          <p:sp>
            <p:nvSpPr>
              <p:cNvPr id="39" name="Rectángulo: esquinas redondeadas 30">
                <a:extLst>
                  <a:ext uri="{FF2B5EF4-FFF2-40B4-BE49-F238E27FC236}">
                    <a16:creationId xmlns:a16="http://schemas.microsoft.com/office/drawing/2014/main" id="{81E282FD-BEEC-D836-82BE-2B3CFF422744}"/>
                  </a:ext>
                </a:extLst>
              </p:cNvPr>
              <p:cNvSpPr/>
              <p:nvPr/>
            </p:nvSpPr>
            <p:spPr>
              <a:xfrm>
                <a:off x="8219533" y="5879451"/>
                <a:ext cx="939673" cy="276519"/>
              </a:xfrm>
              <a:prstGeom prst="roundRect">
                <a:avLst/>
              </a:prstGeom>
              <a:noFill/>
              <a:ln w="9525"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ca-ES" sz="1400" noProof="1">
                    <a:solidFill>
                      <a:schemeClr val="tx1"/>
                    </a:solidFill>
                    <a:latin typeface="Symbol" pitchFamily="2" charset="2"/>
                  </a:rPr>
                  <a:t>´ </a:t>
                </a:r>
                <a:r>
                  <a:rPr lang="ca-ES" sz="1400" noProof="1">
                    <a:solidFill>
                      <a:schemeClr val="tx1"/>
                    </a:solidFill>
                  </a:rPr>
                  <a:t>100 %</a:t>
                </a:r>
                <a:endParaRPr lang="ca-ES" sz="1400" b="1" noProof="1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40" name="Conector recto 39">
                <a:extLst>
                  <a:ext uri="{FF2B5EF4-FFF2-40B4-BE49-F238E27FC236}">
                    <a16:creationId xmlns:a16="http://schemas.microsoft.com/office/drawing/2014/main" id="{202F8821-7C77-E4A4-1841-FD6EBA9272F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972956" y="6033112"/>
                <a:ext cx="1273858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3"/>
              </a:lnRef>
              <a:fillRef idx="0">
                <a:schemeClr val="accent3"/>
              </a:fillRef>
              <a:effectRef idx="0">
                <a:schemeClr val="accent3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65" name="Grupo 64">
            <a:extLst>
              <a:ext uri="{FF2B5EF4-FFF2-40B4-BE49-F238E27FC236}">
                <a16:creationId xmlns:a16="http://schemas.microsoft.com/office/drawing/2014/main" id="{60E9234D-AEBD-856D-DAAA-A9878500CADB}"/>
              </a:ext>
            </a:extLst>
          </p:cNvPr>
          <p:cNvGrpSpPr/>
          <p:nvPr/>
        </p:nvGrpSpPr>
        <p:grpSpPr>
          <a:xfrm>
            <a:off x="8458200" y="4010586"/>
            <a:ext cx="2448000" cy="622618"/>
            <a:chOff x="8458200" y="4010586"/>
            <a:chExt cx="2448000" cy="622618"/>
          </a:xfrm>
        </p:grpSpPr>
        <p:sp>
          <p:nvSpPr>
            <p:cNvPr id="50" name="Rectángulo 49">
              <a:extLst>
                <a:ext uri="{FF2B5EF4-FFF2-40B4-BE49-F238E27FC236}">
                  <a16:creationId xmlns:a16="http://schemas.microsoft.com/office/drawing/2014/main" id="{F7BE3D02-BB06-8D2D-965D-0E9CF06EF2B7}"/>
                </a:ext>
              </a:extLst>
            </p:cNvPr>
            <p:cNvSpPr/>
            <p:nvPr/>
          </p:nvSpPr>
          <p:spPr>
            <a:xfrm>
              <a:off x="8458200" y="4010586"/>
              <a:ext cx="2448000" cy="622618"/>
            </a:xfrm>
            <a:prstGeom prst="rect">
              <a:avLst/>
            </a:prstGeom>
            <a:solidFill>
              <a:schemeClr val="bg1"/>
            </a:solidFill>
            <a:ln w="15875" cap="sq"/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51" name="Rectángulo: esquinas redondeadas 30">
              <a:extLst>
                <a:ext uri="{FF2B5EF4-FFF2-40B4-BE49-F238E27FC236}">
                  <a16:creationId xmlns:a16="http://schemas.microsoft.com/office/drawing/2014/main" id="{EF4DAFD7-CB00-574E-83BF-2726AD3EE16D}"/>
                </a:ext>
              </a:extLst>
            </p:cNvPr>
            <p:cNvSpPr/>
            <p:nvPr/>
          </p:nvSpPr>
          <p:spPr>
            <a:xfrm>
              <a:off x="9075553" y="4051204"/>
              <a:ext cx="1213294" cy="276519"/>
            </a:xfrm>
            <a:prstGeom prst="roundRect">
              <a:avLst/>
            </a:prstGeom>
            <a:noFill/>
            <a:ln w="9525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ca-ES" sz="1400" noProof="1">
                  <a:solidFill>
                    <a:schemeClr val="tx1"/>
                  </a:solidFill>
                </a:rPr>
                <a:t>moles soluto</a:t>
              </a:r>
              <a:endParaRPr lang="ca-ES" sz="1400" b="1" noProof="1">
                <a:solidFill>
                  <a:schemeClr val="tx1"/>
                </a:solidFill>
              </a:endParaRPr>
            </a:p>
          </p:txBody>
        </p:sp>
        <p:sp>
          <p:nvSpPr>
            <p:cNvPr id="52" name="Rectángulo: esquinas redondeadas 30">
              <a:extLst>
                <a:ext uri="{FF2B5EF4-FFF2-40B4-BE49-F238E27FC236}">
                  <a16:creationId xmlns:a16="http://schemas.microsoft.com/office/drawing/2014/main" id="{BD6D97B3-3966-5CF8-1B15-CBB0582DA058}"/>
                </a:ext>
              </a:extLst>
            </p:cNvPr>
            <p:cNvSpPr/>
            <p:nvPr/>
          </p:nvSpPr>
          <p:spPr>
            <a:xfrm>
              <a:off x="8666202" y="4247055"/>
              <a:ext cx="2031996" cy="351643"/>
            </a:xfrm>
            <a:prstGeom prst="roundRect">
              <a:avLst/>
            </a:prstGeom>
            <a:noFill/>
            <a:ln w="9525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ca-ES" sz="1400" noProof="1">
                  <a:solidFill>
                    <a:schemeClr val="tx1"/>
                  </a:solidFill>
                </a:rPr>
                <a:t>masa disolvente (kg)</a:t>
              </a:r>
              <a:endParaRPr lang="ca-ES" sz="1400" b="1" noProof="1">
                <a:solidFill>
                  <a:schemeClr val="tx1"/>
                </a:solidFill>
              </a:endParaRPr>
            </a:p>
          </p:txBody>
        </p:sp>
        <p:cxnSp>
          <p:nvCxnSpPr>
            <p:cNvPr id="53" name="Conector recto 52">
              <a:extLst>
                <a:ext uri="{FF2B5EF4-FFF2-40B4-BE49-F238E27FC236}">
                  <a16:creationId xmlns:a16="http://schemas.microsoft.com/office/drawing/2014/main" id="{A9C1EAA9-F73F-B9B5-1580-0C328664A3B2}"/>
                </a:ext>
              </a:extLst>
            </p:cNvPr>
            <p:cNvCxnSpPr>
              <a:cxnSpLocks/>
            </p:cNvCxnSpPr>
            <p:nvPr/>
          </p:nvCxnSpPr>
          <p:spPr>
            <a:xfrm>
              <a:off x="8823994" y="4323394"/>
              <a:ext cx="1716413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</p:grpSp>
      <p:grpSp>
        <p:nvGrpSpPr>
          <p:cNvPr id="57" name="Grupo 56">
            <a:extLst>
              <a:ext uri="{FF2B5EF4-FFF2-40B4-BE49-F238E27FC236}">
                <a16:creationId xmlns:a16="http://schemas.microsoft.com/office/drawing/2014/main" id="{5A68F9C6-F7B4-1E83-F488-F1EA9C525483}"/>
              </a:ext>
            </a:extLst>
          </p:cNvPr>
          <p:cNvGrpSpPr/>
          <p:nvPr/>
        </p:nvGrpSpPr>
        <p:grpSpPr>
          <a:xfrm>
            <a:off x="8427095" y="4917702"/>
            <a:ext cx="2448000" cy="622618"/>
            <a:chOff x="8458200" y="4010586"/>
            <a:chExt cx="2448000" cy="622618"/>
          </a:xfrm>
        </p:grpSpPr>
        <p:sp>
          <p:nvSpPr>
            <p:cNvPr id="58" name="Rectángulo 57">
              <a:extLst>
                <a:ext uri="{FF2B5EF4-FFF2-40B4-BE49-F238E27FC236}">
                  <a16:creationId xmlns:a16="http://schemas.microsoft.com/office/drawing/2014/main" id="{2C2783E6-6545-2BF2-C48B-00FF5D94D178}"/>
                </a:ext>
              </a:extLst>
            </p:cNvPr>
            <p:cNvSpPr/>
            <p:nvPr/>
          </p:nvSpPr>
          <p:spPr>
            <a:xfrm>
              <a:off x="8458200" y="4010586"/>
              <a:ext cx="2448000" cy="622618"/>
            </a:xfrm>
            <a:prstGeom prst="rect">
              <a:avLst/>
            </a:prstGeom>
            <a:solidFill>
              <a:schemeClr val="bg1"/>
            </a:solidFill>
            <a:ln w="15875" cap="sq"/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59" name="Rectángulo: esquinas redondeadas 30">
              <a:extLst>
                <a:ext uri="{FF2B5EF4-FFF2-40B4-BE49-F238E27FC236}">
                  <a16:creationId xmlns:a16="http://schemas.microsoft.com/office/drawing/2014/main" id="{3E7235A7-1EB8-D111-D3BD-9F9DFA9D7E14}"/>
                </a:ext>
              </a:extLst>
            </p:cNvPr>
            <p:cNvSpPr/>
            <p:nvPr/>
          </p:nvSpPr>
          <p:spPr>
            <a:xfrm>
              <a:off x="9075553" y="4051204"/>
              <a:ext cx="1213294" cy="276519"/>
            </a:xfrm>
            <a:prstGeom prst="roundRect">
              <a:avLst/>
            </a:prstGeom>
            <a:noFill/>
            <a:ln w="9525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ca-ES" sz="1400" noProof="1">
                  <a:solidFill>
                    <a:schemeClr val="tx1"/>
                  </a:solidFill>
                </a:rPr>
                <a:t>moles soluto</a:t>
              </a:r>
              <a:endParaRPr lang="ca-ES" sz="1400" b="1" noProof="1">
                <a:solidFill>
                  <a:schemeClr val="tx1"/>
                </a:solidFill>
              </a:endParaRPr>
            </a:p>
          </p:txBody>
        </p:sp>
        <p:sp>
          <p:nvSpPr>
            <p:cNvPr id="60" name="Rectángulo: esquinas redondeadas 30">
              <a:extLst>
                <a:ext uri="{FF2B5EF4-FFF2-40B4-BE49-F238E27FC236}">
                  <a16:creationId xmlns:a16="http://schemas.microsoft.com/office/drawing/2014/main" id="{91F82B7F-A977-9964-FAC9-CBBF9C95CB32}"/>
                </a:ext>
              </a:extLst>
            </p:cNvPr>
            <p:cNvSpPr/>
            <p:nvPr/>
          </p:nvSpPr>
          <p:spPr>
            <a:xfrm>
              <a:off x="8666202" y="4247055"/>
              <a:ext cx="2031996" cy="351643"/>
            </a:xfrm>
            <a:prstGeom prst="roundRect">
              <a:avLst/>
            </a:prstGeom>
            <a:noFill/>
            <a:ln w="9525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ca-ES" sz="1400" noProof="1">
                  <a:solidFill>
                    <a:schemeClr val="tx1"/>
                  </a:solidFill>
                </a:rPr>
                <a:t>masa totales</a:t>
              </a:r>
              <a:endParaRPr lang="ca-ES" sz="1400" b="1" noProof="1">
                <a:solidFill>
                  <a:schemeClr val="tx1"/>
                </a:solidFill>
              </a:endParaRPr>
            </a:p>
          </p:txBody>
        </p:sp>
        <p:cxnSp>
          <p:nvCxnSpPr>
            <p:cNvPr id="61" name="Conector recto 60">
              <a:extLst>
                <a:ext uri="{FF2B5EF4-FFF2-40B4-BE49-F238E27FC236}">
                  <a16:creationId xmlns:a16="http://schemas.microsoft.com/office/drawing/2014/main" id="{E0AEA3DF-B1B0-388E-9CCC-FE7B9FE5607E}"/>
                </a:ext>
              </a:extLst>
            </p:cNvPr>
            <p:cNvCxnSpPr>
              <a:cxnSpLocks/>
            </p:cNvCxnSpPr>
            <p:nvPr/>
          </p:nvCxnSpPr>
          <p:spPr>
            <a:xfrm>
              <a:off x="9106658" y="4323394"/>
              <a:ext cx="1182189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</p:grpSp>
    </p:spTree>
    <p:custDataLst>
      <p:tags r:id="rId1"/>
    </p:custDataLst>
    <p:extLst>
      <p:ext uri="{BB962C8B-B14F-4D97-AF65-F5344CB8AC3E}">
        <p14:creationId xmlns:p14="http://schemas.microsoft.com/office/powerpoint/2010/main" val="28437242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7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7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7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25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7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7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750"/>
                            </p:stCondLst>
                            <p:childTnLst>
                              <p:par>
                                <p:cTn id="23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3250"/>
                            </p:stCondLst>
                            <p:childTnLst>
                              <p:par>
                                <p:cTn id="2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7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4000"/>
                            </p:stCondLst>
                            <p:childTnLst>
                              <p:par>
                                <p:cTn id="32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500"/>
                            </p:stCondLst>
                            <p:childTnLst>
                              <p:par>
                                <p:cTn id="3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7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250"/>
                            </p:stCondLst>
                            <p:childTnLst>
                              <p:par>
                                <p:cTn id="41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750"/>
                            </p:stCondLst>
                            <p:childTnLst>
                              <p:par>
                                <p:cTn id="4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7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6500"/>
                            </p:stCondLst>
                            <p:childTnLst>
                              <p:par>
                                <p:cTn id="50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4" grpId="0" animBg="1"/>
      <p:bldP spid="2" grpId="0" animBg="1"/>
      <p:bldP spid="9" grpId="0" animBg="1"/>
      <p:bldP spid="12" grpId="0" animBg="1"/>
      <p:bldP spid="13" grpId="0" animBg="1"/>
      <p:bldP spid="15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DESIGN_ID_TEMA DE OFFICE" val="M1HGeSOy"/>
  <p:tag name="ARTICULATE_SLIDE_THUMBNAIL_REFRESH" val="1"/>
  <p:tag name="ARTICULATE_SLIDE_COUNT" val="12"/>
  <p:tag name="ARTICULATE_PROJECT_OPEN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Personalizado 4">
      <a:majorFont>
        <a:latin typeface="Proxima Nova"/>
        <a:ea typeface=""/>
        <a:cs typeface=""/>
      </a:majorFont>
      <a:minorFont>
        <a:latin typeface="Proxima Nov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f919b1ef-c0c3-4735-8fca-0928ec39d8d5}" enabled="0" method="" siteId="{f919b1ef-c0c3-4735-8fca-0928ec39d8d5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3960</TotalTime>
  <Words>666</Words>
  <Application>Microsoft Office PowerPoint</Application>
  <PresentationFormat>Panorámica</PresentationFormat>
  <Paragraphs>108</Paragraphs>
  <Slides>12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8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21" baseType="lpstr">
      <vt:lpstr>Aptos</vt:lpstr>
      <vt:lpstr>Arial</vt:lpstr>
      <vt:lpstr>Mathematical Pi LT Std 4</vt:lpstr>
      <vt:lpstr>Proxima Nova Extrabold</vt:lpstr>
      <vt:lpstr>Proxima Nova Medium</vt:lpstr>
      <vt:lpstr>Proxima Nova Semibold</vt:lpstr>
      <vt:lpstr>Symbol</vt:lpstr>
      <vt:lpstr>Wingdings</vt:lpstr>
      <vt:lpstr>Tema de Office</vt:lpstr>
      <vt:lpstr>Leyes y conceptos básicos en química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MunozGarcia, Elena</dc:creator>
  <cp:lastModifiedBy>Rodriguez Rivarola, Santiago</cp:lastModifiedBy>
  <cp:revision>44</cp:revision>
  <dcterms:created xsi:type="dcterms:W3CDTF">2025-07-04T09:40:43Z</dcterms:created>
  <dcterms:modified xsi:type="dcterms:W3CDTF">2026-03-21T15:11:45Z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C7AEE66F-F6B1-43FE-82DD-EE015C50E044</vt:lpwstr>
  </property>
  <property fmtid="{D5CDD505-2E9C-101B-9397-08002B2CF9AE}" pid="3" name="ArticulatePath">
    <vt:lpwstr>https://mheducation-my.sharepoint.com/personal/elena_munozgarcia_mheducation_com/Documents/03_IA/01_CURSO IA PARA TODOS/Recursos graficos MK/Plantilla PPT/Plantilla PPT MHE</vt:lpwstr>
  </property>
</Properties>
</file>