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7" r:id="rId3"/>
    <p:sldId id="308" r:id="rId4"/>
    <p:sldId id="291" r:id="rId5"/>
    <p:sldId id="302" r:id="rId6"/>
    <p:sldId id="310" r:id="rId7"/>
    <p:sldId id="313" r:id="rId8"/>
    <p:sldId id="311" r:id="rId9"/>
    <p:sldId id="314" r:id="rId10"/>
    <p:sldId id="273" r:id="rId11"/>
    <p:sldId id="316" r:id="rId12"/>
    <p:sldId id="268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C8EB"/>
    <a:srgbClr val="EF7677"/>
    <a:srgbClr val="FDBE29"/>
    <a:srgbClr val="FFE0C9"/>
    <a:srgbClr val="E2F4FE"/>
    <a:srgbClr val="FFFBD6"/>
    <a:srgbClr val="312C65"/>
    <a:srgbClr val="2F2C65"/>
    <a:srgbClr val="E21A23"/>
    <a:srgbClr val="D03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4820D-8042-4B67-AAF0-275E39944410}" v="27" dt="2026-03-21T15:44:27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3" autoAdjust="0"/>
    <p:restoredTop sz="94694"/>
  </p:normalViewPr>
  <p:slideViewPr>
    <p:cSldViewPr snapToGrid="0" showGuides="1">
      <p:cViewPr varScale="1">
        <p:scale>
          <a:sx n="105" d="100"/>
          <a:sy n="105" d="100"/>
        </p:scale>
        <p:origin x="1164" y="9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 Rivarola, Santiago" userId="d6e16334-0f38-4502-b381-67cb74b25c2e" providerId="ADAL" clId="{5969690A-E9EC-424A-ABB5-36A02899B833}"/>
    <pc:docChg chg="undo redo custSel addSld delSld modSld sldOrd modMainMaster">
      <pc:chgData name="Rodriguez Rivarola, Santiago" userId="d6e16334-0f38-4502-b381-67cb74b25c2e" providerId="ADAL" clId="{5969690A-E9EC-424A-ABB5-36A02899B833}" dt="2026-03-21T15:44:27.431" v="11523" actId="114"/>
      <pc:docMkLst>
        <pc:docMk/>
      </pc:docMkLst>
      <pc:sldChg chg="addSp delSp modSp mod delAnim modAnim">
        <pc:chgData name="Rodriguez Rivarola, Santiago" userId="d6e16334-0f38-4502-b381-67cb74b25c2e" providerId="ADAL" clId="{5969690A-E9EC-424A-ABB5-36A02899B833}" dt="2026-02-27T16:27:27.012" v="10501"/>
        <pc:sldMkLst>
          <pc:docMk/>
          <pc:sldMk cId="713274897" sldId="256"/>
        </pc:sldMkLst>
        <pc:spChg chg="mod">
          <ac:chgData name="Rodriguez Rivarola, Santiago" userId="d6e16334-0f38-4502-b381-67cb74b25c2e" providerId="ADAL" clId="{5969690A-E9EC-424A-ABB5-36A02899B833}" dt="2026-02-26T14:29:06.998" v="6958" actId="6549"/>
          <ac:spMkLst>
            <pc:docMk/>
            <pc:sldMk cId="713274897" sldId="256"/>
            <ac:spMk id="2" creationId="{FE2152F9-5885-FCBC-575A-2350D8A7A8B4}"/>
          </ac:spMkLst>
        </pc:spChg>
        <pc:spChg chg="add mod">
          <ac:chgData name="Rodriguez Rivarola, Santiago" userId="d6e16334-0f38-4502-b381-67cb74b25c2e" providerId="ADAL" clId="{5969690A-E9EC-424A-ABB5-36A02899B833}" dt="2026-02-26T14:29:23.445" v="6969" actId="1076"/>
          <ac:spMkLst>
            <pc:docMk/>
            <pc:sldMk cId="713274897" sldId="256"/>
            <ac:spMk id="7" creationId="{CE066DB7-3625-F6AE-3001-7939FB8F8ED2}"/>
          </ac:spMkLst>
        </pc:spChg>
      </pc:sldChg>
      <pc:sldChg chg="addSp delSp modSp add del mod ord addAnim delAnim modAnim">
        <pc:chgData name="Rodriguez Rivarola, Santiago" userId="d6e16334-0f38-4502-b381-67cb74b25c2e" providerId="ADAL" clId="{5969690A-E9EC-424A-ABB5-36A02899B833}" dt="2026-03-21T15:43:23.573" v="11518" actId="6549"/>
        <pc:sldMkLst>
          <pc:docMk/>
          <pc:sldMk cId="2217788274" sldId="273"/>
        </pc:sldMkLst>
        <pc:spChg chg="mod">
          <ac:chgData name="Rodriguez Rivarola, Santiago" userId="d6e16334-0f38-4502-b381-67cb74b25c2e" providerId="ADAL" clId="{5969690A-E9EC-424A-ABB5-36A02899B833}" dt="2026-03-21T15:43:23.573" v="11518" actId="6549"/>
          <ac:spMkLst>
            <pc:docMk/>
            <pc:sldMk cId="2217788274" sldId="273"/>
            <ac:spMk id="5" creationId="{7E6AEC0D-9AEA-6C1A-6213-9E9CB98B8765}"/>
          </ac:spMkLst>
        </pc:spChg>
      </pc:sldChg>
      <pc:sldChg chg="addSp delSp modSp add mod delAnim modAnim">
        <pc:chgData name="Rodriguez Rivarola, Santiago" userId="d6e16334-0f38-4502-b381-67cb74b25c2e" providerId="ADAL" clId="{5969690A-E9EC-424A-ABB5-36A02899B833}" dt="2026-03-02T08:47:04.392" v="10587"/>
        <pc:sldMkLst>
          <pc:docMk/>
          <pc:sldMk cId="241947606" sldId="291"/>
        </pc:sldMkLst>
        <pc:spChg chg="mod">
          <ac:chgData name="Rodriguez Rivarola, Santiago" userId="d6e16334-0f38-4502-b381-67cb74b25c2e" providerId="ADAL" clId="{5969690A-E9EC-424A-ABB5-36A02899B833}" dt="2026-02-27T11:49:24.657" v="9355" actId="6549"/>
          <ac:spMkLst>
            <pc:docMk/>
            <pc:sldMk cId="241947606" sldId="291"/>
            <ac:spMk id="5" creationId="{7E6AEC0D-9AEA-6C1A-6213-9E9CB98B8765}"/>
          </ac:spMkLst>
        </pc:spChg>
      </pc:sldChg>
      <pc:sldChg chg="modSp">
        <pc:chgData name="Rodriguez Rivarola, Santiago" userId="d6e16334-0f38-4502-b381-67cb74b25c2e" providerId="ADAL" clId="{5969690A-E9EC-424A-ABB5-36A02899B833}" dt="2026-03-21T15:42:39.354" v="11501" actId="20577"/>
        <pc:sldMkLst>
          <pc:docMk/>
          <pc:sldMk cId="1038825568" sldId="297"/>
        </pc:sldMkLst>
        <pc:spChg chg="mod">
          <ac:chgData name="Rodriguez Rivarola, Santiago" userId="d6e16334-0f38-4502-b381-67cb74b25c2e" providerId="ADAL" clId="{5969690A-E9EC-424A-ABB5-36A02899B833}" dt="2026-03-21T15:42:39.354" v="11501" actId="20577"/>
          <ac:spMkLst>
            <pc:docMk/>
            <pc:sldMk cId="1038825568" sldId="297"/>
            <ac:spMk id="2" creationId="{93EDD10D-E2D9-556F-DC52-14798C6B0044}"/>
          </ac:spMkLst>
        </pc:spChg>
      </pc:sldChg>
      <pc:sldChg chg="modSp">
        <pc:chgData name="Rodriguez Rivarola, Santiago" userId="d6e16334-0f38-4502-b381-67cb74b25c2e" providerId="ADAL" clId="{5969690A-E9EC-424A-ABB5-36A02899B833}" dt="2026-03-21T15:42:56.443" v="11509" actId="20577"/>
        <pc:sldMkLst>
          <pc:docMk/>
          <pc:sldMk cId="252423940" sldId="302"/>
        </pc:sldMkLst>
        <pc:spChg chg="mod">
          <ac:chgData name="Rodriguez Rivarola, Santiago" userId="d6e16334-0f38-4502-b381-67cb74b25c2e" providerId="ADAL" clId="{5969690A-E9EC-424A-ABB5-36A02899B833}" dt="2026-03-21T15:42:51.477" v="11505" actId="20577"/>
          <ac:spMkLst>
            <pc:docMk/>
            <pc:sldMk cId="252423940" sldId="302"/>
            <ac:spMk id="12" creationId="{401F42A0-3F2A-286A-40E3-F91B2AAB03D7}"/>
          </ac:spMkLst>
        </pc:spChg>
        <pc:spChg chg="mod">
          <ac:chgData name="Rodriguez Rivarola, Santiago" userId="d6e16334-0f38-4502-b381-67cb74b25c2e" providerId="ADAL" clId="{5969690A-E9EC-424A-ABB5-36A02899B833}" dt="2026-03-21T15:42:56.443" v="11509" actId="20577"/>
          <ac:spMkLst>
            <pc:docMk/>
            <pc:sldMk cId="252423940" sldId="302"/>
            <ac:spMk id="14" creationId="{5A238DC0-5EF8-91F9-AA1F-946D1C005986}"/>
          </ac:spMkLst>
        </pc:spChg>
      </pc:sldChg>
      <pc:sldChg chg="modSp">
        <pc:chgData name="Rodriguez Rivarola, Santiago" userId="d6e16334-0f38-4502-b381-67cb74b25c2e" providerId="ADAL" clId="{5969690A-E9EC-424A-ABB5-36A02899B833}" dt="2026-03-21T15:42:36.227" v="11497" actId="20577"/>
        <pc:sldMkLst>
          <pc:docMk/>
          <pc:sldMk cId="1412572762" sldId="308"/>
        </pc:sldMkLst>
        <pc:spChg chg="mod">
          <ac:chgData name="Rodriguez Rivarola, Santiago" userId="d6e16334-0f38-4502-b381-67cb74b25c2e" providerId="ADAL" clId="{5969690A-E9EC-424A-ABB5-36A02899B833}" dt="2026-03-21T15:42:36.227" v="11497" actId="20577"/>
          <ac:spMkLst>
            <pc:docMk/>
            <pc:sldMk cId="1412572762" sldId="308"/>
            <ac:spMk id="2" creationId="{17F9DAD3-37A4-A3AB-FFD8-8397314146C9}"/>
          </ac:spMkLst>
        </pc:spChg>
        <pc:spChg chg="mod">
          <ac:chgData name="Rodriguez Rivarola, Santiago" userId="d6e16334-0f38-4502-b381-67cb74b25c2e" providerId="ADAL" clId="{5969690A-E9EC-424A-ABB5-36A02899B833}" dt="2026-03-21T15:42:31.357" v="11492" actId="20577"/>
          <ac:spMkLst>
            <pc:docMk/>
            <pc:sldMk cId="1412572762" sldId="308"/>
            <ac:spMk id="10" creationId="{36A5F908-CF88-B78F-3FC1-DB05B3DBD52C}"/>
          </ac:spMkLst>
        </pc:spChg>
      </pc:sldChg>
      <pc:sldChg chg="modSp">
        <pc:chgData name="Rodriguez Rivarola, Santiago" userId="d6e16334-0f38-4502-b381-67cb74b25c2e" providerId="ADAL" clId="{5969690A-E9EC-424A-ABB5-36A02899B833}" dt="2026-03-21T15:44:27.431" v="11523" actId="114"/>
        <pc:sldMkLst>
          <pc:docMk/>
          <pc:sldMk cId="2843724243" sldId="314"/>
        </pc:sldMkLst>
        <pc:spChg chg="mod">
          <ac:chgData name="Rodriguez Rivarola, Santiago" userId="d6e16334-0f38-4502-b381-67cb74b25c2e" providerId="ADAL" clId="{5969690A-E9EC-424A-ABB5-36A02899B833}" dt="2026-03-21T15:44:16.547" v="11521" actId="114"/>
          <ac:spMkLst>
            <pc:docMk/>
            <pc:sldMk cId="2843724243" sldId="314"/>
            <ac:spMk id="9" creationId="{F75B169A-6FB1-3613-9343-08C71DF92D96}"/>
          </ac:spMkLst>
        </pc:spChg>
        <pc:spChg chg="mod">
          <ac:chgData name="Rodriguez Rivarola, Santiago" userId="d6e16334-0f38-4502-b381-67cb74b25c2e" providerId="ADAL" clId="{5969690A-E9EC-424A-ABB5-36A02899B833}" dt="2026-03-21T15:44:22.563" v="11522" actId="114"/>
          <ac:spMkLst>
            <pc:docMk/>
            <pc:sldMk cId="2843724243" sldId="314"/>
            <ac:spMk id="12" creationId="{5728E642-B7E0-02BE-9924-11476B6E3B85}"/>
          </ac:spMkLst>
        </pc:spChg>
        <pc:spChg chg="mod">
          <ac:chgData name="Rodriguez Rivarola, Santiago" userId="d6e16334-0f38-4502-b381-67cb74b25c2e" providerId="ADAL" clId="{5969690A-E9EC-424A-ABB5-36A02899B833}" dt="2026-03-21T15:44:27.431" v="11523" actId="114"/>
          <ac:spMkLst>
            <pc:docMk/>
            <pc:sldMk cId="2843724243" sldId="314"/>
            <ac:spMk id="13" creationId="{6414F067-0FE6-2017-0CAC-F142382638BA}"/>
          </ac:spMkLst>
        </pc:spChg>
      </pc:sldChg>
      <pc:sldChg chg="modSp mod">
        <pc:chgData name="Rodriguez Rivarola, Santiago" userId="d6e16334-0f38-4502-b381-67cb74b25c2e" providerId="ADAL" clId="{5969690A-E9EC-424A-ABB5-36A02899B833}" dt="2026-03-21T15:43:32.489" v="11520" actId="20577"/>
        <pc:sldMkLst>
          <pc:docMk/>
          <pc:sldMk cId="3912155038" sldId="316"/>
        </pc:sldMkLst>
        <pc:spChg chg="mod">
          <ac:chgData name="Rodriguez Rivarola, Santiago" userId="d6e16334-0f38-4502-b381-67cb74b25c2e" providerId="ADAL" clId="{5969690A-E9EC-424A-ABB5-36A02899B833}" dt="2026-03-21T15:43:32.489" v="11520" actId="20577"/>
          <ac:spMkLst>
            <pc:docMk/>
            <pc:sldMk cId="3912155038" sldId="316"/>
            <ac:spMk id="15" creationId="{4875577B-6D8D-C5F2-36D5-FB26D067983C}"/>
          </ac:spMkLst>
        </pc:spChg>
        <pc:spChg chg="mod">
          <ac:chgData name="Rodriguez Rivarola, Santiago" userId="d6e16334-0f38-4502-b381-67cb74b25c2e" providerId="ADAL" clId="{5969690A-E9EC-424A-ABB5-36A02899B833}" dt="2026-03-21T15:43:20.554" v="11514" actId="6549"/>
          <ac:spMkLst>
            <pc:docMk/>
            <pc:sldMk cId="3912155038" sldId="316"/>
            <ac:spMk id="17" creationId="{625FABF1-EDD9-88B7-677C-C0FD1E36149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‹Nº›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Egin klik ereduaren testu-estiloak aldatzeko</a:t>
            </a:r>
          </a:p>
          <a:p>
            <a:pPr lvl="1"/>
            <a:r>
              <a:rPr lang="es-ES"/>
              <a:t>Bigarren maila</a:t>
            </a:r>
          </a:p>
          <a:p>
            <a:pPr lvl="2"/>
            <a:r>
              <a:rPr lang="es-ES"/>
              <a:t>Hirugarren maila</a:t>
            </a:r>
          </a:p>
          <a:p>
            <a:pPr lvl="3"/>
            <a:r>
              <a:rPr lang="es-ES"/>
              <a:t>Laugarren maila</a:t>
            </a:r>
          </a:p>
          <a:p>
            <a:pPr lvl="4"/>
            <a:r>
              <a:rPr lang="es-ES"/>
              <a:t>Bosgarren maila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76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Aurkezpenaren izenburua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Aurkezpenaren azpititulua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Egin klik ereduaren testu-estiloak aldatzeko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8"/>
          <a:stretch>
            <a:fillRect/>
          </a:stretch>
        </p:blipFill>
        <p:spPr>
          <a:xfrm>
            <a:off x="-1380" y="270025"/>
            <a:ext cx="12189631" cy="6363688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Testua</a:t>
            </a:r>
          </a:p>
          <a:p>
            <a:pPr lvl="1"/>
            <a:r>
              <a:rPr lang="es-ES" dirty="0"/>
              <a:t>Bigarren maila</a:t>
            </a:r>
          </a:p>
          <a:p>
            <a:pPr lvl="2"/>
            <a:r>
              <a:rPr lang="es-ES" dirty="0"/>
              <a:t>Hirugarren maila</a:t>
            </a:r>
          </a:p>
          <a:p>
            <a:pPr lvl="3"/>
            <a:r>
              <a:rPr lang="es-ES" dirty="0"/>
              <a:t>Laugarren maila</a:t>
            </a:r>
          </a:p>
          <a:p>
            <a:pPr lvl="4"/>
            <a:r>
              <a:rPr lang="es-ES" dirty="0"/>
              <a:t>Bosgarren maila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100304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28"/>
          <a:stretch>
            <a:fillRect/>
          </a:stretch>
        </p:blipFill>
        <p:spPr>
          <a:xfrm>
            <a:off x="38100" y="261058"/>
            <a:ext cx="12189630" cy="6087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/>
          </p:cNvSpPr>
          <p:nvPr userDrawn="1"/>
        </p:nvSpPr>
        <p:spPr>
          <a:xfrm>
            <a:off x="9565342" y="471488"/>
            <a:ext cx="2150408" cy="6189288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/>
          </p:cNvSpPr>
          <p:nvPr userDrawn="1"/>
        </p:nvSpPr>
        <p:spPr>
          <a:xfrm>
            <a:off x="1371600" y="471488"/>
            <a:ext cx="8193742" cy="61892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F6CD881-850D-DB62-C366-8BAC13F1C91D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2466975" y="473619"/>
            <a:ext cx="9725024" cy="1034540"/>
          </a:xfrm>
          <a:prstGeom prst="rect">
            <a:avLst/>
          </a:prstGeom>
          <a:solidFill>
            <a:srgbClr val="D033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1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Egin klik ereduaren testu-estiloak aldatzeko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1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6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6.sv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1125AC-FA3D-EAA4-914E-787797486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0188"/>
            <a:ext cx="6400801" cy="1655762"/>
          </a:xfrm>
        </p:spPr>
        <p:txBody>
          <a:bodyPr/>
          <a:lstStyle/>
          <a:p>
            <a:pPr algn="l"/>
            <a:r>
              <a:rPr lang="ca-ES" sz="3000" noProof="1">
                <a:latin typeface="Proxima Nova Semibold" panose="02000506030000020004" pitchFamily="50" charset="0"/>
              </a:rPr>
              <a:t>Fisika eta Kimika</a:t>
            </a:r>
            <a:br>
              <a:rPr lang="ca-ES" sz="3000" noProof="1">
                <a:latin typeface="Proxima Nova Semibold" panose="02000506030000020004" pitchFamily="50" charset="0"/>
              </a:rPr>
            </a:br>
            <a:r>
              <a:rPr lang="ca-ES" sz="3000" noProof="1">
                <a:latin typeface="Proxima Nova Semibold" panose="02000506030000020004" pitchFamily="50" charset="0"/>
              </a:rPr>
              <a:t>1. Batxilergoa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1581371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3000" noProof="1">
                <a:latin typeface="Proxima Nova Semibold" panose="02000506030000020004" pitchFamily="50" charset="0"/>
              </a:rPr>
              <a:t>3. unitatea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4074"/>
            <a:ext cx="9144000" cy="1144513"/>
          </a:xfrm>
        </p:spPr>
        <p:txBody>
          <a:bodyPr/>
          <a:lstStyle/>
          <a:p>
            <a:pPr algn="l"/>
            <a:r>
              <a:rPr lang="ca-ES" noProof="1"/>
              <a:t>Legeak eta oinarrizko kontzeptuak kimikan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2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02C0CC-3C4A-F407-CA51-2F3284E77A65}"/>
              </a:ext>
            </a:extLst>
          </p:cNvPr>
          <p:cNvSpPr/>
          <p:nvPr/>
        </p:nvSpPr>
        <p:spPr>
          <a:xfrm>
            <a:off x="4097910" y="1449288"/>
            <a:ext cx="8094090" cy="5408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275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noProof="1">
                <a:solidFill>
                  <a:schemeClr val="bg1"/>
                </a:solidFill>
              </a:rPr>
              <a:t>Propietate koligatiboak</a:t>
            </a:r>
          </a:p>
        </p:txBody>
      </p:sp>
      <p:sp>
        <p:nvSpPr>
          <p:cNvPr id="23" name="Corchetes 22">
            <a:extLst>
              <a:ext uri="{FF2B5EF4-FFF2-40B4-BE49-F238E27FC236}">
                <a16:creationId xmlns:a16="http://schemas.microsoft.com/office/drawing/2014/main" id="{35FA452C-F00A-2034-E433-D1B3B0D4A6C5}"/>
              </a:ext>
            </a:extLst>
          </p:cNvPr>
          <p:cNvSpPr/>
          <p:nvPr/>
        </p:nvSpPr>
        <p:spPr>
          <a:xfrm>
            <a:off x="4726855" y="2627509"/>
            <a:ext cx="2753139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Lurrun-presioaren jaitsiera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Solutuaren presentziak likidotik lurrunerako igarotzea zailtzen du.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25" name="Corchetes 24">
            <a:extLst>
              <a:ext uri="{FF2B5EF4-FFF2-40B4-BE49-F238E27FC236}">
                <a16:creationId xmlns:a16="http://schemas.microsoft.com/office/drawing/2014/main" id="{9DE80313-7093-D1AB-942E-FB61426D59E9}"/>
              </a:ext>
            </a:extLst>
          </p:cNvPr>
          <p:cNvSpPr/>
          <p:nvPr/>
        </p:nvSpPr>
        <p:spPr>
          <a:xfrm>
            <a:off x="4748755" y="4274330"/>
            <a:ext cx="2692493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Igoera ebulloskopikoa eta jaitsiera krioskopikoa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Solutuak irakite-puntua igotzen du eta izozte-puntua jaisten du.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BA93B1-1716-1538-3EED-9AB84ED76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1020" y="2558838"/>
            <a:ext cx="3198980" cy="33349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7F5C95-0D83-2D76-B48E-DC3506C48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951" y="3569916"/>
            <a:ext cx="1562100" cy="4699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77EA9D-BF8D-6B10-35AF-101A2AC7C5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37" r="4740"/>
          <a:stretch>
            <a:fillRect/>
          </a:stretch>
        </p:blipFill>
        <p:spPr>
          <a:xfrm>
            <a:off x="4544624" y="5293458"/>
            <a:ext cx="1368862" cy="4699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DF70A8-1841-72A2-5159-DD4733F4CD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500" r="8657"/>
          <a:stretch>
            <a:fillRect/>
          </a:stretch>
        </p:blipFill>
        <p:spPr>
          <a:xfrm>
            <a:off x="6262852" y="5287983"/>
            <a:ext cx="1368862" cy="469899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7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0DBE3-991F-27DF-375D-CE1A59D3D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20675274-DE49-1036-609D-996643993BBE}"/>
              </a:ext>
            </a:extLst>
          </p:cNvPr>
          <p:cNvGrpSpPr/>
          <p:nvPr/>
        </p:nvGrpSpPr>
        <p:grpSpPr>
          <a:xfrm>
            <a:off x="9751724" y="784226"/>
            <a:ext cx="1593808" cy="2268938"/>
            <a:chOff x="9751724" y="784226"/>
            <a:chExt cx="1593808" cy="226893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25FABF1-EDD9-88B7-677C-C0FD1E361492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ca-ES" sz="1600" b="1" noProof="1">
                  <a:solidFill>
                    <a:schemeClr val="bg1"/>
                  </a:solidFill>
                </a:rPr>
                <a:t>Propietate koligatiboak: presio osmotikoa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57BBBC35-20E5-38A2-8E4F-338F20A97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Corchetes 11">
            <a:extLst>
              <a:ext uri="{FF2B5EF4-FFF2-40B4-BE49-F238E27FC236}">
                <a16:creationId xmlns:a16="http://schemas.microsoft.com/office/drawing/2014/main" id="{F0BB96E6-80C5-1051-8881-F9B68F38A692}"/>
              </a:ext>
            </a:extLst>
          </p:cNvPr>
          <p:cNvSpPr/>
          <p:nvPr/>
        </p:nvSpPr>
        <p:spPr>
          <a:xfrm>
            <a:off x="1635187" y="1349298"/>
            <a:ext cx="2786911" cy="104214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Osmosia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Disolbatzailearen fluxu garbia mintz erdiragazkor baten bidez disoluzio kontzentratuenera.</a:t>
            </a:r>
          </a:p>
        </p:txBody>
      </p:sp>
      <p:sp>
        <p:nvSpPr>
          <p:cNvPr id="15" name="Corchetes 14">
            <a:extLst>
              <a:ext uri="{FF2B5EF4-FFF2-40B4-BE49-F238E27FC236}">
                <a16:creationId xmlns:a16="http://schemas.microsoft.com/office/drawing/2014/main" id="{4875577B-6D8D-C5F2-36D5-FB26D067983C}"/>
              </a:ext>
            </a:extLst>
          </p:cNvPr>
          <p:cNvSpPr/>
          <p:nvPr/>
        </p:nvSpPr>
        <p:spPr>
          <a:xfrm>
            <a:off x="5489626" y="1310580"/>
            <a:ext cx="2786911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Presio osmotikoa (</a:t>
            </a:r>
            <a:r>
              <a:rPr lang="ca-ES" sz="1600" b="1" noProof="1">
                <a:solidFill>
                  <a:schemeClr val="tx1"/>
                </a:solidFill>
                <a:latin typeface="Symbol" pitchFamily="2" charset="2"/>
                <a:cs typeface="DecoType Naskh" pitchFamily="2" charset="-78"/>
              </a:rPr>
              <a:t>p</a:t>
            </a:r>
            <a:r>
              <a:rPr lang="ca-ES" sz="1200" b="1" noProof="1">
                <a:solidFill>
                  <a:schemeClr val="tx1"/>
                </a:solidFill>
              </a:rPr>
              <a:t>)</a:t>
            </a:r>
            <a:endParaRPr lang="ca-ES" sz="1200" b="1" noProof="1">
              <a:solidFill>
                <a:schemeClr val="tx1"/>
              </a:solidFill>
              <a:latin typeface="Symbol" pitchFamily="2" charset="2"/>
              <a:cs typeface="DecoType Naskh" pitchFamily="2" charset="-78"/>
            </a:endParaRPr>
          </a:p>
          <a:p>
            <a:pPr algn="ctr"/>
            <a:r>
              <a:rPr lang="ca-ES" sz="1200" b="1" noProof="1">
                <a:solidFill>
                  <a:schemeClr val="tx1"/>
                </a:solidFill>
              </a:rPr>
              <a:t> </a:t>
            </a:r>
            <a:r>
              <a:rPr lang="ca-ES" sz="1200" noProof="1">
                <a:solidFill>
                  <a:schemeClr val="tx1"/>
                </a:solidFill>
              </a:rPr>
              <a:t>Osmosi-fluxua geldiarazteko behar den presioa.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845F4-FCE9-E386-65C4-5B16EBBD5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r="530"/>
          <a:stretch/>
        </p:blipFill>
        <p:spPr>
          <a:xfrm>
            <a:off x="3597791" y="3334936"/>
            <a:ext cx="2583739" cy="32762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BB7B56-CC9A-3E7F-BD1B-31C2B6642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52" y="2433735"/>
            <a:ext cx="1485900" cy="4445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56DAADB-1EC0-C498-F87E-B195BDEC8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881" y="2294209"/>
            <a:ext cx="1980000" cy="707143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orchetes 19">
            <a:extLst>
              <a:ext uri="{FF2B5EF4-FFF2-40B4-BE49-F238E27FC236}">
                <a16:creationId xmlns:a16="http://schemas.microsoft.com/office/drawing/2014/main" id="{DDF124FF-7DA8-D92D-1A85-04D3FFCF3548}"/>
              </a:ext>
            </a:extLst>
          </p:cNvPr>
          <p:cNvSpPr/>
          <p:nvPr/>
        </p:nvSpPr>
        <p:spPr>
          <a:xfrm>
            <a:off x="1063628" y="5508702"/>
            <a:ext cx="1980001" cy="104214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Mintz erdiragazkorra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Disolbatzailea pasatzen uzten du, baina solutua ez.</a:t>
            </a:r>
          </a:p>
        </p:txBody>
      </p:sp>
      <p:sp>
        <p:nvSpPr>
          <p:cNvPr id="22" name="Corchetes 21">
            <a:extLst>
              <a:ext uri="{FF2B5EF4-FFF2-40B4-BE49-F238E27FC236}">
                <a16:creationId xmlns:a16="http://schemas.microsoft.com/office/drawing/2014/main" id="{F0E00177-BFFA-1705-A3B1-47BCF3AA9271}"/>
              </a:ext>
            </a:extLst>
          </p:cNvPr>
          <p:cNvSpPr/>
          <p:nvPr/>
        </p:nvSpPr>
        <p:spPr>
          <a:xfrm>
            <a:off x="1084527" y="3817345"/>
            <a:ext cx="1980001" cy="104214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Fluxu garbia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Disolbatzaile purutik disoluziorantz.</a:t>
            </a:r>
          </a:p>
        </p:txBody>
      </p:sp>
      <p:sp>
        <p:nvSpPr>
          <p:cNvPr id="23" name="Corchetes 22">
            <a:extLst>
              <a:ext uri="{FF2B5EF4-FFF2-40B4-BE49-F238E27FC236}">
                <a16:creationId xmlns:a16="http://schemas.microsoft.com/office/drawing/2014/main" id="{8D4F6CA3-34B7-B4D8-2CAE-D3EE76A27A8D}"/>
              </a:ext>
            </a:extLst>
          </p:cNvPr>
          <p:cNvSpPr/>
          <p:nvPr/>
        </p:nvSpPr>
        <p:spPr>
          <a:xfrm>
            <a:off x="6784798" y="4010126"/>
            <a:ext cx="1980001" cy="104214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Presioa (</a:t>
            </a:r>
            <a:r>
              <a:rPr lang="ca-ES" sz="1200" b="1" noProof="1">
                <a:solidFill>
                  <a:schemeClr val="tx1"/>
                </a:solidFill>
                <a:latin typeface="Symbol" pitchFamily="2" charset="2"/>
                <a:cs typeface="DecoType Naskh" pitchFamily="2" charset="-78"/>
              </a:rPr>
              <a:t>p</a:t>
            </a:r>
            <a:r>
              <a:rPr lang="ca-ES" sz="1200" b="1" noProof="1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Likidoaren altueraren (</a:t>
            </a:r>
            <a:r>
              <a:rPr lang="ca-ES" sz="1200" i="1" noProof="1">
                <a:solidFill>
                  <a:schemeClr val="tx1"/>
                </a:solidFill>
              </a:rPr>
              <a:t>h</a:t>
            </a:r>
            <a:r>
              <a:rPr lang="ca-ES" sz="1200" noProof="1">
                <a:solidFill>
                  <a:schemeClr val="tx1"/>
                </a:solidFill>
              </a:rPr>
              <a:t>) igoeraren bidez neurtzen da.</a:t>
            </a:r>
          </a:p>
        </p:txBody>
      </p:sp>
      <p:cxnSp>
        <p:nvCxnSpPr>
          <p:cNvPr id="29" name="Conector: curvado 13">
            <a:extLst>
              <a:ext uri="{FF2B5EF4-FFF2-40B4-BE49-F238E27FC236}">
                <a16:creationId xmlns:a16="http://schemas.microsoft.com/office/drawing/2014/main" id="{8BDBF6F9-4F06-7336-15D8-8DA5974D275A}"/>
              </a:ext>
            </a:extLst>
          </p:cNvPr>
          <p:cNvCxnSpPr>
            <a:cxnSpLocks/>
          </p:cNvCxnSpPr>
          <p:nvPr/>
        </p:nvCxnSpPr>
        <p:spPr>
          <a:xfrm rot="-3600000" flipH="1" flipV="1">
            <a:off x="3230710" y="5542944"/>
            <a:ext cx="900000" cy="5760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curvado 13">
            <a:extLst>
              <a:ext uri="{FF2B5EF4-FFF2-40B4-BE49-F238E27FC236}">
                <a16:creationId xmlns:a16="http://schemas.microsoft.com/office/drawing/2014/main" id="{75CEF551-D144-7CA0-07DA-1880A01B447B}"/>
              </a:ext>
            </a:extLst>
          </p:cNvPr>
          <p:cNvCxnSpPr>
            <a:cxnSpLocks/>
          </p:cNvCxnSpPr>
          <p:nvPr/>
        </p:nvCxnSpPr>
        <p:spPr>
          <a:xfrm rot="3600000" flipH="1">
            <a:off x="3147790" y="4185563"/>
            <a:ext cx="900000" cy="5760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curvado 13">
            <a:extLst>
              <a:ext uri="{FF2B5EF4-FFF2-40B4-BE49-F238E27FC236}">
                <a16:creationId xmlns:a16="http://schemas.microsoft.com/office/drawing/2014/main" id="{8AA1E6CE-DF43-8896-9CA5-E8240FA54949}"/>
              </a:ext>
            </a:extLst>
          </p:cNvPr>
          <p:cNvCxnSpPr>
            <a:cxnSpLocks/>
          </p:cNvCxnSpPr>
          <p:nvPr/>
        </p:nvCxnSpPr>
        <p:spPr>
          <a:xfrm rot="18000000">
            <a:off x="5372540" y="4204419"/>
            <a:ext cx="1080000" cy="9720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121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0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1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75824-386D-336D-1758-633D8D6D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6662C69-50F1-4ACC-6A36-B6A2A16F5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86" y="2487819"/>
            <a:ext cx="5495707" cy="41773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3EDD10D-E2D9-556F-DC52-14798C6B0044}"/>
              </a:ext>
            </a:extLst>
          </p:cNvPr>
          <p:cNvSpPr txBox="1"/>
          <p:nvPr/>
        </p:nvSpPr>
        <p:spPr>
          <a:xfrm>
            <a:off x="9490841" y="896476"/>
            <a:ext cx="216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ca-ES" sz="1600" b="1" noProof="1">
                <a:solidFill>
                  <a:schemeClr val="bg1"/>
                </a:solidFill>
              </a:rPr>
              <a:t>Lege ponderalak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A0D031E5-8522-3C58-DFF8-FD51E4834248}"/>
              </a:ext>
            </a:extLst>
          </p:cNvPr>
          <p:cNvSpPr/>
          <p:nvPr/>
        </p:nvSpPr>
        <p:spPr>
          <a:xfrm>
            <a:off x="1018850" y="3435005"/>
            <a:ext cx="3508672" cy="100797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Ontzi itxiko erreakzio kimiko batean, masak konstante irauten du.</a:t>
            </a:r>
          </a:p>
          <a:p>
            <a:pPr algn="ctr"/>
            <a:r>
              <a:rPr lang="ca-ES" sz="1200" b="1" noProof="1">
                <a:solidFill>
                  <a:schemeClr val="tx1"/>
                </a:solidFill>
              </a:rPr>
              <a:t>"Materia ez da sortzen ezta suntsitzen ere, eraldatu egiten da soilik".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439F9C1-7D3D-F3C2-6093-47B619E1C94D}"/>
              </a:ext>
            </a:extLst>
          </p:cNvPr>
          <p:cNvSpPr/>
          <p:nvPr/>
        </p:nvSpPr>
        <p:spPr>
          <a:xfrm>
            <a:off x="1436736" y="2323570"/>
            <a:ext cx="2672900" cy="97973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noProof="1">
                <a:solidFill>
                  <a:schemeClr val="tx1"/>
                </a:solidFill>
              </a:rPr>
              <a:t>Materiaren kontserbazioaren legea</a:t>
            </a:r>
          </a:p>
          <a:p>
            <a:pPr algn="ctr"/>
            <a:r>
              <a:rPr lang="ca-ES" sz="1600" b="1" noProof="1">
                <a:solidFill>
                  <a:schemeClr val="tx1"/>
                </a:solidFill>
              </a:rPr>
              <a:t>(Lavoisier, 1783)</a:t>
            </a:r>
          </a:p>
        </p:txBody>
      </p:sp>
      <p:sp>
        <p:nvSpPr>
          <p:cNvPr id="12" name="Rectángulo: esquinas redondeadas 9">
            <a:extLst>
              <a:ext uri="{FF2B5EF4-FFF2-40B4-BE49-F238E27FC236}">
                <a16:creationId xmlns:a16="http://schemas.microsoft.com/office/drawing/2014/main" id="{DC309244-A0BD-2E8F-4CD6-15EEA13DFB30}"/>
              </a:ext>
            </a:extLst>
          </p:cNvPr>
          <p:cNvSpPr/>
          <p:nvPr/>
        </p:nvSpPr>
        <p:spPr>
          <a:xfrm>
            <a:off x="8044257" y="2323570"/>
            <a:ext cx="2749116" cy="97973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noProof="1">
                <a:solidFill>
                  <a:schemeClr val="tx1"/>
                </a:solidFill>
              </a:rPr>
              <a:t>Proportzio konstanteen legea</a:t>
            </a:r>
          </a:p>
          <a:p>
            <a:pPr algn="ctr"/>
            <a:r>
              <a:rPr lang="ca-ES" sz="1600" b="1" noProof="1">
                <a:solidFill>
                  <a:schemeClr val="tx1"/>
                </a:solidFill>
              </a:rPr>
              <a:t>(Proust, 1799)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66684302-DCDE-642F-0F8A-229F83686FE9}"/>
              </a:ext>
            </a:extLst>
          </p:cNvPr>
          <p:cNvSpPr/>
          <p:nvPr/>
        </p:nvSpPr>
        <p:spPr>
          <a:xfrm>
            <a:off x="7664478" y="3429000"/>
            <a:ext cx="3508672" cy="100800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Konposatu batek beti ditu elementu berberak masa-proportzio berberetan, jatorria edozein izanda ere.</a:t>
            </a:r>
          </a:p>
        </p:txBody>
      </p:sp>
      <p:sp>
        <p:nvSpPr>
          <p:cNvPr id="3" name="Rectángulo: esquinas diagonales redondeadas 35">
            <a:extLst>
              <a:ext uri="{FF2B5EF4-FFF2-40B4-BE49-F238E27FC236}">
                <a16:creationId xmlns:a16="http://schemas.microsoft.com/office/drawing/2014/main" id="{65A81680-5525-9BFE-2348-9509B2577AB9}"/>
              </a:ext>
            </a:extLst>
          </p:cNvPr>
          <p:cNvSpPr/>
          <p:nvPr/>
        </p:nvSpPr>
        <p:spPr>
          <a:xfrm>
            <a:off x="8267281" y="5268258"/>
            <a:ext cx="3508672" cy="1053949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noProof="1">
                <a:solidFill>
                  <a:schemeClr val="tx1"/>
                </a:solidFill>
              </a:rPr>
              <a:t>Ba al zenekien...</a:t>
            </a:r>
          </a:p>
          <a:p>
            <a:endParaRPr lang="ca-ES" sz="1200" b="1" noProof="1">
              <a:solidFill>
                <a:schemeClr val="tx1"/>
              </a:solidFill>
            </a:endParaRPr>
          </a:p>
          <a:p>
            <a:r>
              <a:rPr lang="ca-ES" sz="1200" noProof="1">
                <a:solidFill>
                  <a:schemeClr val="tx1"/>
                </a:solidFill>
              </a:rPr>
              <a:t>Lavoisierrek funtsezko erreferentzia-magnitude bat eman zion kimikari: masa.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8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2" grpId="0" animBg="1"/>
      <p:bldP spid="13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B6BAD-3A24-4985-B281-741C428CF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F9DAD3-37A4-A3AB-FFD8-8397314146C9}"/>
              </a:ext>
            </a:extLst>
          </p:cNvPr>
          <p:cNvSpPr txBox="1"/>
          <p:nvPr/>
        </p:nvSpPr>
        <p:spPr>
          <a:xfrm>
            <a:off x="9490841" y="896476"/>
            <a:ext cx="216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ca-ES" sz="1600" b="1" noProof="1">
                <a:solidFill>
                  <a:schemeClr val="bg1"/>
                </a:solidFill>
              </a:rPr>
              <a:t>Lege ponderalak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9FF03E31-BDE3-7EB5-EE36-7AD3C536449F}"/>
              </a:ext>
            </a:extLst>
          </p:cNvPr>
          <p:cNvSpPr/>
          <p:nvPr/>
        </p:nvSpPr>
        <p:spPr>
          <a:xfrm>
            <a:off x="1187219" y="2677936"/>
            <a:ext cx="3508672" cy="100797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Bi elementu konposatu bat baino gehiago emateko konbinatzen badira, bestearen kantitate finko bati elkartzen zaizkion horietako baten masek </a:t>
            </a:r>
            <a:r>
              <a:rPr lang="ca-ES" sz="1200" b="1" noProof="1">
                <a:solidFill>
                  <a:schemeClr val="tx1"/>
                </a:solidFill>
              </a:rPr>
              <a:t>zenbaki oso sinpleen arteko erlazioa dute.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6A5F908-CF88-B78F-3FC1-DB05B3DBD52C}"/>
              </a:ext>
            </a:extLst>
          </p:cNvPr>
          <p:cNvSpPr/>
          <p:nvPr/>
        </p:nvSpPr>
        <p:spPr>
          <a:xfrm>
            <a:off x="745359" y="1819537"/>
            <a:ext cx="4392393" cy="69101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noProof="1">
                <a:solidFill>
                  <a:schemeClr val="tx1"/>
                </a:solidFill>
              </a:rPr>
              <a:t>Proportzio anizkoitzen legea </a:t>
            </a:r>
          </a:p>
          <a:p>
            <a:pPr algn="ctr"/>
            <a:r>
              <a:rPr lang="ca-ES" sz="1600" b="1" noProof="1">
                <a:solidFill>
                  <a:schemeClr val="tx1"/>
                </a:solidFill>
              </a:rPr>
              <a:t>(Dalton, 1803)</a:t>
            </a:r>
          </a:p>
        </p:txBody>
      </p:sp>
      <p:sp>
        <p:nvSpPr>
          <p:cNvPr id="12" name="Rectángulo: esquinas redondeadas 9">
            <a:extLst>
              <a:ext uri="{FF2B5EF4-FFF2-40B4-BE49-F238E27FC236}">
                <a16:creationId xmlns:a16="http://schemas.microsoft.com/office/drawing/2014/main" id="{C351100F-C07C-2987-2E08-C719C6FB2DCC}"/>
              </a:ext>
            </a:extLst>
          </p:cNvPr>
          <p:cNvSpPr/>
          <p:nvPr/>
        </p:nvSpPr>
        <p:spPr>
          <a:xfrm>
            <a:off x="7602395" y="1771858"/>
            <a:ext cx="2749116" cy="45495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noProof="1">
                <a:solidFill>
                  <a:schemeClr val="tx1"/>
                </a:solidFill>
              </a:rPr>
              <a:t>Erlazio matematikoa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FFCF842-EB2B-2B99-E6F4-E31E0F0E082A}"/>
              </a:ext>
            </a:extLst>
          </p:cNvPr>
          <p:cNvGrpSpPr/>
          <p:nvPr/>
        </p:nvGrpSpPr>
        <p:grpSpPr>
          <a:xfrm>
            <a:off x="6780757" y="2343237"/>
            <a:ext cx="4392393" cy="1342675"/>
            <a:chOff x="6200078" y="3682150"/>
            <a:chExt cx="5084955" cy="1523193"/>
          </a:xfrm>
        </p:grpSpPr>
        <p:sp>
          <p:nvSpPr>
            <p:cNvPr id="13" name="Corchetes 12">
              <a:extLst>
                <a:ext uri="{FF2B5EF4-FFF2-40B4-BE49-F238E27FC236}">
                  <a16:creationId xmlns:a16="http://schemas.microsoft.com/office/drawing/2014/main" id="{CFB4FDC9-F9FA-D5A5-2103-32C038555CD7}"/>
                </a:ext>
              </a:extLst>
            </p:cNvPr>
            <p:cNvSpPr/>
            <p:nvPr/>
          </p:nvSpPr>
          <p:spPr>
            <a:xfrm>
              <a:off x="6200078" y="3682150"/>
              <a:ext cx="5084955" cy="1523193"/>
            </a:xfrm>
            <a:prstGeom prst="bracketPair">
              <a:avLst/>
            </a:prstGeom>
            <a:solidFill>
              <a:schemeClr val="bg1">
                <a:alpha val="50196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noProof="1">
                  <a:solidFill>
                    <a:schemeClr val="tx1"/>
                  </a:solidFill>
                </a:rPr>
                <a:t>X konposatua (</a:t>
              </a:r>
              <a:r>
                <a:rPr lang="ca-ES" sz="1400" i="1" spc="300" noProof="1">
                  <a:solidFill>
                    <a:schemeClr val="tx1"/>
                  </a:solidFill>
                </a:rPr>
                <a:t>a</a:t>
              </a:r>
              <a:r>
                <a:rPr lang="ca-ES" sz="1400" spc="300" noProof="1">
                  <a:solidFill>
                    <a:schemeClr val="tx1"/>
                  </a:solidFill>
                </a:rPr>
                <a:t>/</a:t>
              </a:r>
              <a:r>
                <a:rPr lang="ca-ES" sz="1400" i="1" spc="300" noProof="1">
                  <a:solidFill>
                    <a:schemeClr val="tx1"/>
                  </a:solidFill>
                </a:rPr>
                <a:t>b</a:t>
              </a:r>
              <a:r>
                <a:rPr lang="ca-ES" sz="1400" spc="300" baseline="-25000" noProof="1">
                  <a:solidFill>
                    <a:schemeClr val="tx1"/>
                  </a:solidFill>
                </a:rPr>
                <a:t> 1</a:t>
              </a:r>
              <a:r>
                <a:rPr lang="ca-ES" sz="1400" noProof="1">
                  <a:solidFill>
                    <a:schemeClr val="tx1"/>
                  </a:solidFill>
                </a:rPr>
                <a:t>)         Y konposatua (</a:t>
              </a:r>
              <a:r>
                <a:rPr lang="ca-ES" sz="1400" i="1" spc="300" noProof="1">
                  <a:solidFill>
                    <a:schemeClr val="tx1"/>
                  </a:solidFill>
                </a:rPr>
                <a:t>a</a:t>
              </a:r>
              <a:r>
                <a:rPr lang="ca-ES" sz="1400" spc="300" noProof="1">
                  <a:solidFill>
                    <a:schemeClr val="tx1"/>
                  </a:solidFill>
                </a:rPr>
                <a:t>/</a:t>
              </a:r>
              <a:r>
                <a:rPr lang="ca-ES" sz="1400" i="1" spc="300" noProof="1">
                  <a:solidFill>
                    <a:schemeClr val="tx1"/>
                  </a:solidFill>
                </a:rPr>
                <a:t>b</a:t>
              </a:r>
              <a:r>
                <a:rPr lang="ca-ES" sz="1400" spc="300" baseline="-25000" noProof="1">
                  <a:solidFill>
                    <a:schemeClr val="tx1"/>
                  </a:solidFill>
                </a:rPr>
                <a:t> 2</a:t>
              </a:r>
              <a:r>
                <a:rPr lang="ca-ES" sz="1400" noProof="1">
                  <a:solidFill>
                    <a:schemeClr val="tx1"/>
                  </a:solidFill>
                </a:rPr>
                <a:t>).</a:t>
              </a:r>
            </a:p>
            <a:p>
              <a:pPr algn="ctr"/>
              <a:endParaRPr lang="ca-ES" sz="1400" noProof="1">
                <a:solidFill>
                  <a:schemeClr val="tx1"/>
                </a:solidFill>
              </a:endParaRPr>
            </a:p>
            <a:p>
              <a:pPr algn="ctr"/>
              <a:r>
                <a:rPr lang="ca-ES" sz="1400" i="1" spc="300" noProof="1">
                  <a:solidFill>
                    <a:schemeClr val="tx1"/>
                  </a:solidFill>
                </a:rPr>
                <a:t>b</a:t>
              </a:r>
              <a:r>
                <a:rPr lang="ca-ES" sz="1400" spc="300" baseline="-25000" noProof="1">
                  <a:solidFill>
                    <a:schemeClr val="tx1"/>
                  </a:solidFill>
                </a:rPr>
                <a:t> 1</a:t>
              </a:r>
              <a:r>
                <a:rPr lang="ca-ES" sz="1400" spc="300" noProof="1">
                  <a:solidFill>
                    <a:schemeClr val="tx1"/>
                  </a:solidFill>
                </a:rPr>
                <a:t>/</a:t>
              </a:r>
              <a:r>
                <a:rPr lang="ca-ES" sz="1400" i="1" spc="300" noProof="1">
                  <a:solidFill>
                    <a:schemeClr val="tx1"/>
                  </a:solidFill>
                </a:rPr>
                <a:t>b</a:t>
              </a:r>
              <a:r>
                <a:rPr lang="ca-ES" sz="1400" spc="300" baseline="-25000" noProof="1">
                  <a:solidFill>
                    <a:schemeClr val="tx1"/>
                  </a:solidFill>
                </a:rPr>
                <a:t> 2</a:t>
              </a:r>
              <a:r>
                <a:rPr lang="ca-ES" sz="1400" spc="300" noProof="1">
                  <a:solidFill>
                    <a:schemeClr val="tx1"/>
                  </a:solidFill>
                </a:rPr>
                <a:t> </a:t>
              </a:r>
              <a:r>
                <a:rPr lang="ca-ES" sz="1400" noProof="1">
                  <a:solidFill>
                    <a:schemeClr val="tx1"/>
                  </a:solidFill>
                </a:rPr>
                <a:t>= </a:t>
              </a:r>
              <a:r>
                <a:rPr lang="ca-ES" sz="1400" i="1" noProof="1">
                  <a:solidFill>
                    <a:schemeClr val="tx1"/>
                  </a:solidFill>
                </a:rPr>
                <a:t>n</a:t>
              </a:r>
              <a:r>
                <a:rPr lang="ca-ES" sz="1400" noProof="1">
                  <a:solidFill>
                    <a:schemeClr val="tx1"/>
                  </a:solidFill>
                </a:rPr>
                <a:t> (non </a:t>
              </a:r>
              <a:r>
                <a:rPr lang="ca-ES" sz="1400" i="1" noProof="1">
                  <a:solidFill>
                    <a:schemeClr val="tx1"/>
                  </a:solidFill>
                </a:rPr>
                <a:t>n</a:t>
              </a:r>
              <a:r>
                <a:rPr lang="ca-ES" sz="1400" noProof="1">
                  <a:solidFill>
                    <a:schemeClr val="tx1"/>
                  </a:solidFill>
                </a:rPr>
                <a:t> zenbaki oso bat den).</a:t>
              </a:r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76DF0444-BA69-DCDB-037A-203D2D1674F8}"/>
                </a:ext>
              </a:extLst>
            </p:cNvPr>
            <p:cNvCxnSpPr>
              <a:cxnSpLocks/>
            </p:cNvCxnSpPr>
            <p:nvPr/>
          </p:nvCxnSpPr>
          <p:spPr>
            <a:xfrm>
              <a:off x="8518603" y="4217118"/>
              <a:ext cx="3689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903AFF4-D906-DA76-37B1-1EBFF7FD1005}"/>
              </a:ext>
            </a:extLst>
          </p:cNvPr>
          <p:cNvGrpSpPr/>
          <p:nvPr/>
        </p:nvGrpSpPr>
        <p:grpSpPr>
          <a:xfrm>
            <a:off x="1899510" y="3802336"/>
            <a:ext cx="7772400" cy="2956445"/>
            <a:chOff x="1899510" y="3924997"/>
            <a:chExt cx="7772400" cy="2956445"/>
          </a:xfrm>
        </p:grpSpPr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F44A9515-98E9-D365-B5E8-5AB3B6B8E03E}"/>
                </a:ext>
              </a:extLst>
            </p:cNvPr>
            <p:cNvSpPr/>
            <p:nvPr/>
          </p:nvSpPr>
          <p:spPr>
            <a:xfrm>
              <a:off x="3557239" y="4248615"/>
              <a:ext cx="1706137" cy="2274848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0716485D-D0AF-EA75-EED1-451139E56954}"/>
                </a:ext>
              </a:extLst>
            </p:cNvPr>
            <p:cNvSpPr/>
            <p:nvPr/>
          </p:nvSpPr>
          <p:spPr>
            <a:xfrm>
              <a:off x="7396039" y="4248615"/>
              <a:ext cx="1706137" cy="2274848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4B3558E-79CD-3A1A-FDFC-198569E72569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2787805" y="5386039"/>
              <a:ext cx="4608234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61D903F-188F-CB3C-DA82-02E72B808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9510" y="3924997"/>
              <a:ext cx="7772400" cy="2956445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1257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60FAB9A9-801B-E04B-30FA-42256325C90A}"/>
              </a:ext>
            </a:extLst>
          </p:cNvPr>
          <p:cNvGrpSpPr/>
          <p:nvPr/>
        </p:nvGrpSpPr>
        <p:grpSpPr>
          <a:xfrm>
            <a:off x="8379295" y="4423515"/>
            <a:ext cx="3432211" cy="2311400"/>
            <a:chOff x="7916306" y="4423515"/>
            <a:chExt cx="3432211" cy="231140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15217A3-F5A4-99A2-C6AE-EA7BC0E40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306" y="5236315"/>
              <a:ext cx="1612900" cy="147320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01C7B74-2DD5-3470-A4B8-7BD686A54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335" y="4423515"/>
              <a:ext cx="1638300" cy="1625600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84BA579-B49A-4AE0-A0B4-317BF2400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217" y="5210915"/>
              <a:ext cx="1511300" cy="1524000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3222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noProof="1">
                <a:solidFill>
                  <a:schemeClr val="bg1"/>
                </a:solidFill>
              </a:rPr>
              <a:t>Gasak: konbinazio-bolumenak eta Avogadro</a:t>
            </a:r>
          </a:p>
        </p:txBody>
      </p:sp>
      <p:sp>
        <p:nvSpPr>
          <p:cNvPr id="14" name="Rectángulo: esquinas redondeadas 9">
            <a:extLst>
              <a:ext uri="{FF2B5EF4-FFF2-40B4-BE49-F238E27FC236}">
                <a16:creationId xmlns:a16="http://schemas.microsoft.com/office/drawing/2014/main" id="{A9537551-DD4B-9BEC-6E17-5F7DC0F6E5EC}"/>
              </a:ext>
            </a:extLst>
          </p:cNvPr>
          <p:cNvSpPr/>
          <p:nvPr/>
        </p:nvSpPr>
        <p:spPr>
          <a:xfrm>
            <a:off x="4441902" y="2573060"/>
            <a:ext cx="2465003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Gay-Lussacen legea (1808)</a:t>
            </a:r>
          </a:p>
        </p:txBody>
      </p:sp>
      <p:sp>
        <p:nvSpPr>
          <p:cNvPr id="2" name="Corchetes 1">
            <a:extLst>
              <a:ext uri="{FF2B5EF4-FFF2-40B4-BE49-F238E27FC236}">
                <a16:creationId xmlns:a16="http://schemas.microsoft.com/office/drawing/2014/main" id="{CE2BE1A0-55C1-808D-409D-ABE7F3C327F8}"/>
              </a:ext>
            </a:extLst>
          </p:cNvPr>
          <p:cNvSpPr/>
          <p:nvPr/>
        </p:nvSpPr>
        <p:spPr>
          <a:xfrm>
            <a:off x="4928859" y="4455771"/>
            <a:ext cx="1920911" cy="102358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noProof="1">
                <a:solidFill>
                  <a:schemeClr val="tx1"/>
                </a:solidFill>
              </a:rPr>
              <a:t>V (Bolumena) </a:t>
            </a:r>
          </a:p>
          <a:p>
            <a:pPr algn="ctr"/>
            <a:r>
              <a:rPr lang="es-ES_tradnl" sz="1200" noProof="1">
                <a:solidFill>
                  <a:schemeClr val="tx1"/>
                </a:solidFill>
              </a:rPr>
              <a:t>Berdina ontzi guztientzat.</a:t>
            </a:r>
          </a:p>
        </p:txBody>
      </p:sp>
      <p:sp>
        <p:nvSpPr>
          <p:cNvPr id="3" name="Corchetes 2">
            <a:extLst>
              <a:ext uri="{FF2B5EF4-FFF2-40B4-BE49-F238E27FC236}">
                <a16:creationId xmlns:a16="http://schemas.microsoft.com/office/drawing/2014/main" id="{CE70290C-7BAF-CBEA-874C-3A0D81C079F5}"/>
              </a:ext>
            </a:extLst>
          </p:cNvPr>
          <p:cNvSpPr/>
          <p:nvPr/>
        </p:nvSpPr>
        <p:spPr>
          <a:xfrm>
            <a:off x="6066606" y="5622960"/>
            <a:ext cx="1920911" cy="102358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noProof="1">
                <a:solidFill>
                  <a:schemeClr val="tx1"/>
                </a:solidFill>
              </a:rPr>
              <a:t>N (Molekula kopurua)</a:t>
            </a:r>
          </a:p>
          <a:p>
            <a:pPr algn="ctr"/>
            <a:r>
              <a:rPr lang="es-ES_tradnl" sz="1200" noProof="1">
                <a:solidFill>
                  <a:schemeClr val="tx1"/>
                </a:solidFill>
              </a:rPr>
              <a:t>Berdina kubo bakoitzean, gasa edozein dela ere.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96DC5768-4E33-A9C2-97BE-05B4701EC691}"/>
              </a:ext>
            </a:extLst>
          </p:cNvPr>
          <p:cNvSpPr/>
          <p:nvPr/>
        </p:nvSpPr>
        <p:spPr>
          <a:xfrm>
            <a:off x="7241007" y="4463592"/>
            <a:ext cx="1920911" cy="100793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noProof="1">
                <a:solidFill>
                  <a:schemeClr val="tx1"/>
                </a:solidFill>
              </a:rPr>
              <a:t>Gas elementalak</a:t>
            </a:r>
          </a:p>
          <a:p>
            <a:pPr algn="ctr"/>
            <a:r>
              <a:rPr lang="es-ES_tradnl" sz="1200" noProof="1">
                <a:solidFill>
                  <a:schemeClr val="tx1"/>
                </a:solidFill>
              </a:rPr>
              <a:t>Molekula diatomikoak dira (H</a:t>
            </a:r>
            <a:r>
              <a:rPr lang="es-ES_tradnl" sz="1200" baseline="-25000" noProof="1">
                <a:solidFill>
                  <a:schemeClr val="tx1"/>
                </a:solidFill>
              </a:rPr>
              <a:t> 2</a:t>
            </a:r>
            <a:r>
              <a:rPr lang="es-ES_tradnl" sz="1200" noProof="1">
                <a:solidFill>
                  <a:schemeClr val="tx1"/>
                </a:solidFill>
              </a:rPr>
              <a:t>, O</a:t>
            </a:r>
            <a:r>
              <a:rPr lang="es-ES_tradnl" sz="1200" baseline="-25000" noProof="1">
                <a:solidFill>
                  <a:schemeClr val="tx1"/>
                </a:solidFill>
              </a:rPr>
              <a:t> 2</a:t>
            </a:r>
            <a:r>
              <a:rPr lang="es-ES_tradnl" sz="1200" noProof="1">
                <a:solidFill>
                  <a:schemeClr val="tx1"/>
                </a:solidFill>
              </a:rPr>
              <a:t>, N</a:t>
            </a:r>
            <a:r>
              <a:rPr lang="es-ES_tradnl" sz="1200" baseline="-25000" noProof="1">
                <a:solidFill>
                  <a:schemeClr val="tx1"/>
                </a:solidFill>
              </a:rPr>
              <a:t> 2</a:t>
            </a:r>
            <a:r>
              <a:rPr lang="es-ES_tradnl" sz="1200" noProof="1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8" name="Corchetes 7">
            <a:extLst>
              <a:ext uri="{FF2B5EF4-FFF2-40B4-BE49-F238E27FC236}">
                <a16:creationId xmlns:a16="http://schemas.microsoft.com/office/drawing/2014/main" id="{76D6AAE2-14BB-86F8-8C0B-E4AFAD280F74}"/>
              </a:ext>
            </a:extLst>
          </p:cNvPr>
          <p:cNvSpPr/>
          <p:nvPr/>
        </p:nvSpPr>
        <p:spPr>
          <a:xfrm>
            <a:off x="7025266" y="2447419"/>
            <a:ext cx="4759904" cy="84985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Erreakzionatzen duten eta lortzen diren gasen bolumenak zenbaki oso sinpleen arteko erlazioan daude ( </a:t>
            </a:r>
            <a:r>
              <a:rPr lang="ca-ES" sz="1200" i="1" noProof="1">
                <a:solidFill>
                  <a:schemeClr val="tx1"/>
                </a:solidFill>
              </a:rPr>
              <a:t>P</a:t>
            </a:r>
            <a:r>
              <a:rPr lang="ca-ES" sz="1200" noProof="1">
                <a:solidFill>
                  <a:schemeClr val="tx1"/>
                </a:solidFill>
              </a:rPr>
              <a:t> eta </a:t>
            </a:r>
            <a:r>
              <a:rPr lang="ca-ES" sz="1200" i="1" noProof="1">
                <a:solidFill>
                  <a:schemeClr val="tx1"/>
                </a:solidFill>
              </a:rPr>
              <a:t>T</a:t>
            </a:r>
            <a:r>
              <a:rPr lang="ca-ES" sz="1200" noProof="1">
                <a:solidFill>
                  <a:schemeClr val="tx1"/>
                </a:solidFill>
              </a:rPr>
              <a:t> konstanteetan).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5B6FFF6-C648-A150-0D3D-1DCE25840272}"/>
              </a:ext>
            </a:extLst>
          </p:cNvPr>
          <p:cNvSpPr/>
          <p:nvPr/>
        </p:nvSpPr>
        <p:spPr>
          <a:xfrm>
            <a:off x="4504509" y="3625174"/>
            <a:ext cx="2402396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Avogadroren hipotesia (1811)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29E0E801-C3BB-973B-B054-E21B7B7355B8}"/>
              </a:ext>
            </a:extLst>
          </p:cNvPr>
          <p:cNvSpPr/>
          <p:nvPr/>
        </p:nvSpPr>
        <p:spPr>
          <a:xfrm>
            <a:off x="7025266" y="3496288"/>
            <a:ext cx="4759904" cy="84985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Gas desberdinen bolumen berdinek molekula kopuru bera dute ( </a:t>
            </a:r>
            <a:r>
              <a:rPr lang="ca-ES" sz="1200" i="1" noProof="1">
                <a:solidFill>
                  <a:schemeClr val="tx1"/>
                </a:solidFill>
              </a:rPr>
              <a:t>P</a:t>
            </a:r>
            <a:r>
              <a:rPr lang="ca-ES" sz="1200" noProof="1">
                <a:solidFill>
                  <a:schemeClr val="tx1"/>
                </a:solidFill>
              </a:rPr>
              <a:t> eta </a:t>
            </a:r>
            <a:r>
              <a:rPr lang="ca-ES" sz="1200" i="1" noProof="1">
                <a:solidFill>
                  <a:schemeClr val="tx1"/>
                </a:solidFill>
              </a:rPr>
              <a:t>T</a:t>
            </a:r>
            <a:r>
              <a:rPr lang="ca-ES" sz="1200" noProof="1">
                <a:solidFill>
                  <a:schemeClr val="tx1"/>
                </a:solidFill>
              </a:rPr>
              <a:t> berberetan).</a:t>
            </a:r>
            <a:endParaRPr lang="ca-ES" sz="1200" b="1" noProof="1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" grpId="0" animBg="1"/>
      <p:bldP spid="3" grpId="0" animBg="1"/>
      <p:bldP spid="4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1BE27-655A-A9E2-FEBB-3F5D23239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7A2E1ED7-D4D2-61EE-CA60-D9263E166708}"/>
              </a:ext>
            </a:extLst>
          </p:cNvPr>
          <p:cNvGrpSpPr/>
          <p:nvPr/>
        </p:nvGrpSpPr>
        <p:grpSpPr>
          <a:xfrm>
            <a:off x="9751724" y="784226"/>
            <a:ext cx="1593808" cy="2022717"/>
            <a:chOff x="9751724" y="784226"/>
            <a:chExt cx="1593808" cy="2022717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691D7EB-BBE8-C194-2DA4-388BB5784D8F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ca-ES" sz="1600" b="1" noProof="1">
                  <a:solidFill>
                    <a:schemeClr val="bg1"/>
                  </a:solidFill>
                </a:rPr>
                <a:t>Mol eta masa molar kontzeptua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F8B09854-F8EC-5F99-0214-5BA529E08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Corchetes 11">
            <a:extLst>
              <a:ext uri="{FF2B5EF4-FFF2-40B4-BE49-F238E27FC236}">
                <a16:creationId xmlns:a16="http://schemas.microsoft.com/office/drawing/2014/main" id="{401F42A0-3F2A-286A-40E3-F91B2AAB03D7}"/>
              </a:ext>
            </a:extLst>
          </p:cNvPr>
          <p:cNvSpPr/>
          <p:nvPr/>
        </p:nvSpPr>
        <p:spPr>
          <a:xfrm>
            <a:off x="1635187" y="1349298"/>
            <a:ext cx="3996179" cy="104214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Molaren definizioa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Zehazki duen substantzia kantitatea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6,02214076 </a:t>
            </a:r>
            <a:r>
              <a:rPr lang="ca-ES" sz="1200" noProof="1">
                <a:solidFill>
                  <a:schemeClr val="tx1"/>
                </a:solidFill>
                <a:latin typeface="Mathematical Pi LT Std 4" panose="02000500000000000000" pitchFamily="2" charset="0"/>
              </a:rPr>
              <a:t>x </a:t>
            </a:r>
            <a:r>
              <a:rPr lang="ca-ES" sz="1200" noProof="1">
                <a:solidFill>
                  <a:schemeClr val="tx1"/>
                </a:solidFill>
              </a:rPr>
              <a:t>10</a:t>
            </a:r>
            <a:r>
              <a:rPr lang="ca-ES" sz="1200" baseline="30000" noProof="1">
                <a:solidFill>
                  <a:schemeClr val="tx1"/>
                </a:solidFill>
              </a:rPr>
              <a:t> 23</a:t>
            </a:r>
            <a:endParaRPr lang="ca-ES" sz="1200" noProof="1">
              <a:solidFill>
                <a:schemeClr val="tx1"/>
              </a:solidFill>
            </a:endParaRP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oinarrizko unitateak (atomoak, molekulak, ioiak...).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5A238DC0-5EF8-91F9-AA1F-946D1C005986}"/>
              </a:ext>
            </a:extLst>
          </p:cNvPr>
          <p:cNvSpPr/>
          <p:nvPr/>
        </p:nvSpPr>
        <p:spPr>
          <a:xfrm>
            <a:off x="6263268" y="1478064"/>
            <a:ext cx="2479612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Avogadroren zenbakia (</a:t>
            </a:r>
            <a:r>
              <a:rPr lang="ca-ES" sz="1200" i="1" noProof="1">
                <a:solidFill>
                  <a:schemeClr val="tx1"/>
                </a:solidFill>
              </a:rPr>
              <a:t>N</a:t>
            </a:r>
            <a:r>
              <a:rPr lang="ca-ES" sz="1200" i="1" baseline="-25000" noProof="1">
                <a:solidFill>
                  <a:schemeClr val="tx1"/>
                </a:solidFill>
              </a:rPr>
              <a:t> A</a:t>
            </a:r>
            <a:r>
              <a:rPr lang="ca-ES" sz="1200" b="1" noProof="1">
                <a:solidFill>
                  <a:schemeClr val="tx1"/>
                </a:solidFill>
              </a:rPr>
              <a:t>)</a:t>
            </a:r>
          </a:p>
          <a:p>
            <a:pPr algn="ctr"/>
            <a:endParaRPr lang="ca-ES" sz="1200" noProof="1">
              <a:solidFill>
                <a:schemeClr val="tx1"/>
              </a:solidFill>
            </a:endParaRP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6,02 </a:t>
            </a:r>
            <a:r>
              <a:rPr lang="ca-ES" sz="1200" noProof="1">
                <a:solidFill>
                  <a:schemeClr val="tx1"/>
                </a:solidFill>
                <a:latin typeface="Mathematical Pi LT Std 4" panose="02000500000000000000" pitchFamily="2" charset="0"/>
              </a:rPr>
              <a:t>x </a:t>
            </a:r>
            <a:r>
              <a:rPr lang="ca-ES" sz="1200" noProof="1">
                <a:solidFill>
                  <a:schemeClr val="tx1"/>
                </a:solidFill>
              </a:rPr>
              <a:t>10</a:t>
            </a:r>
            <a:r>
              <a:rPr lang="ca-ES" sz="1200" baseline="30000" noProof="1">
                <a:solidFill>
                  <a:schemeClr val="tx1"/>
                </a:solidFill>
              </a:rPr>
              <a:t> 23</a:t>
            </a:r>
            <a:endParaRPr lang="ca-ES" sz="1200" noProof="1">
              <a:solidFill>
                <a:schemeClr val="tx1"/>
              </a:solidFill>
            </a:endParaRPr>
          </a:p>
        </p:txBody>
      </p:sp>
      <p:sp>
        <p:nvSpPr>
          <p:cNvPr id="15" name="Corchetes 14">
            <a:extLst>
              <a:ext uri="{FF2B5EF4-FFF2-40B4-BE49-F238E27FC236}">
                <a16:creationId xmlns:a16="http://schemas.microsoft.com/office/drawing/2014/main" id="{2A365710-2257-1DA7-243B-641C319971BA}"/>
              </a:ext>
            </a:extLst>
          </p:cNvPr>
          <p:cNvSpPr/>
          <p:nvPr/>
        </p:nvSpPr>
        <p:spPr>
          <a:xfrm>
            <a:off x="1635187" y="2554977"/>
            <a:ext cx="3996178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Masa molarra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Substantzia mol baten masa. Zenbakiz masa molekularraren berdina da, baina </a:t>
            </a:r>
            <a:r>
              <a:rPr lang="ca-ES" sz="1200" b="1" noProof="1">
                <a:solidFill>
                  <a:schemeClr val="tx1"/>
                </a:solidFill>
              </a:rPr>
              <a:t>gramotan adierazita.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94FA8C-41BB-72D8-1EBF-94FDB1065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9926" y="3694176"/>
            <a:ext cx="2468250" cy="28254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98CD5D1-9076-EBEC-09B8-E54F8D485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908" y="3503124"/>
            <a:ext cx="4909539" cy="3188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B8C76-1782-9AED-42CB-31112ABE0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2D18E36-89C2-1373-3D76-8439D6728A96}"/>
              </a:ext>
            </a:extLst>
          </p:cNvPr>
          <p:cNvSpPr txBox="1"/>
          <p:nvPr/>
        </p:nvSpPr>
        <p:spPr>
          <a:xfrm>
            <a:off x="362141" y="4010586"/>
            <a:ext cx="322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noProof="1">
                <a:solidFill>
                  <a:schemeClr val="bg1"/>
                </a:solidFill>
              </a:rPr>
              <a:t>Gas idealen legeak</a:t>
            </a:r>
          </a:p>
        </p:txBody>
      </p:sp>
      <p:sp>
        <p:nvSpPr>
          <p:cNvPr id="14" name="Rectángulo: esquinas redondeadas 9">
            <a:extLst>
              <a:ext uri="{FF2B5EF4-FFF2-40B4-BE49-F238E27FC236}">
                <a16:creationId xmlns:a16="http://schemas.microsoft.com/office/drawing/2014/main" id="{F37894FC-5886-40C7-7FB7-BF47B3DADD03}"/>
              </a:ext>
            </a:extLst>
          </p:cNvPr>
          <p:cNvSpPr/>
          <p:nvPr/>
        </p:nvSpPr>
        <p:spPr>
          <a:xfrm>
            <a:off x="4441902" y="2573060"/>
            <a:ext cx="2465003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Boyleren legea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EF0644C-FB43-43B1-6134-A6206B4BF0BD}"/>
              </a:ext>
            </a:extLst>
          </p:cNvPr>
          <p:cNvSpPr/>
          <p:nvPr/>
        </p:nvSpPr>
        <p:spPr>
          <a:xfrm>
            <a:off x="4504509" y="3625174"/>
            <a:ext cx="2402396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Charlesen legea</a:t>
            </a:r>
          </a:p>
        </p:txBody>
      </p:sp>
      <p:sp>
        <p:nvSpPr>
          <p:cNvPr id="6" name="Rectángulo: esquinas redondeadas 9">
            <a:extLst>
              <a:ext uri="{FF2B5EF4-FFF2-40B4-BE49-F238E27FC236}">
                <a16:creationId xmlns:a16="http://schemas.microsoft.com/office/drawing/2014/main" id="{11195E2B-DCF4-BAD2-4FD7-C74B1DBFE937}"/>
              </a:ext>
            </a:extLst>
          </p:cNvPr>
          <p:cNvSpPr/>
          <p:nvPr/>
        </p:nvSpPr>
        <p:spPr>
          <a:xfrm>
            <a:off x="4549198" y="4674043"/>
            <a:ext cx="2402396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Gay-Lussacen legea</a:t>
            </a:r>
          </a:p>
        </p:txBody>
      </p:sp>
      <p:sp>
        <p:nvSpPr>
          <p:cNvPr id="9" name="Rectángulo: esquinas diagonales redondeadas 35">
            <a:extLst>
              <a:ext uri="{FF2B5EF4-FFF2-40B4-BE49-F238E27FC236}">
                <a16:creationId xmlns:a16="http://schemas.microsoft.com/office/drawing/2014/main" id="{2F02AFCD-89A3-9381-E7E5-C8BF419E1F68}"/>
              </a:ext>
            </a:extLst>
          </p:cNvPr>
          <p:cNvSpPr/>
          <p:nvPr/>
        </p:nvSpPr>
        <p:spPr>
          <a:xfrm>
            <a:off x="4549198" y="5737161"/>
            <a:ext cx="6066763" cy="875524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noProof="1">
                <a:solidFill>
                  <a:schemeClr val="tx1"/>
                </a:solidFill>
              </a:rPr>
              <a:t>Garrantzitsua</a:t>
            </a:r>
          </a:p>
          <a:p>
            <a:endParaRPr lang="ca-ES" sz="1200" b="1" noProof="1">
              <a:solidFill>
                <a:schemeClr val="tx1"/>
              </a:solidFill>
            </a:endParaRPr>
          </a:p>
          <a:p>
            <a:r>
              <a:rPr lang="ca-ES" sz="1200" noProof="1">
                <a:solidFill>
                  <a:schemeClr val="tx1"/>
                </a:solidFill>
              </a:rPr>
              <a:t>Tenperatura beti Kelvin (K)etan adierazi behar da:</a:t>
            </a:r>
          </a:p>
        </p:txBody>
      </p:sp>
      <p:sp>
        <p:nvSpPr>
          <p:cNvPr id="12" name="Rectángulo: esquinas redondeadas 30">
            <a:extLst>
              <a:ext uri="{FF2B5EF4-FFF2-40B4-BE49-F238E27FC236}">
                <a16:creationId xmlns:a16="http://schemas.microsoft.com/office/drawing/2014/main" id="{4F6BA4FF-BEA6-8D20-18AB-75D622C4452A}"/>
              </a:ext>
            </a:extLst>
          </p:cNvPr>
          <p:cNvSpPr/>
          <p:nvPr/>
        </p:nvSpPr>
        <p:spPr>
          <a:xfrm>
            <a:off x="4289919" y="1990110"/>
            <a:ext cx="5467398" cy="35164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noProof="1">
                <a:solidFill>
                  <a:schemeClr val="tx1"/>
                </a:solidFill>
              </a:rPr>
              <a:t>Aldagai bat konstante mantenduz, gainerakoak honela erlazionatzen dira:</a:t>
            </a:r>
            <a:endParaRPr lang="ca-ES" sz="1400" b="1" noProof="1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B6A7345-1C1F-46A4-818A-E80F2B067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516" y="2650651"/>
            <a:ext cx="1320800" cy="4191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2BE151C-B9B5-C227-C596-04B7D2ACF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966" y="3512830"/>
            <a:ext cx="1231900" cy="7747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CACB426-6521-08AD-F7AD-1C454DE214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359"/>
          <a:stretch>
            <a:fillRect/>
          </a:stretch>
        </p:blipFill>
        <p:spPr>
          <a:xfrm>
            <a:off x="7163966" y="4599330"/>
            <a:ext cx="1231900" cy="826031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ángulo: esquinas redondeadas 30">
            <a:extLst>
              <a:ext uri="{FF2B5EF4-FFF2-40B4-BE49-F238E27FC236}">
                <a16:creationId xmlns:a16="http://schemas.microsoft.com/office/drawing/2014/main" id="{92EC7F05-2B8E-AA16-113F-BF2196CD5F6D}"/>
              </a:ext>
            </a:extLst>
          </p:cNvPr>
          <p:cNvSpPr/>
          <p:nvPr/>
        </p:nvSpPr>
        <p:spPr>
          <a:xfrm>
            <a:off x="9088509" y="2631820"/>
            <a:ext cx="2605516" cy="35164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noProof="1">
                <a:solidFill>
                  <a:schemeClr val="tx1"/>
                </a:solidFill>
              </a:rPr>
              <a:t>Alderantziz proportzionalak.</a:t>
            </a:r>
            <a:endParaRPr lang="ca-ES" sz="1400" b="1" noProof="1">
              <a:solidFill>
                <a:schemeClr val="tx1"/>
              </a:solidFill>
            </a:endParaRPr>
          </a:p>
        </p:txBody>
      </p:sp>
      <p:sp>
        <p:nvSpPr>
          <p:cNvPr id="21" name="Rectángulo: esquinas redondeadas 30">
            <a:extLst>
              <a:ext uri="{FF2B5EF4-FFF2-40B4-BE49-F238E27FC236}">
                <a16:creationId xmlns:a16="http://schemas.microsoft.com/office/drawing/2014/main" id="{CBBE7D4A-EE59-A028-DB22-943F9AE93463}"/>
              </a:ext>
            </a:extLst>
          </p:cNvPr>
          <p:cNvSpPr/>
          <p:nvPr/>
        </p:nvSpPr>
        <p:spPr>
          <a:xfrm>
            <a:off x="9088509" y="3658943"/>
            <a:ext cx="2605516" cy="35164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noProof="1">
                <a:solidFill>
                  <a:schemeClr val="tx1"/>
                </a:solidFill>
              </a:rPr>
              <a:t>Zuzenean proportzionalak.</a:t>
            </a:r>
            <a:endParaRPr lang="ca-ES" sz="1400" b="1" noProof="1">
              <a:solidFill>
                <a:schemeClr val="tx1"/>
              </a:solidFill>
            </a:endParaRPr>
          </a:p>
        </p:txBody>
      </p:sp>
      <p:sp>
        <p:nvSpPr>
          <p:cNvPr id="23" name="Rectángulo: esquinas redondeadas 30">
            <a:extLst>
              <a:ext uri="{FF2B5EF4-FFF2-40B4-BE49-F238E27FC236}">
                <a16:creationId xmlns:a16="http://schemas.microsoft.com/office/drawing/2014/main" id="{5E336129-0086-CA9F-C03A-EB81902E6E91}"/>
              </a:ext>
            </a:extLst>
          </p:cNvPr>
          <p:cNvSpPr/>
          <p:nvPr/>
        </p:nvSpPr>
        <p:spPr>
          <a:xfrm>
            <a:off x="9088509" y="4765849"/>
            <a:ext cx="2605516" cy="35164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noProof="1">
                <a:solidFill>
                  <a:schemeClr val="tx1"/>
                </a:solidFill>
              </a:rPr>
              <a:t>Zuzenean proportzionalak.</a:t>
            </a:r>
            <a:endParaRPr lang="ca-ES" sz="1400" b="1" noProof="1">
              <a:solidFill>
                <a:schemeClr val="tx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616E2E0-6A32-0CC8-C8D5-3B0E39626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7217" y="6064963"/>
            <a:ext cx="1879600" cy="4064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70823B1A-2E4D-FA78-2C03-668671CFB567}"/>
              </a:ext>
            </a:extLst>
          </p:cNvPr>
          <p:cNvCxnSpPr>
            <a:cxnSpLocks/>
          </p:cNvCxnSpPr>
          <p:nvPr/>
        </p:nvCxnSpPr>
        <p:spPr>
          <a:xfrm>
            <a:off x="8539912" y="2814804"/>
            <a:ext cx="562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C511BAEE-9FE0-6D2C-103A-F1AAB1CC8F35}"/>
              </a:ext>
            </a:extLst>
          </p:cNvPr>
          <p:cNvCxnSpPr>
            <a:cxnSpLocks/>
          </p:cNvCxnSpPr>
          <p:nvPr/>
        </p:nvCxnSpPr>
        <p:spPr>
          <a:xfrm>
            <a:off x="8539912" y="3848151"/>
            <a:ext cx="562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8957E131-3E18-18A5-ABF0-B5A6C5B82F56}"/>
              </a:ext>
            </a:extLst>
          </p:cNvPr>
          <p:cNvCxnSpPr>
            <a:cxnSpLocks/>
          </p:cNvCxnSpPr>
          <p:nvPr/>
        </p:nvCxnSpPr>
        <p:spPr>
          <a:xfrm>
            <a:off x="8539912" y="4941670"/>
            <a:ext cx="562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5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0" grpId="0" animBg="1"/>
      <p:bldP spid="6" grpId="0" animBg="1"/>
      <p:bldP spid="9" grpId="0" animBg="1"/>
      <p:bldP spid="12" grpId="0" animBg="1"/>
      <p:bldP spid="19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DA8EF-18CA-0CE9-3D93-804560BE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A43AE633-4284-5F01-1C08-263AFCDB7850}"/>
              </a:ext>
            </a:extLst>
          </p:cNvPr>
          <p:cNvGrpSpPr/>
          <p:nvPr/>
        </p:nvGrpSpPr>
        <p:grpSpPr>
          <a:xfrm>
            <a:off x="9751724" y="784226"/>
            <a:ext cx="1593808" cy="2268938"/>
            <a:chOff x="9751724" y="784226"/>
            <a:chExt cx="1593808" cy="226893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13AAC3E-4E52-4024-A4D4-4D3823A439C8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ca-ES" sz="1600" b="1" noProof="1">
                  <a:solidFill>
                    <a:schemeClr val="bg1"/>
                  </a:solidFill>
                </a:rPr>
                <a:t>Clapeyronen ekuazioa eta gas-nahasteak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3DB32368-0F6F-8EE8-D0DF-3C8B19542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Corchetes 11">
            <a:extLst>
              <a:ext uri="{FF2B5EF4-FFF2-40B4-BE49-F238E27FC236}">
                <a16:creationId xmlns:a16="http://schemas.microsoft.com/office/drawing/2014/main" id="{4C2B302A-FA64-66CE-3D6B-F45B9BF80426}"/>
              </a:ext>
            </a:extLst>
          </p:cNvPr>
          <p:cNvSpPr/>
          <p:nvPr/>
        </p:nvSpPr>
        <p:spPr>
          <a:xfrm>
            <a:off x="1635187" y="1349298"/>
            <a:ext cx="3996179" cy="104214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Gas idealen ekuazioa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Aurreko legeak bateratzen ditu </a:t>
            </a:r>
            <a:r>
              <a:rPr lang="ca-ES" sz="1200" i="1" noProof="1">
                <a:solidFill>
                  <a:schemeClr val="tx1"/>
                </a:solidFill>
              </a:rPr>
              <a:t>n </a:t>
            </a:r>
            <a:r>
              <a:rPr lang="ca-ES" sz="1200" noProof="1">
                <a:solidFill>
                  <a:schemeClr val="tx1"/>
                </a:solidFill>
              </a:rPr>
              <a:t>gas molentzat: </a:t>
            </a:r>
          </a:p>
        </p:txBody>
      </p:sp>
      <p:sp>
        <p:nvSpPr>
          <p:cNvPr id="15" name="Corchetes 14">
            <a:extLst>
              <a:ext uri="{FF2B5EF4-FFF2-40B4-BE49-F238E27FC236}">
                <a16:creationId xmlns:a16="http://schemas.microsoft.com/office/drawing/2014/main" id="{9DC8DBCD-8A13-F269-7FC7-7DABE2D59F2C}"/>
              </a:ext>
            </a:extLst>
          </p:cNvPr>
          <p:cNvSpPr/>
          <p:nvPr/>
        </p:nvSpPr>
        <p:spPr>
          <a:xfrm>
            <a:off x="1635187" y="3313657"/>
            <a:ext cx="3996178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Presio partzialen legea (Dalton)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Nahaste baten presio totala bere osagaien presio partzialen batura da: 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4E0EB5-B0F7-B7D9-FC18-C2F4AE6778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8" r="72061" b="38805"/>
          <a:stretch>
            <a:fillRect/>
          </a:stretch>
        </p:blipFill>
        <p:spPr>
          <a:xfrm>
            <a:off x="2069225" y="4698460"/>
            <a:ext cx="939366" cy="119113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0710FB1-2D20-579A-3FA5-BB3103295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518" y="1501776"/>
            <a:ext cx="1270000" cy="3937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3B97255-B3DB-3A09-549A-2F5772343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757" y="2268550"/>
            <a:ext cx="1945522" cy="784614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19DD1F-1B5C-AC74-9B46-CD00865B5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5518" y="3545523"/>
            <a:ext cx="2515018" cy="32088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2A8FFE-D13E-43F8-EF0F-C344BD2707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3227" y="6023680"/>
            <a:ext cx="2251362" cy="2312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AAE9D2-2E19-062F-159E-D968194403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357" y="6027356"/>
            <a:ext cx="2603393" cy="2484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F57DE9-4FCB-0F94-6C8D-0513AA793B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2616" y="6032507"/>
            <a:ext cx="2104000" cy="22999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C88DA06-9358-4C6B-3927-6D5935977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4" t="4672" r="39730" b="37765"/>
          <a:stretch>
            <a:fillRect/>
          </a:stretch>
        </p:blipFill>
        <p:spPr>
          <a:xfrm>
            <a:off x="4781108" y="4466557"/>
            <a:ext cx="1089890" cy="14576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90691E3-E815-32D5-5C3D-935AFBD83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2" t="13586" r="7482" b="38537"/>
          <a:stretch>
            <a:fillRect/>
          </a:stretch>
        </p:blipFill>
        <p:spPr>
          <a:xfrm>
            <a:off x="7669671" y="4698460"/>
            <a:ext cx="1089890" cy="1212403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6F0C4B2-7BC9-BE5E-0E78-1D7CE0179DC7}"/>
              </a:ext>
            </a:extLst>
          </p:cNvPr>
          <p:cNvCxnSpPr>
            <a:cxnSpLocks/>
          </p:cNvCxnSpPr>
          <p:nvPr/>
        </p:nvCxnSpPr>
        <p:spPr>
          <a:xfrm>
            <a:off x="3141461" y="5324540"/>
            <a:ext cx="14110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86CB04E-2256-E5A4-2B6A-645D78820AB3}"/>
              </a:ext>
            </a:extLst>
          </p:cNvPr>
          <p:cNvCxnSpPr>
            <a:cxnSpLocks/>
          </p:cNvCxnSpPr>
          <p:nvPr/>
        </p:nvCxnSpPr>
        <p:spPr>
          <a:xfrm>
            <a:off x="6063976" y="5324808"/>
            <a:ext cx="14110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222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9D843-1F4E-9F74-6C35-0EE6EEBCE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D5AE1E5-BB7A-62AE-C7DD-AF7964EA3D89}"/>
              </a:ext>
            </a:extLst>
          </p:cNvPr>
          <p:cNvSpPr txBox="1"/>
          <p:nvPr/>
        </p:nvSpPr>
        <p:spPr>
          <a:xfrm>
            <a:off x="362141" y="4010586"/>
            <a:ext cx="322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noProof="1">
                <a:solidFill>
                  <a:schemeClr val="bg1"/>
                </a:solidFill>
              </a:rPr>
              <a:t>Formula kimikoak eta osaera</a:t>
            </a:r>
          </a:p>
        </p:txBody>
      </p:sp>
      <p:sp>
        <p:nvSpPr>
          <p:cNvPr id="14" name="Rectángulo: esquinas redondeadas 9">
            <a:extLst>
              <a:ext uri="{FF2B5EF4-FFF2-40B4-BE49-F238E27FC236}">
                <a16:creationId xmlns:a16="http://schemas.microsoft.com/office/drawing/2014/main" id="{90425511-056E-7323-D0E4-EC50000F52C5}"/>
              </a:ext>
            </a:extLst>
          </p:cNvPr>
          <p:cNvSpPr/>
          <p:nvPr/>
        </p:nvSpPr>
        <p:spPr>
          <a:xfrm>
            <a:off x="5064082" y="2209190"/>
            <a:ext cx="2465003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Formula enpirikoa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F151BFF-B53B-0A4F-3155-28A3E86CB27C}"/>
              </a:ext>
            </a:extLst>
          </p:cNvPr>
          <p:cNvSpPr/>
          <p:nvPr/>
        </p:nvSpPr>
        <p:spPr>
          <a:xfrm>
            <a:off x="8998075" y="2209190"/>
            <a:ext cx="2402396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Formula molekularra</a:t>
            </a:r>
          </a:p>
        </p:txBody>
      </p:sp>
      <p:sp>
        <p:nvSpPr>
          <p:cNvPr id="6" name="Rectángulo: esquinas redondeadas 9">
            <a:extLst>
              <a:ext uri="{FF2B5EF4-FFF2-40B4-BE49-F238E27FC236}">
                <a16:creationId xmlns:a16="http://schemas.microsoft.com/office/drawing/2014/main" id="{DA4473BF-0AAF-B489-7ADB-780CE348BD8A}"/>
              </a:ext>
            </a:extLst>
          </p:cNvPr>
          <p:cNvSpPr/>
          <p:nvPr/>
        </p:nvSpPr>
        <p:spPr>
          <a:xfrm>
            <a:off x="5123775" y="4013822"/>
            <a:ext cx="2402396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Konposizio ehundarra</a:t>
            </a:r>
          </a:p>
        </p:txBody>
      </p:sp>
      <p:sp>
        <p:nvSpPr>
          <p:cNvPr id="2" name="Corchetes 1">
            <a:extLst>
              <a:ext uri="{FF2B5EF4-FFF2-40B4-BE49-F238E27FC236}">
                <a16:creationId xmlns:a16="http://schemas.microsoft.com/office/drawing/2014/main" id="{F9D55801-B184-9FF6-85EF-5ADD396B8858}"/>
              </a:ext>
            </a:extLst>
          </p:cNvPr>
          <p:cNvSpPr/>
          <p:nvPr/>
        </p:nvSpPr>
        <p:spPr>
          <a:xfrm>
            <a:off x="5070127" y="2918933"/>
            <a:ext cx="2509692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Konposatu baten atomoen arteko proportzio sinpleena adierazten du.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3" name="Corchetes 2">
            <a:extLst>
              <a:ext uri="{FF2B5EF4-FFF2-40B4-BE49-F238E27FC236}">
                <a16:creationId xmlns:a16="http://schemas.microsoft.com/office/drawing/2014/main" id="{E6516089-DF4D-6694-565A-93A02B7BF84C}"/>
              </a:ext>
            </a:extLst>
          </p:cNvPr>
          <p:cNvSpPr/>
          <p:nvPr/>
        </p:nvSpPr>
        <p:spPr>
          <a:xfrm>
            <a:off x="8998075" y="2918933"/>
            <a:ext cx="2402396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Atomoen kopuru zehatza adierazten du. Enpirikoaren multiplo oso bat da.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FEEDCFB0-3C04-CA07-50B2-0DD197EF6563}"/>
              </a:ext>
            </a:extLst>
          </p:cNvPr>
          <p:cNvSpPr/>
          <p:nvPr/>
        </p:nvSpPr>
        <p:spPr>
          <a:xfrm>
            <a:off x="5070127" y="4756790"/>
            <a:ext cx="2509692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Konposatuan elementu bakoitzaren masa-ehunekoa adierazten du: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E2F1BBD-A4C2-43A5-E93B-7D27CDFFD7C4}"/>
              </a:ext>
            </a:extLst>
          </p:cNvPr>
          <p:cNvGrpSpPr/>
          <p:nvPr/>
        </p:nvGrpSpPr>
        <p:grpSpPr>
          <a:xfrm>
            <a:off x="7749251" y="4426084"/>
            <a:ext cx="3944663" cy="622618"/>
            <a:chOff x="5742195" y="5720304"/>
            <a:chExt cx="3944663" cy="622618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DED068EF-49F2-2501-3D29-51EF9C2CC6F1}"/>
                </a:ext>
              </a:extLst>
            </p:cNvPr>
            <p:cNvSpPr/>
            <p:nvPr/>
          </p:nvSpPr>
          <p:spPr>
            <a:xfrm>
              <a:off x="5742195" y="5720304"/>
              <a:ext cx="3884884" cy="622618"/>
            </a:xfrm>
            <a:prstGeom prst="rect">
              <a:avLst/>
            </a:prstGeom>
            <a:solidFill>
              <a:schemeClr val="bg1"/>
            </a:solidFill>
            <a:ln w="15875" cap="sq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248111A1-EC68-F5A3-BA5B-B94D94DEFFFE}"/>
                </a:ext>
              </a:extLst>
            </p:cNvPr>
            <p:cNvGrpSpPr/>
            <p:nvPr/>
          </p:nvGrpSpPr>
          <p:grpSpPr>
            <a:xfrm>
              <a:off x="5742195" y="5760922"/>
              <a:ext cx="3944663" cy="547494"/>
              <a:chOff x="5742195" y="5760922"/>
              <a:chExt cx="3944663" cy="547494"/>
            </a:xfrm>
          </p:grpSpPr>
          <p:sp>
            <p:nvSpPr>
              <p:cNvPr id="23" name="Rectángulo: esquinas redondeadas 30">
                <a:extLst>
                  <a:ext uri="{FF2B5EF4-FFF2-40B4-BE49-F238E27FC236}">
                    <a16:creationId xmlns:a16="http://schemas.microsoft.com/office/drawing/2014/main" id="{3337C5B1-5BE8-0F2A-560E-BE5950DD914B}"/>
                  </a:ext>
                </a:extLst>
              </p:cNvPr>
              <p:cNvSpPr/>
              <p:nvPr/>
            </p:nvSpPr>
            <p:spPr>
              <a:xfrm>
                <a:off x="5742195" y="5840037"/>
                <a:ext cx="1300631" cy="351643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a-ES" sz="1400" noProof="1">
                    <a:solidFill>
                      <a:schemeClr val="tx1"/>
                    </a:solidFill>
                  </a:rPr>
                  <a:t>Masa-ehunekoa </a:t>
                </a:r>
                <a:r>
                  <a:rPr lang="ca-ES" sz="1400" noProof="1">
                    <a:solidFill>
                      <a:schemeClr val="tx1"/>
                    </a:solidFill>
                    <a:latin typeface="Symbol" pitchFamily="2" charset="2"/>
                  </a:rPr>
                  <a:t>=</a:t>
                </a:r>
                <a:endParaRPr lang="ca-ES" sz="1400" b="1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ángulo: esquinas redondeadas 30">
                <a:extLst>
                  <a:ext uri="{FF2B5EF4-FFF2-40B4-BE49-F238E27FC236}">
                    <a16:creationId xmlns:a16="http://schemas.microsoft.com/office/drawing/2014/main" id="{C780F393-81B4-AF8D-2BAB-702F734C8DE0}"/>
                  </a:ext>
                </a:extLst>
              </p:cNvPr>
              <p:cNvSpPr/>
              <p:nvPr/>
            </p:nvSpPr>
            <p:spPr>
              <a:xfrm>
                <a:off x="6972956" y="5760922"/>
                <a:ext cx="1774229" cy="276519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a-ES" sz="1200" noProof="1">
                    <a:solidFill>
                      <a:schemeClr val="tx1"/>
                    </a:solidFill>
                  </a:rPr>
                  <a:t>elementuaren masa</a:t>
                </a:r>
                <a:endParaRPr lang="ca-ES" sz="1200" b="1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ángulo: esquinas redondeadas 30">
                <a:extLst>
                  <a:ext uri="{FF2B5EF4-FFF2-40B4-BE49-F238E27FC236}">
                    <a16:creationId xmlns:a16="http://schemas.microsoft.com/office/drawing/2014/main" id="{C044F077-33BE-75A8-474E-A02C1468135F}"/>
                  </a:ext>
                </a:extLst>
              </p:cNvPr>
              <p:cNvSpPr/>
              <p:nvPr/>
            </p:nvSpPr>
            <p:spPr>
              <a:xfrm>
                <a:off x="6877087" y="5956773"/>
                <a:ext cx="2344689" cy="351643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a-ES" sz="1200" noProof="1">
                    <a:solidFill>
                      <a:schemeClr val="tx1"/>
                    </a:solidFill>
                  </a:rPr>
                  <a:t>konposatuaren masa osoa</a:t>
                </a:r>
                <a:endParaRPr lang="ca-ES" sz="1200" b="1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ángulo: esquinas redondeadas 30">
                <a:extLst>
                  <a:ext uri="{FF2B5EF4-FFF2-40B4-BE49-F238E27FC236}">
                    <a16:creationId xmlns:a16="http://schemas.microsoft.com/office/drawing/2014/main" id="{CE307FFC-BFF6-4D70-BD4D-96C9C06D193A}"/>
                  </a:ext>
                </a:extLst>
              </p:cNvPr>
              <p:cNvSpPr/>
              <p:nvPr/>
            </p:nvSpPr>
            <p:spPr>
              <a:xfrm>
                <a:off x="8747185" y="5879451"/>
                <a:ext cx="939673" cy="276519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a-ES" sz="1400" noProof="1">
                    <a:solidFill>
                      <a:schemeClr val="tx1"/>
                    </a:solidFill>
                    <a:latin typeface="Symbol" pitchFamily="2" charset="2"/>
                  </a:rPr>
                  <a:t>· </a:t>
                </a:r>
                <a:r>
                  <a:rPr lang="ca-ES" sz="1400" noProof="1">
                    <a:solidFill>
                      <a:schemeClr val="tx1"/>
                    </a:solidFill>
                  </a:rPr>
                  <a:t>100 %</a:t>
                </a:r>
                <a:endParaRPr lang="ca-ES" sz="1400" b="1" noProof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34DAAF87-9846-6A49-018C-F2649B7168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2956" y="6033112"/>
                <a:ext cx="17742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Corchetes 32">
            <a:extLst>
              <a:ext uri="{FF2B5EF4-FFF2-40B4-BE49-F238E27FC236}">
                <a16:creationId xmlns:a16="http://schemas.microsoft.com/office/drawing/2014/main" id="{AB912747-9372-917D-B3B5-2B3321953D24}"/>
              </a:ext>
            </a:extLst>
          </p:cNvPr>
          <p:cNvSpPr/>
          <p:nvPr/>
        </p:nvSpPr>
        <p:spPr>
          <a:xfrm>
            <a:off x="385290" y="6129531"/>
            <a:ext cx="1820633" cy="485646"/>
          </a:xfrm>
          <a:prstGeom prst="bracketPair">
            <a:avLst/>
          </a:prstGeom>
          <a:solidFill>
            <a:schemeClr val="tx2">
              <a:lumMod val="10000"/>
              <a:lumOff val="90000"/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Masa-analisia 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34" name="Corchetes 33">
            <a:extLst>
              <a:ext uri="{FF2B5EF4-FFF2-40B4-BE49-F238E27FC236}">
                <a16:creationId xmlns:a16="http://schemas.microsoft.com/office/drawing/2014/main" id="{D2162501-5340-AB0C-8475-665930094E79}"/>
              </a:ext>
            </a:extLst>
          </p:cNvPr>
          <p:cNvSpPr/>
          <p:nvPr/>
        </p:nvSpPr>
        <p:spPr>
          <a:xfrm>
            <a:off x="2785487" y="6129531"/>
            <a:ext cx="1820633" cy="485646"/>
          </a:xfrm>
          <a:prstGeom prst="bracketPair">
            <a:avLst/>
          </a:prstGeom>
          <a:solidFill>
            <a:schemeClr val="tx2">
              <a:lumMod val="25000"/>
              <a:lumOff val="75000"/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Atomo bakoitzaren molak 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35" name="Corchetes 34">
            <a:extLst>
              <a:ext uri="{FF2B5EF4-FFF2-40B4-BE49-F238E27FC236}">
                <a16:creationId xmlns:a16="http://schemas.microsoft.com/office/drawing/2014/main" id="{7BFF66FF-65FF-4A43-A771-EB67C5286179}"/>
              </a:ext>
            </a:extLst>
          </p:cNvPr>
          <p:cNvSpPr/>
          <p:nvPr/>
        </p:nvSpPr>
        <p:spPr>
          <a:xfrm>
            <a:off x="5185684" y="6129531"/>
            <a:ext cx="1820633" cy="485646"/>
          </a:xfrm>
          <a:prstGeom prst="bracketPair">
            <a:avLst/>
          </a:prstGeom>
          <a:solidFill>
            <a:schemeClr val="tx2">
              <a:lumMod val="50000"/>
              <a:lumOff val="50000"/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Formula enpirikoa 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36" name="Corchetes 35">
            <a:extLst>
              <a:ext uri="{FF2B5EF4-FFF2-40B4-BE49-F238E27FC236}">
                <a16:creationId xmlns:a16="http://schemas.microsoft.com/office/drawing/2014/main" id="{4C22030A-486A-3DF9-171B-D47C554002C9}"/>
              </a:ext>
            </a:extLst>
          </p:cNvPr>
          <p:cNvSpPr/>
          <p:nvPr/>
        </p:nvSpPr>
        <p:spPr>
          <a:xfrm>
            <a:off x="7585881" y="6109001"/>
            <a:ext cx="1820633" cy="485646"/>
          </a:xfrm>
          <a:prstGeom prst="bracketPair">
            <a:avLst/>
          </a:prstGeom>
          <a:solidFill>
            <a:schemeClr val="tx2">
              <a:lumMod val="75000"/>
              <a:lumOff val="25000"/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Masa molekularra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37" name="Corchetes 36">
            <a:extLst>
              <a:ext uri="{FF2B5EF4-FFF2-40B4-BE49-F238E27FC236}">
                <a16:creationId xmlns:a16="http://schemas.microsoft.com/office/drawing/2014/main" id="{8184C00C-71C3-EE75-2333-43FA6927F9C7}"/>
              </a:ext>
            </a:extLst>
          </p:cNvPr>
          <p:cNvSpPr/>
          <p:nvPr/>
        </p:nvSpPr>
        <p:spPr>
          <a:xfrm>
            <a:off x="9986077" y="6101453"/>
            <a:ext cx="1820633" cy="485646"/>
          </a:xfrm>
          <a:prstGeom prst="bracketPair">
            <a:avLst/>
          </a:prstGeom>
          <a:solidFill>
            <a:schemeClr val="tx2">
              <a:lumMod val="90000"/>
              <a:lumOff val="10000"/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Formula molekularra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7C00E475-C519-3331-7245-3658513A0872}"/>
              </a:ext>
            </a:extLst>
          </p:cNvPr>
          <p:cNvCxnSpPr>
            <a:cxnSpLocks/>
          </p:cNvCxnSpPr>
          <p:nvPr/>
        </p:nvCxnSpPr>
        <p:spPr>
          <a:xfrm>
            <a:off x="2260397" y="6356657"/>
            <a:ext cx="460857" cy="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A3D16266-2F34-54A7-5B45-BE34A8F28B0A}"/>
              </a:ext>
            </a:extLst>
          </p:cNvPr>
          <p:cNvCxnSpPr>
            <a:cxnSpLocks/>
          </p:cNvCxnSpPr>
          <p:nvPr/>
        </p:nvCxnSpPr>
        <p:spPr>
          <a:xfrm>
            <a:off x="4662918" y="6356657"/>
            <a:ext cx="460857" cy="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F1664783-AED3-0D04-A692-3E489122FBEF}"/>
              </a:ext>
            </a:extLst>
          </p:cNvPr>
          <p:cNvCxnSpPr>
            <a:cxnSpLocks/>
          </p:cNvCxnSpPr>
          <p:nvPr/>
        </p:nvCxnSpPr>
        <p:spPr>
          <a:xfrm>
            <a:off x="7065314" y="6356657"/>
            <a:ext cx="460857" cy="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948083CC-3D1F-4E16-7A11-ADA411E4E5FA}"/>
              </a:ext>
            </a:extLst>
          </p:cNvPr>
          <p:cNvCxnSpPr>
            <a:cxnSpLocks/>
          </p:cNvCxnSpPr>
          <p:nvPr/>
        </p:nvCxnSpPr>
        <p:spPr>
          <a:xfrm>
            <a:off x="9464699" y="6356657"/>
            <a:ext cx="460857" cy="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896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5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5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5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25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0" grpId="0" animBg="1"/>
      <p:bldP spid="6" grpId="0" animBg="1"/>
      <p:bldP spid="2" grpId="0" animBg="1"/>
      <p:bldP spid="3" grpId="0" animBg="1"/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FCDBF-5322-5088-E8DC-9A3463774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1EA06F-87DF-E7FD-CB2F-34B781E836B9}"/>
              </a:ext>
            </a:extLst>
          </p:cNvPr>
          <p:cNvSpPr txBox="1"/>
          <p:nvPr/>
        </p:nvSpPr>
        <p:spPr>
          <a:xfrm>
            <a:off x="362141" y="4010586"/>
            <a:ext cx="322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noProof="1">
                <a:solidFill>
                  <a:schemeClr val="bg1"/>
                </a:solidFill>
              </a:rPr>
              <a:t>Disoluzioak eta kontzentrazioa</a:t>
            </a:r>
          </a:p>
        </p:txBody>
      </p:sp>
      <p:sp>
        <p:nvSpPr>
          <p:cNvPr id="14" name="Rectángulo: esquinas redondeadas 9">
            <a:extLst>
              <a:ext uri="{FF2B5EF4-FFF2-40B4-BE49-F238E27FC236}">
                <a16:creationId xmlns:a16="http://schemas.microsoft.com/office/drawing/2014/main" id="{677F716A-2BD4-83EF-65A6-D7BAB58E82E5}"/>
              </a:ext>
            </a:extLst>
          </p:cNvPr>
          <p:cNvSpPr/>
          <p:nvPr/>
        </p:nvSpPr>
        <p:spPr>
          <a:xfrm>
            <a:off x="5064082" y="2209190"/>
            <a:ext cx="2465003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Disoluzioa</a:t>
            </a:r>
          </a:p>
        </p:txBody>
      </p:sp>
      <p:sp>
        <p:nvSpPr>
          <p:cNvPr id="2" name="Corchetes 1">
            <a:extLst>
              <a:ext uri="{FF2B5EF4-FFF2-40B4-BE49-F238E27FC236}">
                <a16:creationId xmlns:a16="http://schemas.microsoft.com/office/drawing/2014/main" id="{B50E2B4F-CFBF-CE87-2E7A-845F379E2297}"/>
              </a:ext>
            </a:extLst>
          </p:cNvPr>
          <p:cNvSpPr/>
          <p:nvPr/>
        </p:nvSpPr>
        <p:spPr>
          <a:xfrm>
            <a:off x="7867624" y="2209190"/>
            <a:ext cx="3202157" cy="59857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Solutuaren eta disolbatzailearen nahaste homogeneoa.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9" name="Corchetes 8">
            <a:extLst>
              <a:ext uri="{FF2B5EF4-FFF2-40B4-BE49-F238E27FC236}">
                <a16:creationId xmlns:a16="http://schemas.microsoft.com/office/drawing/2014/main" id="{F75B169A-6FB1-3613-9343-08C71DF92D96}"/>
              </a:ext>
            </a:extLst>
          </p:cNvPr>
          <p:cNvSpPr/>
          <p:nvPr/>
        </p:nvSpPr>
        <p:spPr>
          <a:xfrm>
            <a:off x="5062636" y="3045249"/>
            <a:ext cx="2465003" cy="767501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Molaritatea </a:t>
            </a:r>
            <a:r>
              <a:rPr lang="ca-ES" sz="1200" b="1" i="1" noProof="1">
                <a:solidFill>
                  <a:schemeClr val="tx1"/>
                </a:solidFill>
              </a:rPr>
              <a:t>(c)</a:t>
            </a:r>
          </a:p>
        </p:txBody>
      </p:sp>
      <p:sp>
        <p:nvSpPr>
          <p:cNvPr id="12" name="Corchetes 11">
            <a:extLst>
              <a:ext uri="{FF2B5EF4-FFF2-40B4-BE49-F238E27FC236}">
                <a16:creationId xmlns:a16="http://schemas.microsoft.com/office/drawing/2014/main" id="{5728E642-B7E0-02BE-9924-11476B6E3B85}"/>
              </a:ext>
            </a:extLst>
          </p:cNvPr>
          <p:cNvSpPr/>
          <p:nvPr/>
        </p:nvSpPr>
        <p:spPr>
          <a:xfrm>
            <a:off x="5062636" y="3968380"/>
            <a:ext cx="2465003" cy="767501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Molalitatea </a:t>
            </a:r>
            <a:r>
              <a:rPr lang="ca-ES" sz="1200" b="1" i="1" noProof="1">
                <a:solidFill>
                  <a:schemeClr val="tx1"/>
                </a:solidFill>
              </a:rPr>
              <a:t>(b)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6414F067-0FE6-2017-0CAC-F142382638BA}"/>
              </a:ext>
            </a:extLst>
          </p:cNvPr>
          <p:cNvSpPr/>
          <p:nvPr/>
        </p:nvSpPr>
        <p:spPr>
          <a:xfrm>
            <a:off x="5062635" y="4891511"/>
            <a:ext cx="2465003" cy="767501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Frakzio molarra (</a:t>
            </a:r>
            <a:r>
              <a:rPr lang="ca-ES" sz="1200" i="1" noProof="1">
                <a:solidFill>
                  <a:schemeClr val="tx1"/>
                </a:solidFill>
                <a:latin typeface="Mathematical Pi LT Std 4" panose="02000500000000000000" pitchFamily="2" charset="0"/>
              </a:rPr>
              <a:t>x</a:t>
            </a:r>
            <a:r>
              <a:rPr lang="ca-ES" sz="1200" baseline="-25000" noProof="1">
                <a:solidFill>
                  <a:schemeClr val="tx1"/>
                </a:solidFill>
              </a:rPr>
              <a:t> 8</a:t>
            </a:r>
            <a:r>
              <a:rPr lang="ca-ES" sz="1200" b="1" noProof="1">
                <a:solidFill>
                  <a:schemeClr val="tx1"/>
                </a:solidFill>
              </a:rPr>
              <a:t>)</a:t>
            </a:r>
            <a:endParaRPr lang="ca-ES" sz="1200" noProof="1">
              <a:solidFill>
                <a:schemeClr val="tx1"/>
              </a:solidFill>
            </a:endParaRPr>
          </a:p>
        </p:txBody>
      </p:sp>
      <p:sp>
        <p:nvSpPr>
          <p:cNvPr id="15" name="Corchetes 14">
            <a:extLst>
              <a:ext uri="{FF2B5EF4-FFF2-40B4-BE49-F238E27FC236}">
                <a16:creationId xmlns:a16="http://schemas.microsoft.com/office/drawing/2014/main" id="{842CC764-800C-C2D3-13F4-7262256720AE}"/>
              </a:ext>
            </a:extLst>
          </p:cNvPr>
          <p:cNvSpPr/>
          <p:nvPr/>
        </p:nvSpPr>
        <p:spPr>
          <a:xfrm>
            <a:off x="5092626" y="5814641"/>
            <a:ext cx="2465003" cy="767501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% masan</a:t>
            </a:r>
            <a:endParaRPr lang="ca-ES" sz="1200" noProof="1">
              <a:solidFill>
                <a:schemeClr val="tx1"/>
              </a:solidFill>
            </a:endParaRPr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3465944B-B2BE-12C5-DC69-213A49933BCF}"/>
              </a:ext>
            </a:extLst>
          </p:cNvPr>
          <p:cNvGrpSpPr/>
          <p:nvPr/>
        </p:nvGrpSpPr>
        <p:grpSpPr>
          <a:xfrm>
            <a:off x="8458200" y="3117691"/>
            <a:ext cx="2448000" cy="622618"/>
            <a:chOff x="8458200" y="3117691"/>
            <a:chExt cx="2448000" cy="62261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8F60928-088A-8C64-5C46-570D4A2FAA54}"/>
                </a:ext>
              </a:extLst>
            </p:cNvPr>
            <p:cNvSpPr/>
            <p:nvPr/>
          </p:nvSpPr>
          <p:spPr>
            <a:xfrm>
              <a:off x="8458200" y="3117691"/>
              <a:ext cx="2448000" cy="622618"/>
            </a:xfrm>
            <a:prstGeom prst="rect">
              <a:avLst/>
            </a:prstGeom>
            <a:solidFill>
              <a:schemeClr val="bg1"/>
            </a:solidFill>
            <a:ln w="15875" cap="sq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: esquinas redondeadas 30">
              <a:extLst>
                <a:ext uri="{FF2B5EF4-FFF2-40B4-BE49-F238E27FC236}">
                  <a16:creationId xmlns:a16="http://schemas.microsoft.com/office/drawing/2014/main" id="{82811A4C-3017-E108-1001-77AB172DEF9F}"/>
                </a:ext>
              </a:extLst>
            </p:cNvPr>
            <p:cNvSpPr/>
            <p:nvPr/>
          </p:nvSpPr>
          <p:spPr>
            <a:xfrm>
              <a:off x="9075553" y="3158309"/>
              <a:ext cx="1213294" cy="276519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400" noProof="1">
                  <a:solidFill>
                    <a:schemeClr val="tx1"/>
                  </a:solidFill>
                </a:rPr>
                <a:t>solutu molak</a:t>
              </a:r>
              <a:endParaRPr lang="ca-ES" sz="1400" b="1" noProof="1">
                <a:solidFill>
                  <a:schemeClr val="tx1"/>
                </a:solidFill>
              </a:endParaRPr>
            </a:p>
          </p:txBody>
        </p:sp>
        <p:sp>
          <p:nvSpPr>
            <p:cNvPr id="22" name="Rectángulo: esquinas redondeadas 30">
              <a:extLst>
                <a:ext uri="{FF2B5EF4-FFF2-40B4-BE49-F238E27FC236}">
                  <a16:creationId xmlns:a16="http://schemas.microsoft.com/office/drawing/2014/main" id="{F0CB11F9-C6F5-E07C-2109-61F6660B046C}"/>
                </a:ext>
              </a:extLst>
            </p:cNvPr>
            <p:cNvSpPr/>
            <p:nvPr/>
          </p:nvSpPr>
          <p:spPr>
            <a:xfrm>
              <a:off x="8666202" y="3354160"/>
              <a:ext cx="2031996" cy="351643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400" noProof="1">
                  <a:solidFill>
                    <a:schemeClr val="tx1"/>
                  </a:solidFill>
                </a:rPr>
                <a:t>disoluzio bolumena (L)</a:t>
              </a:r>
              <a:endParaRPr lang="ca-ES" sz="1400" b="1" noProof="1">
                <a:solidFill>
                  <a:schemeClr val="tx1"/>
                </a:solidFill>
              </a:endParaRPr>
            </a:p>
          </p:txBody>
        </p: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DBC542E2-6739-A65A-3181-4DFD934CF60A}"/>
                </a:ext>
              </a:extLst>
            </p:cNvPr>
            <p:cNvCxnSpPr>
              <a:cxnSpLocks/>
            </p:cNvCxnSpPr>
            <p:nvPr/>
          </p:nvCxnSpPr>
          <p:spPr>
            <a:xfrm>
              <a:off x="8737729" y="3430499"/>
              <a:ext cx="18889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C3F5F4AD-70E7-293E-D299-A2BC04EB9617}"/>
              </a:ext>
            </a:extLst>
          </p:cNvPr>
          <p:cNvGrpSpPr/>
          <p:nvPr/>
        </p:nvGrpSpPr>
        <p:grpSpPr>
          <a:xfrm>
            <a:off x="8458200" y="5814641"/>
            <a:ext cx="2448000" cy="622618"/>
            <a:chOff x="8458200" y="5814641"/>
            <a:chExt cx="2448000" cy="622618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29CB4441-6D6A-0682-3D11-BFB67FB4C9F1}"/>
                </a:ext>
              </a:extLst>
            </p:cNvPr>
            <p:cNvSpPr/>
            <p:nvPr/>
          </p:nvSpPr>
          <p:spPr>
            <a:xfrm>
              <a:off x="8458200" y="5814641"/>
              <a:ext cx="2448000" cy="622618"/>
            </a:xfrm>
            <a:prstGeom prst="rect">
              <a:avLst/>
            </a:prstGeom>
            <a:solidFill>
              <a:schemeClr val="bg1"/>
            </a:solidFill>
            <a:ln w="15875" cap="sq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18C202CA-1614-5AAF-B9A1-7D36A5B7C23D}"/>
                </a:ext>
              </a:extLst>
            </p:cNvPr>
            <p:cNvGrpSpPr/>
            <p:nvPr/>
          </p:nvGrpSpPr>
          <p:grpSpPr>
            <a:xfrm>
              <a:off x="8579343" y="5855259"/>
              <a:ext cx="2282119" cy="547494"/>
              <a:chOff x="6877087" y="5760922"/>
              <a:chExt cx="2282119" cy="547494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9BDD11C-2C48-FBFC-4B69-40DA5B9FC767}"/>
                  </a:ext>
                </a:extLst>
              </p:cNvPr>
              <p:cNvSpPr/>
              <p:nvPr/>
            </p:nvSpPr>
            <p:spPr>
              <a:xfrm>
                <a:off x="6996251" y="5760922"/>
                <a:ext cx="1227268" cy="276519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noProof="1">
                    <a:solidFill>
                      <a:schemeClr val="tx1"/>
                    </a:solidFill>
                  </a:rPr>
                  <a:t>solutu masa</a:t>
                </a:r>
                <a:endParaRPr lang="ca-ES" sz="1400" b="1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ángulo: esquinas redondeadas 30">
                <a:extLst>
                  <a:ext uri="{FF2B5EF4-FFF2-40B4-BE49-F238E27FC236}">
                    <a16:creationId xmlns:a16="http://schemas.microsoft.com/office/drawing/2014/main" id="{80D76BCB-C95F-CA8A-516A-7E276A990A4F}"/>
                  </a:ext>
                </a:extLst>
              </p:cNvPr>
              <p:cNvSpPr/>
              <p:nvPr/>
            </p:nvSpPr>
            <p:spPr>
              <a:xfrm>
                <a:off x="6877087" y="5956773"/>
                <a:ext cx="1508155" cy="351643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noProof="1">
                    <a:solidFill>
                      <a:schemeClr val="tx1"/>
                    </a:solidFill>
                  </a:rPr>
                  <a:t>disoluzio masa</a:t>
                </a:r>
                <a:endParaRPr lang="ca-ES" sz="1400" b="1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ángulo: esquinas redondeadas 30">
                <a:extLst>
                  <a:ext uri="{FF2B5EF4-FFF2-40B4-BE49-F238E27FC236}">
                    <a16:creationId xmlns:a16="http://schemas.microsoft.com/office/drawing/2014/main" id="{81E282FD-BEEC-D836-82BE-2B3CFF422744}"/>
                  </a:ext>
                </a:extLst>
              </p:cNvPr>
              <p:cNvSpPr/>
              <p:nvPr/>
            </p:nvSpPr>
            <p:spPr>
              <a:xfrm>
                <a:off x="8219533" y="5879451"/>
                <a:ext cx="939673" cy="276519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a-ES" sz="1400" noProof="1">
                    <a:solidFill>
                      <a:schemeClr val="tx1"/>
                    </a:solidFill>
                    <a:latin typeface="Symbol" pitchFamily="2" charset="2"/>
                  </a:rPr>
                  <a:t>· </a:t>
                </a:r>
                <a:r>
                  <a:rPr lang="ca-ES" sz="1400" noProof="1">
                    <a:solidFill>
                      <a:schemeClr val="tx1"/>
                    </a:solidFill>
                  </a:rPr>
                  <a:t>100 %</a:t>
                </a:r>
                <a:endParaRPr lang="ca-ES" sz="1400" b="1" noProof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Conector recto 39">
                <a:extLst>
                  <a:ext uri="{FF2B5EF4-FFF2-40B4-BE49-F238E27FC236}">
                    <a16:creationId xmlns:a16="http://schemas.microsoft.com/office/drawing/2014/main" id="{202F8821-7C77-E4A4-1841-FD6EBA9272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2956" y="6033112"/>
                <a:ext cx="12738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60E9234D-AEBD-856D-DAAA-A9878500CADB}"/>
              </a:ext>
            </a:extLst>
          </p:cNvPr>
          <p:cNvGrpSpPr/>
          <p:nvPr/>
        </p:nvGrpSpPr>
        <p:grpSpPr>
          <a:xfrm>
            <a:off x="8458200" y="4010586"/>
            <a:ext cx="2448000" cy="622618"/>
            <a:chOff x="8458200" y="4010586"/>
            <a:chExt cx="2448000" cy="622618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F7BE3D02-BB06-8D2D-965D-0E9CF06EF2B7}"/>
                </a:ext>
              </a:extLst>
            </p:cNvPr>
            <p:cNvSpPr/>
            <p:nvPr/>
          </p:nvSpPr>
          <p:spPr>
            <a:xfrm>
              <a:off x="8458200" y="4010586"/>
              <a:ext cx="2448000" cy="622618"/>
            </a:xfrm>
            <a:prstGeom prst="rect">
              <a:avLst/>
            </a:prstGeom>
            <a:solidFill>
              <a:schemeClr val="bg1"/>
            </a:solidFill>
            <a:ln w="15875" cap="sq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Rectángulo: esquinas redondeadas 30">
              <a:extLst>
                <a:ext uri="{FF2B5EF4-FFF2-40B4-BE49-F238E27FC236}">
                  <a16:creationId xmlns:a16="http://schemas.microsoft.com/office/drawing/2014/main" id="{EF4DAFD7-CB00-574E-83BF-2726AD3EE16D}"/>
                </a:ext>
              </a:extLst>
            </p:cNvPr>
            <p:cNvSpPr/>
            <p:nvPr/>
          </p:nvSpPr>
          <p:spPr>
            <a:xfrm>
              <a:off x="9075553" y="4051204"/>
              <a:ext cx="1213294" cy="276519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400" noProof="1">
                  <a:solidFill>
                    <a:schemeClr val="tx1"/>
                  </a:solidFill>
                </a:rPr>
                <a:t>solutu molak</a:t>
              </a:r>
              <a:endParaRPr lang="ca-ES" sz="1400" b="1" noProof="1">
                <a:solidFill>
                  <a:schemeClr val="tx1"/>
                </a:solidFill>
              </a:endParaRPr>
            </a:p>
          </p:txBody>
        </p:sp>
        <p:sp>
          <p:nvSpPr>
            <p:cNvPr id="52" name="Rectángulo: esquinas redondeadas 30">
              <a:extLst>
                <a:ext uri="{FF2B5EF4-FFF2-40B4-BE49-F238E27FC236}">
                  <a16:creationId xmlns:a16="http://schemas.microsoft.com/office/drawing/2014/main" id="{BD6D97B3-3966-5CF8-1B15-CBB0582DA058}"/>
                </a:ext>
              </a:extLst>
            </p:cNvPr>
            <p:cNvSpPr/>
            <p:nvPr/>
          </p:nvSpPr>
          <p:spPr>
            <a:xfrm>
              <a:off x="8666202" y="4247055"/>
              <a:ext cx="2031996" cy="351643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noProof="1">
                  <a:solidFill>
                    <a:schemeClr val="tx1"/>
                  </a:solidFill>
                </a:rPr>
                <a:t>disolbatzaile masa (kg)</a:t>
              </a:r>
              <a:endParaRPr lang="ca-ES" sz="1400" b="1" noProof="1">
                <a:solidFill>
                  <a:schemeClr val="tx1"/>
                </a:solidFill>
              </a:endParaRPr>
            </a:p>
          </p:txBody>
        </p: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A9C1EAA9-F73F-B9B5-1580-0C328664A3B2}"/>
                </a:ext>
              </a:extLst>
            </p:cNvPr>
            <p:cNvCxnSpPr>
              <a:cxnSpLocks/>
            </p:cNvCxnSpPr>
            <p:nvPr/>
          </p:nvCxnSpPr>
          <p:spPr>
            <a:xfrm>
              <a:off x="8823994" y="4323394"/>
              <a:ext cx="17164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5A68F9C6-F7B4-1E83-F488-F1EA9C525483}"/>
              </a:ext>
            </a:extLst>
          </p:cNvPr>
          <p:cNvGrpSpPr/>
          <p:nvPr/>
        </p:nvGrpSpPr>
        <p:grpSpPr>
          <a:xfrm>
            <a:off x="8427095" y="4917702"/>
            <a:ext cx="2448000" cy="622618"/>
            <a:chOff x="8458200" y="4010586"/>
            <a:chExt cx="2448000" cy="622618"/>
          </a:xfrm>
        </p:grpSpPr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2C2783E6-6545-2BF2-C48B-00FF5D94D178}"/>
                </a:ext>
              </a:extLst>
            </p:cNvPr>
            <p:cNvSpPr/>
            <p:nvPr/>
          </p:nvSpPr>
          <p:spPr>
            <a:xfrm>
              <a:off x="8458200" y="4010586"/>
              <a:ext cx="2448000" cy="622618"/>
            </a:xfrm>
            <a:prstGeom prst="rect">
              <a:avLst/>
            </a:prstGeom>
            <a:solidFill>
              <a:schemeClr val="bg1"/>
            </a:solidFill>
            <a:ln w="15875" cap="sq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Rectángulo: esquinas redondeadas 30">
              <a:extLst>
                <a:ext uri="{FF2B5EF4-FFF2-40B4-BE49-F238E27FC236}">
                  <a16:creationId xmlns:a16="http://schemas.microsoft.com/office/drawing/2014/main" id="{3E7235A7-1EB8-D111-D3BD-9F9DFA9D7E14}"/>
                </a:ext>
              </a:extLst>
            </p:cNvPr>
            <p:cNvSpPr/>
            <p:nvPr/>
          </p:nvSpPr>
          <p:spPr>
            <a:xfrm>
              <a:off x="9075553" y="4051204"/>
              <a:ext cx="1213294" cy="276519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400" noProof="1">
                  <a:solidFill>
                    <a:schemeClr val="tx1"/>
                  </a:solidFill>
                </a:rPr>
                <a:t>solutu molak</a:t>
              </a:r>
              <a:endParaRPr lang="ca-ES" sz="1400" b="1" noProof="1">
                <a:solidFill>
                  <a:schemeClr val="tx1"/>
                </a:solidFill>
              </a:endParaRPr>
            </a:p>
          </p:txBody>
        </p:sp>
        <p:sp>
          <p:nvSpPr>
            <p:cNvPr id="60" name="Rectángulo: esquinas redondeadas 30">
              <a:extLst>
                <a:ext uri="{FF2B5EF4-FFF2-40B4-BE49-F238E27FC236}">
                  <a16:creationId xmlns:a16="http://schemas.microsoft.com/office/drawing/2014/main" id="{91F82B7F-A977-9964-FAC9-CBBF9C95CB32}"/>
                </a:ext>
              </a:extLst>
            </p:cNvPr>
            <p:cNvSpPr/>
            <p:nvPr/>
          </p:nvSpPr>
          <p:spPr>
            <a:xfrm>
              <a:off x="8666202" y="4247055"/>
              <a:ext cx="2031996" cy="351643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noProof="1">
                  <a:solidFill>
                    <a:schemeClr val="tx1"/>
                  </a:solidFill>
                </a:rPr>
                <a:t>masa totalak</a:t>
              </a:r>
              <a:endParaRPr lang="ca-ES" sz="1400" b="1" noProof="1">
                <a:solidFill>
                  <a:schemeClr val="tx1"/>
                </a:solidFill>
              </a:endParaRP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E0AEA3DF-B1B0-388E-9CCC-FE7B9FE5607E}"/>
                </a:ext>
              </a:extLst>
            </p:cNvPr>
            <p:cNvCxnSpPr>
              <a:cxnSpLocks/>
            </p:cNvCxnSpPr>
            <p:nvPr/>
          </p:nvCxnSpPr>
          <p:spPr>
            <a:xfrm>
              <a:off x="9106658" y="4323394"/>
              <a:ext cx="11821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37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" grpId="0" animBg="1"/>
      <p:bldP spid="9" grpId="0" animBg="1"/>
      <p:bldP spid="12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SLIDE_THUMBNAIL_REFRESH" val="1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558</Words>
  <Application>Microsoft Office PowerPoint</Application>
  <PresentationFormat>Panorámica</PresentationFormat>
  <Paragraphs>108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</vt:lpstr>
      <vt:lpstr>Arial</vt:lpstr>
      <vt:lpstr>Mathematical Pi LT Std 4</vt:lpstr>
      <vt:lpstr>Proxima Nova Extrabold</vt:lpstr>
      <vt:lpstr>Proxima Nova Medium</vt:lpstr>
      <vt:lpstr>Proxima Nova Semibold</vt:lpstr>
      <vt:lpstr>Symbol</vt:lpstr>
      <vt:lpstr>Wingdings</vt:lpstr>
      <vt:lpstr>Tema de Office</vt:lpstr>
      <vt:lpstr>Legeak eta oinarrizko kontzeptuak kimikan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Rodriguez Rivarola, Santiago</cp:lastModifiedBy>
  <cp:revision>44</cp:revision>
  <dcterms:created xsi:type="dcterms:W3CDTF">2025-07-04T09:40:43Z</dcterms:created>
  <dcterms:modified xsi:type="dcterms:W3CDTF">2026-03-21T16:09:05Z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</Properties>
</file>