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.xml" ContentType="application/vnd.openxmlformats-officedocument.presentationml.notesSlide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ppt/tags/tag23.xml" ContentType="application/vnd.openxmlformats-officedocument.presentationml.tags+xml"/>
  <Override PartName="/ppt/notesSlides/notesSlide3.xml" ContentType="application/vnd.openxmlformats-officedocument.presentationml.notesSlide+xml"/>
  <Override PartName="/ppt/tags/tag24.xml" ContentType="application/vnd.openxmlformats-officedocument.presentationml.tags+xml"/>
  <Override PartName="/ppt/notesSlides/notesSlide4.xml" ContentType="application/vnd.openxmlformats-officedocument.presentationml.notesSlide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3" r:id="rId3"/>
    <p:sldId id="258" r:id="rId4"/>
    <p:sldId id="269" r:id="rId5"/>
    <p:sldId id="270" r:id="rId6"/>
    <p:sldId id="271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68" r:id="rId16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789"/>
    <a:srgbClr val="09ABD1"/>
    <a:srgbClr val="4EA72E"/>
    <a:srgbClr val="A02B93"/>
    <a:srgbClr val="FF99FF"/>
    <a:srgbClr val="FF7861"/>
    <a:srgbClr val="FF4C2E"/>
    <a:srgbClr val="25FFDC"/>
    <a:srgbClr val="E21A23"/>
    <a:srgbClr val="0623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6CCD2F-F8F4-443D-A3DA-E1DEC87294F1}" v="7" dt="2026-03-11T08:50:30.6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 showGuides="1">
      <p:cViewPr>
        <p:scale>
          <a:sx n="125" d="100"/>
          <a:sy n="125" d="100"/>
        </p:scale>
        <p:origin x="298" y="-3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4" d="100"/>
          <a:sy n="54" d="100"/>
        </p:scale>
        <p:origin x="256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ado, Ana" userId="18202688-e59e-4837-870d-0f414ff26847" providerId="ADAL" clId="{CAD5D199-ADC7-4588-AE5C-8DBD99969E5B}"/>
    <pc:docChg chg="undo custSel modSld">
      <pc:chgData name="Casado, Ana" userId="18202688-e59e-4837-870d-0f414ff26847" providerId="ADAL" clId="{CAD5D199-ADC7-4588-AE5C-8DBD99969E5B}" dt="2026-03-11T09:00:46.560" v="31" actId="14100"/>
      <pc:docMkLst>
        <pc:docMk/>
      </pc:docMkLst>
      <pc:sldChg chg="modSp mod">
        <pc:chgData name="Casado, Ana" userId="18202688-e59e-4837-870d-0f414ff26847" providerId="ADAL" clId="{CAD5D199-ADC7-4588-AE5C-8DBD99969E5B}" dt="2026-03-11T08:48:34.657" v="11" actId="208"/>
        <pc:sldMkLst>
          <pc:docMk/>
          <pc:sldMk cId="2274226917" sldId="263"/>
        </pc:sldMkLst>
        <pc:spChg chg="mod">
          <ac:chgData name="Casado, Ana" userId="18202688-e59e-4837-870d-0f414ff26847" providerId="ADAL" clId="{CAD5D199-ADC7-4588-AE5C-8DBD99969E5B}" dt="2026-03-09T12:00:20.117" v="0" actId="2711"/>
          <ac:spMkLst>
            <pc:docMk/>
            <pc:sldMk cId="2274226917" sldId="263"/>
            <ac:spMk id="9" creationId="{B5422C42-0BC3-1F97-06C0-F09BEB3D42E3}"/>
          </ac:spMkLst>
        </pc:spChg>
        <pc:spChg chg="mod">
          <ac:chgData name="Casado, Ana" userId="18202688-e59e-4837-870d-0f414ff26847" providerId="ADAL" clId="{CAD5D199-ADC7-4588-AE5C-8DBD99969E5B}" dt="2026-03-11T08:48:34.657" v="11" actId="208"/>
          <ac:spMkLst>
            <pc:docMk/>
            <pc:sldMk cId="2274226917" sldId="263"/>
            <ac:spMk id="13" creationId="{1C740F3A-8EAF-5944-D3AF-E1081774C764}"/>
          </ac:spMkLst>
        </pc:spChg>
        <pc:cxnChg chg="mod">
          <ac:chgData name="Casado, Ana" userId="18202688-e59e-4837-870d-0f414ff26847" providerId="ADAL" clId="{CAD5D199-ADC7-4588-AE5C-8DBD99969E5B}" dt="2026-03-11T08:48:01.564" v="10" actId="208"/>
          <ac:cxnSpMkLst>
            <pc:docMk/>
            <pc:sldMk cId="2274226917" sldId="263"/>
            <ac:cxnSpMk id="8" creationId="{C32AAAF6-018C-18DC-E2DE-60F9A9897B5C}"/>
          </ac:cxnSpMkLst>
        </pc:cxnChg>
        <pc:cxnChg chg="mod">
          <ac:chgData name="Casado, Ana" userId="18202688-e59e-4837-870d-0f414ff26847" providerId="ADAL" clId="{CAD5D199-ADC7-4588-AE5C-8DBD99969E5B}" dt="2026-03-11T08:48:01.084" v="9" actId="208"/>
          <ac:cxnSpMkLst>
            <pc:docMk/>
            <pc:sldMk cId="2274226917" sldId="263"/>
            <ac:cxnSpMk id="16" creationId="{D48ABF59-4476-2AA3-4BCC-E12206260D2B}"/>
          </ac:cxnSpMkLst>
        </pc:cxnChg>
      </pc:sldChg>
      <pc:sldChg chg="modSp mod">
        <pc:chgData name="Casado, Ana" userId="18202688-e59e-4837-870d-0f414ff26847" providerId="ADAL" clId="{CAD5D199-ADC7-4588-AE5C-8DBD99969E5B}" dt="2026-03-11T08:49:08.407" v="12" actId="113"/>
        <pc:sldMkLst>
          <pc:docMk/>
          <pc:sldMk cId="3787981555" sldId="269"/>
        </pc:sldMkLst>
        <pc:spChg chg="mod">
          <ac:chgData name="Casado, Ana" userId="18202688-e59e-4837-870d-0f414ff26847" providerId="ADAL" clId="{CAD5D199-ADC7-4588-AE5C-8DBD99969E5B}" dt="2026-03-09T12:00:45.572" v="3" actId="1076"/>
          <ac:spMkLst>
            <pc:docMk/>
            <pc:sldMk cId="3787981555" sldId="269"/>
            <ac:spMk id="8" creationId="{868E79DB-8720-2262-EFEA-38D9E3041D3F}"/>
          </ac:spMkLst>
        </pc:spChg>
        <pc:spChg chg="mod">
          <ac:chgData name="Casado, Ana" userId="18202688-e59e-4837-870d-0f414ff26847" providerId="ADAL" clId="{CAD5D199-ADC7-4588-AE5C-8DBD99969E5B}" dt="2026-03-11T08:49:08.407" v="12" actId="113"/>
          <ac:spMkLst>
            <pc:docMk/>
            <pc:sldMk cId="3787981555" sldId="269"/>
            <ac:spMk id="12" creationId="{45FB4461-B207-4E9C-88C2-DFD821CFEF13}"/>
          </ac:spMkLst>
        </pc:spChg>
      </pc:sldChg>
      <pc:sldChg chg="modSp mod">
        <pc:chgData name="Casado, Ana" userId="18202688-e59e-4837-870d-0f414ff26847" providerId="ADAL" clId="{CAD5D199-ADC7-4588-AE5C-8DBD99969E5B}" dt="2026-03-11T08:50:35.330" v="19" actId="34135"/>
        <pc:sldMkLst>
          <pc:docMk/>
          <pc:sldMk cId="3320259987" sldId="270"/>
        </pc:sldMkLst>
        <pc:spChg chg="mod">
          <ac:chgData name="Casado, Ana" userId="18202688-e59e-4837-870d-0f414ff26847" providerId="ADAL" clId="{CAD5D199-ADC7-4588-AE5C-8DBD99969E5B}" dt="2026-03-11T08:49:53.379" v="16" actId="208"/>
          <ac:spMkLst>
            <pc:docMk/>
            <pc:sldMk cId="3320259987" sldId="270"/>
            <ac:spMk id="33" creationId="{A87E65FA-3E34-C880-A110-DF2A91D35A96}"/>
          </ac:spMkLst>
        </pc:spChg>
        <pc:spChg chg="mod">
          <ac:chgData name="Casado, Ana" userId="18202688-e59e-4837-870d-0f414ff26847" providerId="ADAL" clId="{CAD5D199-ADC7-4588-AE5C-8DBD99969E5B}" dt="2026-03-11T08:49:47.799" v="14" actId="208"/>
          <ac:spMkLst>
            <pc:docMk/>
            <pc:sldMk cId="3320259987" sldId="270"/>
            <ac:spMk id="35" creationId="{7A3E98EE-C5B0-F67A-A046-D41253DC4E38}"/>
          </ac:spMkLst>
        </pc:spChg>
        <pc:picChg chg="mod">
          <ac:chgData name="Casado, Ana" userId="18202688-e59e-4837-870d-0f414ff26847" providerId="ADAL" clId="{CAD5D199-ADC7-4588-AE5C-8DBD99969E5B}" dt="2026-03-11T08:50:35.330" v="19" actId="34135"/>
          <ac:picMkLst>
            <pc:docMk/>
            <pc:sldMk cId="3320259987" sldId="270"/>
            <ac:picMk id="6" creationId="{8695C791-9E7A-3021-9525-CF44BF223578}"/>
          </ac:picMkLst>
        </pc:picChg>
      </pc:sldChg>
      <pc:sldChg chg="modSp">
        <pc:chgData name="Casado, Ana" userId="18202688-e59e-4837-870d-0f414ff26847" providerId="ADAL" clId="{CAD5D199-ADC7-4588-AE5C-8DBD99969E5B}" dt="2026-03-09T12:01:39.176" v="4" actId="2711"/>
        <pc:sldMkLst>
          <pc:docMk/>
          <pc:sldMk cId="2217788274" sldId="273"/>
        </pc:sldMkLst>
        <pc:spChg chg="mod">
          <ac:chgData name="Casado, Ana" userId="18202688-e59e-4837-870d-0f414ff26847" providerId="ADAL" clId="{CAD5D199-ADC7-4588-AE5C-8DBD99969E5B}" dt="2026-03-09T12:01:39.176" v="4" actId="2711"/>
          <ac:spMkLst>
            <pc:docMk/>
            <pc:sldMk cId="2217788274" sldId="273"/>
            <ac:spMk id="3" creationId="{302A2D75-781D-E66A-C69C-D492FE5D8B2D}"/>
          </ac:spMkLst>
        </pc:spChg>
      </pc:sldChg>
      <pc:sldChg chg="addSp modSp mod">
        <pc:chgData name="Casado, Ana" userId="18202688-e59e-4837-870d-0f414ff26847" providerId="ADAL" clId="{CAD5D199-ADC7-4588-AE5C-8DBD99969E5B}" dt="2026-03-11T09:00:46.560" v="31" actId="14100"/>
        <pc:sldMkLst>
          <pc:docMk/>
          <pc:sldMk cId="3536208244" sldId="276"/>
        </pc:sldMkLst>
        <pc:spChg chg="add mod ord">
          <ac:chgData name="Casado, Ana" userId="18202688-e59e-4837-870d-0f414ff26847" providerId="ADAL" clId="{CAD5D199-ADC7-4588-AE5C-8DBD99969E5B}" dt="2026-03-11T09:00:46.560" v="31" actId="14100"/>
          <ac:spMkLst>
            <pc:docMk/>
            <pc:sldMk cId="3536208244" sldId="276"/>
            <ac:spMk id="4" creationId="{85B5CDB2-9784-64CA-044F-714968D4E86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2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293A2C5-6936-3081-AA0B-E11629ED0E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49434B8-3092-083E-B798-1316449534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E988E-2331-4B84-803A-E48C2F4BC14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A4B54BB-DE15-1158-BBFE-9A037D2BAE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0BAD46B-6EDF-0C29-3159-DC6D256337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437E5-2FAD-4F80-8941-4CB137FD552F}" type="slidenum">
              <a:rPr lang="en-US" smtClean="0"/>
              <a:t>‹Nº›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9424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F67A1-22F2-45AB-924C-7BED75AB63FA}" type="datetimeFigureOut">
              <a:rPr lang="es-ES" smtClean="0"/>
              <a:t>11/03/2026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E96EC-7D3A-45A7-9E74-3B164BCD1E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5561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E96EC-7D3A-45A7-9E74-3B164BCD1E8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5714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E96EC-7D3A-45A7-9E74-3B164BCD1E89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9204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E96EC-7D3A-45A7-9E74-3B164BCD1E89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470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E96EC-7D3A-45A7-9E74-3B164BCD1E89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0770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Los mamíferos son vertebrados terrestres, homeotermos, con la piel cubierta de pelo</a:t>
            </a:r>
          </a:p>
          <a:p>
            <a:r>
              <a:rPr lang="es-ES" dirty="0"/>
              <a:t>y cuyas hembras alimentan a sus crías con leche producida en sus glándulas mamarias.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E96EC-7D3A-45A7-9E74-3B164BCD1E89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145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563B7FB3-C63C-EAC8-75C7-2F61B71A80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6" y="0"/>
            <a:ext cx="12180854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7A53FAE-E43D-97F3-DA65-AE31E801C858}"/>
              </a:ext>
            </a:extLst>
          </p:cNvPr>
          <p:cNvSpPr/>
          <p:nvPr userDrawn="1"/>
        </p:nvSpPr>
        <p:spPr>
          <a:xfrm>
            <a:off x="1325573" y="1509681"/>
            <a:ext cx="9291286" cy="411173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06235B"/>
              </a:solidFill>
            </a:endParaRPr>
          </a:p>
        </p:txBody>
      </p:sp>
      <p:pic>
        <p:nvPicPr>
          <p:cNvPr id="11" name="Imagen 10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5F85FD57-78EF-6E7E-6DE5-C1FA40D432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6" y="0"/>
            <a:ext cx="12192000" cy="68562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EC5B517-AD46-3807-20A4-47F509FB2C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5449"/>
            <a:ext cx="9144000" cy="114451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presentación</a:t>
            </a:r>
            <a:endParaRPr lang="en-U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CC94DC-DCA9-2C24-020C-05AF809E70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Subtítulo presentación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70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952426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exterior, elefante, naranja, decorado&#10;&#10;El contenido generado por IA puede ser incorrecto.">
            <a:extLst>
              <a:ext uri="{FF2B5EF4-FFF2-40B4-BE49-F238E27FC236}">
                <a16:creationId xmlns:a16="http://schemas.microsoft.com/office/drawing/2014/main" id="{FA5A2B00-3E59-2A51-34BA-CEBE7525C3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" y="0"/>
            <a:ext cx="12180854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0319A74-6065-E425-E9E3-8001AAFF02A7}"/>
              </a:ext>
            </a:extLst>
          </p:cNvPr>
          <p:cNvSpPr/>
          <p:nvPr userDrawn="1"/>
        </p:nvSpPr>
        <p:spPr>
          <a:xfrm>
            <a:off x="1337847" y="1503544"/>
            <a:ext cx="9248327" cy="4148553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2BB17398-C344-74BB-F01D-94B4A8F6C6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" y="0"/>
            <a:ext cx="12189631" cy="6858000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1296DF91-C238-A023-8FBB-A532D1A3885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715085" y="2971800"/>
            <a:ext cx="5422191" cy="1457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784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interior, naranja, con baldosas, foto&#10;&#10;El contenido generado por IA puede ser incorrecto.">
            <a:extLst>
              <a:ext uri="{FF2B5EF4-FFF2-40B4-BE49-F238E27FC236}">
                <a16:creationId xmlns:a16="http://schemas.microsoft.com/office/drawing/2014/main" id="{D19B03F3-EF47-1D0D-DF4A-F15ABFBCCB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4" y="0"/>
            <a:ext cx="12196355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1355371" y="1509681"/>
            <a:ext cx="8283388" cy="4142416"/>
          </a:xfrm>
          <a:prstGeom prst="rect">
            <a:avLst/>
          </a:prstGeom>
          <a:solidFill>
            <a:srgbClr val="E5E5E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12" name="Imagen 11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7E229C65-510A-980C-4903-5A572DADFB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08"/>
          <a:stretch>
            <a:fillRect/>
          </a:stretch>
        </p:blipFill>
        <p:spPr>
          <a:xfrm>
            <a:off x="-1380" y="270025"/>
            <a:ext cx="12189631" cy="6363688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196A0411-CC45-B654-FBEA-C6B249E862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13641" y="2034291"/>
            <a:ext cx="7617765" cy="3093196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Proxima Nova Medium" panose="02000506030000020004" pitchFamily="50" charset="0"/>
              </a:defRPr>
            </a:lvl1pPr>
            <a:lvl2pPr marL="685800" indent="-228600">
              <a:lnSpc>
                <a:spcPct val="100000"/>
              </a:lnSpc>
              <a:buFont typeface="Wingdings" panose="05000000000000000000" pitchFamily="2" charset="2"/>
              <a:buChar char=""/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872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naranja, con baldosas, foto&#10;&#10;El contenido generado por IA puede ser incorrecto.">
            <a:extLst>
              <a:ext uri="{FF2B5EF4-FFF2-40B4-BE49-F238E27FC236}">
                <a16:creationId xmlns:a16="http://schemas.microsoft.com/office/drawing/2014/main" id="{681A7153-C84B-6F59-1AED-56B72FFDA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4" y="0"/>
            <a:ext cx="12196355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1586746" y="1509681"/>
            <a:ext cx="9100304" cy="4142416"/>
          </a:xfrm>
          <a:prstGeom prst="rect">
            <a:avLst/>
          </a:prstGeom>
          <a:solidFill>
            <a:srgbClr val="E5E5E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229C65-510A-980C-4903-5A572DADFB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228"/>
          <a:stretch>
            <a:fillRect/>
          </a:stretch>
        </p:blipFill>
        <p:spPr>
          <a:xfrm>
            <a:off x="38100" y="261058"/>
            <a:ext cx="12189630" cy="6087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188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naranja, con baldosas, foto&#10;&#10;El contenido generado por IA puede ser incorrecto.">
            <a:extLst>
              <a:ext uri="{FF2B5EF4-FFF2-40B4-BE49-F238E27FC236}">
                <a16:creationId xmlns:a16="http://schemas.microsoft.com/office/drawing/2014/main" id="{681A7153-C84B-6F59-1AED-56B72FFDA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4" y="0"/>
            <a:ext cx="12196355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>
            <a:spLocks/>
          </p:cNvSpPr>
          <p:nvPr userDrawn="1"/>
        </p:nvSpPr>
        <p:spPr>
          <a:xfrm>
            <a:off x="9565342" y="471488"/>
            <a:ext cx="2150408" cy="6189288"/>
          </a:xfrm>
          <a:prstGeom prst="rect">
            <a:avLst/>
          </a:prstGeom>
          <a:solidFill>
            <a:srgbClr val="E21A2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E5E5E5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D231DC6-4A4F-5AB1-49C4-2B94588F1018}"/>
              </a:ext>
            </a:extLst>
          </p:cNvPr>
          <p:cNvSpPr>
            <a:spLocks/>
          </p:cNvSpPr>
          <p:nvPr userDrawn="1"/>
        </p:nvSpPr>
        <p:spPr>
          <a:xfrm>
            <a:off x="1371600" y="471488"/>
            <a:ext cx="8193742" cy="618928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E5E5E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652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0" y="1508159"/>
            <a:ext cx="12192000" cy="5349839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9986E0-C4BE-54A3-A699-D95CCA86F6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953" y="473619"/>
            <a:ext cx="1037583" cy="103454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F6CD881-850D-DB62-C366-8BAC13F1C91D}"/>
              </a:ext>
            </a:extLst>
          </p:cNvPr>
          <p:cNvSpPr/>
          <p:nvPr userDrawn="1"/>
        </p:nvSpPr>
        <p:spPr>
          <a:xfrm>
            <a:off x="0" y="2366256"/>
            <a:ext cx="4151044" cy="3633644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310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0" y="1508159"/>
            <a:ext cx="12192000" cy="5349839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A23A1C0-64A7-5B58-AEE9-1C8E06BE2FFF}"/>
              </a:ext>
            </a:extLst>
          </p:cNvPr>
          <p:cNvSpPr/>
          <p:nvPr userDrawn="1"/>
        </p:nvSpPr>
        <p:spPr>
          <a:xfrm>
            <a:off x="2466975" y="473619"/>
            <a:ext cx="9725024" cy="1034540"/>
          </a:xfrm>
          <a:prstGeom prst="rect">
            <a:avLst/>
          </a:prstGeom>
          <a:solidFill>
            <a:srgbClr val="D033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9986E0-C4BE-54A3-A699-D95CCA86F6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953" y="473619"/>
            <a:ext cx="1037583" cy="10345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14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A5A2B00-3E59-2A51-34BA-CEBE7525C3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3" y="0"/>
            <a:ext cx="12180853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0319A74-6065-E425-E9E3-8001AAFF02A7}"/>
              </a:ext>
            </a:extLst>
          </p:cNvPr>
          <p:cNvSpPr/>
          <p:nvPr userDrawn="1"/>
        </p:nvSpPr>
        <p:spPr>
          <a:xfrm>
            <a:off x="1318260" y="1485900"/>
            <a:ext cx="9290545" cy="4131443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F58900-6A6C-D5FB-FBC1-5302F7FF6D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70" y="19050"/>
            <a:ext cx="12189630" cy="6858000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1296DF91-C238-A023-8FBB-A532D1A3885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736748" y="3441025"/>
            <a:ext cx="5919733" cy="1457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43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1"/>
    </p:custDataLst>
    <p:extLst>
      <p:ext uri="{BB962C8B-B14F-4D97-AF65-F5344CB8AC3E}">
        <p14:creationId xmlns:p14="http://schemas.microsoft.com/office/powerpoint/2010/main" val="5653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63" r:id="rId5"/>
    <p:sldLayoutId id="2147483664" r:id="rId6"/>
    <p:sldLayoutId id="2147483661" r:id="rId7"/>
    <p:sldLayoutId id="2147483666" r:id="rId8"/>
    <p:sldLayoutId id="21474836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roxima Nova Extrabold" panose="0200050603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152F9-5885-FCBC-575A-2350D8A7A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94074"/>
            <a:ext cx="9144000" cy="1144513"/>
          </a:xfrm>
        </p:spPr>
        <p:txBody>
          <a:bodyPr/>
          <a:lstStyle/>
          <a:p>
            <a:pPr algn="l"/>
            <a:r>
              <a:rPr lang="es-ES" noProof="0" dirty="0"/>
              <a:t>Los animales</a:t>
            </a:r>
            <a:br>
              <a:rPr lang="es-ES" noProof="0" dirty="0"/>
            </a:br>
            <a:r>
              <a:rPr lang="es-ES" noProof="0" dirty="0"/>
              <a:t>vertebrados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1125AC-FA3D-EAA4-914E-787797486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0188"/>
            <a:ext cx="6400801" cy="1655762"/>
          </a:xfrm>
        </p:spPr>
        <p:txBody>
          <a:bodyPr/>
          <a:lstStyle/>
          <a:p>
            <a:pPr algn="l"/>
            <a:r>
              <a:rPr lang="es-ES" sz="3000" noProof="0" dirty="0">
                <a:latin typeface="Proxima Nova Semibold" panose="02000506030000020004" pitchFamily="50" charset="0"/>
              </a:rPr>
              <a:t>Biología y Geología</a:t>
            </a:r>
            <a:br>
              <a:rPr lang="es-ES" sz="3000" noProof="0" dirty="0">
                <a:latin typeface="Proxima Nova Semibold" panose="02000506030000020004" pitchFamily="50" charset="0"/>
              </a:rPr>
            </a:br>
            <a:r>
              <a:rPr lang="es-ES" sz="3000" noProof="0" dirty="0">
                <a:latin typeface="Proxima Nova Semibold" panose="02000506030000020004" pitchFamily="50" charset="0"/>
              </a:rPr>
              <a:t>1 ESO Serie Estela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CE066DB7-3625-F6AE-3001-7939FB8F8ED2}"/>
              </a:ext>
            </a:extLst>
          </p:cNvPr>
          <p:cNvSpPr txBox="1">
            <a:spLocks/>
          </p:cNvSpPr>
          <p:nvPr/>
        </p:nvSpPr>
        <p:spPr>
          <a:xfrm>
            <a:off x="1524000" y="1611249"/>
            <a:ext cx="2457451" cy="53035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3000" noProof="0" dirty="0">
                <a:latin typeface="Proxima Nova Semibold" panose="02000506030000020004" pitchFamily="50" charset="0"/>
              </a:rPr>
              <a:t>Unidad 8</a:t>
            </a:r>
          </a:p>
        </p:txBody>
      </p:sp>
      <p:pic>
        <p:nvPicPr>
          <p:cNvPr id="8" name="Imagen 7" descr="Un animal parado en dos patas&#10;&#10;El contenido generado por IA puede ser incorrecto.">
            <a:extLst>
              <a:ext uri="{FF2B5EF4-FFF2-40B4-BE49-F238E27FC236}">
                <a16:creationId xmlns:a16="http://schemas.microsoft.com/office/drawing/2014/main" id="{ABE2F561-D463-83E9-52F2-CA9544BB5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72425" y="2648708"/>
            <a:ext cx="3307087" cy="33162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327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5B5CDB2-9784-64CA-044F-714968D4E865}"/>
              </a:ext>
            </a:extLst>
          </p:cNvPr>
          <p:cNvSpPr/>
          <p:nvPr/>
        </p:nvSpPr>
        <p:spPr>
          <a:xfrm>
            <a:off x="0" y="1506855"/>
            <a:ext cx="10250199" cy="535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4E48EA2-5EA6-7BAF-1671-11BC0A5E125D}"/>
              </a:ext>
            </a:extLst>
          </p:cNvPr>
          <p:cNvSpPr txBox="1"/>
          <p:nvPr/>
        </p:nvSpPr>
        <p:spPr>
          <a:xfrm>
            <a:off x="10250199" y="848821"/>
            <a:ext cx="17259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s-ES" sz="1600" b="1" noProof="0" dirty="0">
                <a:solidFill>
                  <a:schemeClr val="bg1"/>
                </a:solidFill>
              </a:rPr>
              <a:t>Clasificación </a:t>
            </a:r>
            <a:br>
              <a:rPr lang="es-ES" sz="1600" b="1" noProof="0" dirty="0">
                <a:solidFill>
                  <a:schemeClr val="bg1"/>
                </a:solidFill>
              </a:rPr>
            </a:br>
            <a:r>
              <a:rPr lang="es-ES" sz="1600" b="1" noProof="0" dirty="0">
                <a:solidFill>
                  <a:schemeClr val="bg1"/>
                </a:solidFill>
              </a:rPr>
              <a:t>de los reptiles</a:t>
            </a:r>
          </a:p>
          <a:p>
            <a:pPr lvl="0">
              <a:defRPr/>
            </a:pPr>
            <a:r>
              <a:rPr lang="es-ES" sz="1600" noProof="0" dirty="0"/>
              <a:t>Existen cuatro grupos de reptiles. 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DC93707-4A0A-9253-17E5-6B34A4F96A8F}"/>
              </a:ext>
            </a:extLst>
          </p:cNvPr>
          <p:cNvSpPr txBox="1"/>
          <p:nvPr/>
        </p:nvSpPr>
        <p:spPr>
          <a:xfrm>
            <a:off x="215900" y="2041249"/>
            <a:ext cx="2360093" cy="4539704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FF4C2E"/>
                </a:solidFill>
              </a:rPr>
              <a:t>COCODRILIANOS</a:t>
            </a:r>
          </a:p>
          <a:p>
            <a:r>
              <a:rPr lang="es-ES" sz="1600" noProof="0" dirty="0"/>
              <a:t>Son los reptiles más grandes y son semiacuáticos. Su piel es muy dura, con escamas muy gruesas, y tienen </a:t>
            </a:r>
            <a:r>
              <a:rPr lang="es-ES" sz="1600" b="1" noProof="0" dirty="0"/>
              <a:t>potentes mandíbulas</a:t>
            </a:r>
            <a:r>
              <a:rPr lang="es-ES" sz="1600" noProof="0" dirty="0"/>
              <a:t>. </a:t>
            </a:r>
            <a:r>
              <a:rPr lang="es-ES" sz="1600" b="1" noProof="0" dirty="0"/>
              <a:t>Ejemplos: </a:t>
            </a:r>
            <a:r>
              <a:rPr lang="es-ES" sz="1600" noProof="0" dirty="0"/>
              <a:t>cocodrilos y caimanes.</a:t>
            </a:r>
          </a:p>
          <a:p>
            <a:endParaRPr lang="es-ES" sz="1300" noProof="0" dirty="0"/>
          </a:p>
          <a:p>
            <a:endParaRPr lang="es-ES" sz="1300" noProof="0" dirty="0"/>
          </a:p>
          <a:p>
            <a:endParaRPr lang="es-ES" sz="1300" noProof="0" dirty="0"/>
          </a:p>
          <a:p>
            <a:endParaRPr lang="es-ES" sz="1300" noProof="0" dirty="0"/>
          </a:p>
          <a:p>
            <a:endParaRPr lang="es-ES" sz="1300" noProof="0" dirty="0"/>
          </a:p>
          <a:p>
            <a:endParaRPr lang="es-ES" sz="1300" noProof="0" dirty="0"/>
          </a:p>
          <a:p>
            <a:endParaRPr lang="es-ES" sz="1300" noProof="0" dirty="0"/>
          </a:p>
          <a:p>
            <a:endParaRPr lang="es-ES" sz="1300" noProof="0" dirty="0"/>
          </a:p>
          <a:p>
            <a:endParaRPr lang="es-ES" sz="1300" noProof="0" dirty="0"/>
          </a:p>
          <a:p>
            <a:endParaRPr lang="es-ES" sz="1300" noProof="0" dirty="0"/>
          </a:p>
          <a:p>
            <a:endParaRPr lang="es-ES" sz="1300" noProof="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89D5FFE-934E-AFD2-2DCD-38396AC03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93" y="4411129"/>
            <a:ext cx="2268000" cy="1959485"/>
          </a:xfrm>
          <a:prstGeom prst="rect">
            <a:avLst/>
          </a:prstGeom>
          <a:ln>
            <a:noFill/>
          </a:ln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2FB9E1AF-273F-B704-2380-A9A41D21DFC0}"/>
              </a:ext>
            </a:extLst>
          </p:cNvPr>
          <p:cNvSpPr txBox="1"/>
          <p:nvPr/>
        </p:nvSpPr>
        <p:spPr>
          <a:xfrm>
            <a:off x="2667017" y="2041249"/>
            <a:ext cx="2360093" cy="455509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00B0F0"/>
                </a:solidFill>
              </a:rPr>
              <a:t>QUELONIOS</a:t>
            </a:r>
          </a:p>
          <a:p>
            <a:r>
              <a:rPr lang="es-ES" sz="1600" noProof="0" dirty="0"/>
              <a:t>Reptiles terrestres o acuáticos caracterizados por un  </a:t>
            </a:r>
            <a:r>
              <a:rPr lang="es-ES" sz="1600" b="1" noProof="0" dirty="0"/>
              <a:t>caparazón</a:t>
            </a:r>
            <a:r>
              <a:rPr lang="es-ES" sz="1600" noProof="0" dirty="0"/>
              <a:t> óseo. Carecen de dientes, poseen un pico córneo.</a:t>
            </a:r>
          </a:p>
          <a:p>
            <a:r>
              <a:rPr lang="es-ES" sz="1600" b="1" noProof="0" dirty="0"/>
              <a:t>Ejemplos: </a:t>
            </a:r>
            <a:r>
              <a:rPr lang="es-ES" sz="1600" noProof="0" dirty="0"/>
              <a:t>tortugas y galápagos.</a:t>
            </a:r>
          </a:p>
          <a:p>
            <a:endParaRPr lang="es-ES" sz="1600" noProof="0" dirty="0"/>
          </a:p>
          <a:p>
            <a:endParaRPr lang="es-ES" sz="1600" b="1" noProof="0" dirty="0"/>
          </a:p>
          <a:p>
            <a:endParaRPr lang="es-ES" sz="1600" b="1" noProof="0" dirty="0"/>
          </a:p>
          <a:p>
            <a:endParaRPr lang="es-ES" sz="1600" b="1" noProof="0" dirty="0"/>
          </a:p>
          <a:p>
            <a:endParaRPr lang="es-ES" sz="1600" b="1" noProof="0" dirty="0"/>
          </a:p>
          <a:p>
            <a:endParaRPr lang="es-ES" sz="1600" b="1" noProof="0" dirty="0"/>
          </a:p>
          <a:p>
            <a:endParaRPr lang="es-ES" sz="1600" b="1" noProof="0" dirty="0"/>
          </a:p>
          <a:p>
            <a:endParaRPr lang="es-ES" sz="1600" b="1" noProof="0" dirty="0"/>
          </a:p>
          <a:p>
            <a:endParaRPr lang="es-ES" sz="1600" b="1" noProof="0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1E43D8D7-F878-06CA-16F4-370483849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595" y="4411129"/>
            <a:ext cx="2268000" cy="1959485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21E875B9-B808-3121-37B0-5BD73AF623B0}"/>
              </a:ext>
            </a:extLst>
          </p:cNvPr>
          <p:cNvSpPr txBox="1"/>
          <p:nvPr/>
        </p:nvSpPr>
        <p:spPr>
          <a:xfrm>
            <a:off x="5103128" y="2041249"/>
            <a:ext cx="2378453" cy="4524315"/>
          </a:xfrm>
          <a:prstGeom prst="rect">
            <a:avLst/>
          </a:prstGeom>
          <a:solidFill>
            <a:schemeClr val="bg1"/>
          </a:solidFill>
          <a:ln>
            <a:solidFill>
              <a:srgbClr val="FF99FF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SAURIOS</a:t>
            </a:r>
          </a:p>
          <a:p>
            <a:r>
              <a:rPr lang="es-ES" sz="1600" noProof="0" dirty="0"/>
              <a:t>Pueden ser terrestres o acuáticos y tienen el cuerpo protegido por un </a:t>
            </a:r>
            <a:r>
              <a:rPr lang="es-ES" sz="1600" b="1" noProof="0" dirty="0"/>
              <a:t>caparazón</a:t>
            </a:r>
            <a:r>
              <a:rPr lang="es-ES" sz="1600" noProof="0" dirty="0"/>
              <a:t>. No tienen dientes, pero sí un pico parecido al de las aves. </a:t>
            </a:r>
            <a:r>
              <a:rPr lang="es-ES" sz="1600" b="1" noProof="0" dirty="0"/>
              <a:t>Ejemplos: </a:t>
            </a:r>
            <a:r>
              <a:rPr lang="es-ES" sz="1600" noProof="0" dirty="0"/>
              <a:t>tortugas y galápagos.</a:t>
            </a:r>
          </a:p>
          <a:p>
            <a:endParaRPr lang="es-ES" sz="1000" noProof="0" dirty="0"/>
          </a:p>
          <a:p>
            <a:endParaRPr lang="es-ES" sz="1000" noProof="0" dirty="0"/>
          </a:p>
          <a:p>
            <a:endParaRPr lang="es-ES" sz="1200" noProof="0" dirty="0"/>
          </a:p>
          <a:p>
            <a:endParaRPr lang="es-ES" sz="1200" noProof="0" dirty="0"/>
          </a:p>
          <a:p>
            <a:endParaRPr lang="es-ES" sz="1200" b="1" noProof="0" dirty="0"/>
          </a:p>
          <a:p>
            <a:endParaRPr lang="es-ES" sz="1200" b="1" noProof="0" dirty="0"/>
          </a:p>
          <a:p>
            <a:endParaRPr lang="es-ES" sz="1200" b="1" noProof="0" dirty="0"/>
          </a:p>
          <a:p>
            <a:endParaRPr lang="es-ES" sz="1200" b="1" noProof="0" dirty="0"/>
          </a:p>
          <a:p>
            <a:endParaRPr lang="es-ES" sz="1200" b="1" noProof="0" dirty="0"/>
          </a:p>
          <a:p>
            <a:endParaRPr lang="es-ES" sz="1200" b="1" noProof="0" dirty="0"/>
          </a:p>
          <a:p>
            <a:endParaRPr lang="es-ES" sz="1200" b="1" noProof="0" dirty="0"/>
          </a:p>
          <a:p>
            <a:endParaRPr lang="es-ES" sz="1200" b="1" noProof="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B113AA8-A4CC-9323-E522-F85860211A7D}"/>
              </a:ext>
            </a:extLst>
          </p:cNvPr>
          <p:cNvSpPr txBox="1"/>
          <p:nvPr/>
        </p:nvSpPr>
        <p:spPr>
          <a:xfrm>
            <a:off x="7560438" y="2054184"/>
            <a:ext cx="2372259" cy="4555093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92D050"/>
                </a:solidFill>
              </a:rPr>
              <a:t>OFIDIOS</a:t>
            </a:r>
          </a:p>
          <a:p>
            <a:r>
              <a:rPr lang="es-ES" sz="1600" noProof="0" dirty="0"/>
              <a:t>Presentan un cuerpo cilíndrico y alargado, </a:t>
            </a:r>
            <a:r>
              <a:rPr lang="es-ES" sz="1600" b="1" noProof="0" dirty="0"/>
              <a:t>sin extremidades</a:t>
            </a:r>
            <a:r>
              <a:rPr lang="es-ES" sz="1600" noProof="0" dirty="0"/>
              <a:t> y con la mandíbula que se puede desencajar para tragar presas grandes. </a:t>
            </a:r>
            <a:r>
              <a:rPr lang="es-ES" sz="1600" b="1" noProof="0" dirty="0"/>
              <a:t>Ejemplos: </a:t>
            </a:r>
            <a:r>
              <a:rPr lang="es-ES" sz="1600" noProof="0" dirty="0"/>
              <a:t>serpientes y culebras.</a:t>
            </a:r>
            <a:endParaRPr lang="es-ES" sz="1600" b="1" noProof="0" dirty="0"/>
          </a:p>
          <a:p>
            <a:endParaRPr lang="es-ES" sz="1600" b="1" noProof="0" dirty="0"/>
          </a:p>
          <a:p>
            <a:endParaRPr lang="es-ES" sz="1600" b="1" noProof="0" dirty="0"/>
          </a:p>
          <a:p>
            <a:endParaRPr lang="es-ES" sz="1600" b="1" noProof="0" dirty="0"/>
          </a:p>
          <a:p>
            <a:endParaRPr lang="es-ES" sz="1600" b="1" noProof="0" dirty="0"/>
          </a:p>
          <a:p>
            <a:endParaRPr lang="es-ES" sz="1600" b="1" noProof="0" dirty="0"/>
          </a:p>
          <a:p>
            <a:endParaRPr lang="es-ES" sz="1600" b="1" noProof="0" dirty="0"/>
          </a:p>
          <a:p>
            <a:endParaRPr lang="es-ES" sz="1600" b="1" noProof="0" dirty="0"/>
          </a:p>
          <a:p>
            <a:endParaRPr lang="es-ES" sz="1600" b="1" noProof="0" dirty="0"/>
          </a:p>
          <a:p>
            <a:endParaRPr lang="es-ES" sz="1600" b="1" noProof="0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22C6CEFD-0F06-E06A-08FE-569E61649D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9820" y="4423829"/>
            <a:ext cx="2268000" cy="195948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D0FBFD4-A457-9546-83F9-7C5E925035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2567" y="4411129"/>
            <a:ext cx="2268000" cy="19594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620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79E93-D2AF-469A-0DA7-4431007D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69A4470-D621-C878-768E-7163FCC58D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967" y="877620"/>
            <a:ext cx="7879809" cy="4725661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53140022-4230-C1C5-5633-BEBD2236E477}"/>
              </a:ext>
            </a:extLst>
          </p:cNvPr>
          <p:cNvGrpSpPr/>
          <p:nvPr/>
        </p:nvGrpSpPr>
        <p:grpSpPr>
          <a:xfrm>
            <a:off x="9751724" y="695326"/>
            <a:ext cx="1593808" cy="4592939"/>
            <a:chOff x="9751724" y="695326"/>
            <a:chExt cx="1593808" cy="4592939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DC8A16C-BE42-3920-78AC-E5A50C0D1A6C}"/>
                </a:ext>
              </a:extLst>
            </p:cNvPr>
            <p:cNvSpPr txBox="1"/>
            <p:nvPr/>
          </p:nvSpPr>
          <p:spPr>
            <a:xfrm>
              <a:off x="9751724" y="1594946"/>
              <a:ext cx="1593808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noProof="0" dirty="0">
                  <a:solidFill>
                    <a:schemeClr val="bg1"/>
                  </a:solidFill>
                </a:rPr>
                <a:t>Características de las aves</a:t>
              </a:r>
            </a:p>
            <a:p>
              <a:r>
                <a:rPr lang="es-ES" sz="1600" noProof="0" dirty="0"/>
                <a:t>Las aves tienen el cuerpo cubierto de </a:t>
              </a:r>
              <a:r>
                <a:rPr lang="es-ES" sz="1600" b="1" noProof="0" dirty="0"/>
                <a:t>plumas</a:t>
              </a:r>
              <a:r>
                <a:rPr lang="es-ES" sz="1600" noProof="0" dirty="0"/>
                <a:t>, que las protegen del frío y facilitan el vuelo. Tienen pico y alas que les permiten tener capacidad de </a:t>
              </a:r>
              <a:r>
                <a:rPr lang="es-ES" sz="1600" b="1" noProof="0" dirty="0"/>
                <a:t>volar</a:t>
              </a:r>
              <a:r>
                <a:rPr lang="es-ES" sz="1600" noProof="0" dirty="0"/>
                <a:t>.</a:t>
              </a:r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5473D5A8-8B18-CCF8-2E91-3771BFB9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751724" y="695326"/>
              <a:ext cx="914400" cy="914400"/>
            </a:xfrm>
            <a:prstGeom prst="rect">
              <a:avLst/>
            </a:prstGeom>
          </p:spPr>
        </p:pic>
      </p:grpSp>
      <p:cxnSp>
        <p:nvCxnSpPr>
          <p:cNvPr id="21" name="Conector: curvado 20">
            <a:extLst>
              <a:ext uri="{FF2B5EF4-FFF2-40B4-BE49-F238E27FC236}">
                <a16:creationId xmlns:a16="http://schemas.microsoft.com/office/drawing/2014/main" id="{D9D56023-FA7F-E5FC-6B8C-397D5F792DE5}"/>
              </a:ext>
            </a:extLst>
          </p:cNvPr>
          <p:cNvCxnSpPr>
            <a:cxnSpLocks/>
            <a:stCxn id="2" idx="2"/>
          </p:cNvCxnSpPr>
          <p:nvPr/>
        </p:nvCxnSpPr>
        <p:spPr>
          <a:xfrm rot="16200000" flipH="1">
            <a:off x="4211784" y="1678269"/>
            <a:ext cx="815134" cy="2106214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: curvado 13">
            <a:extLst>
              <a:ext uri="{FF2B5EF4-FFF2-40B4-BE49-F238E27FC236}">
                <a16:creationId xmlns:a16="http://schemas.microsoft.com/office/drawing/2014/main" id="{6C3B5EEA-14A1-0509-84F3-22FB5F380085}"/>
              </a:ext>
            </a:extLst>
          </p:cNvPr>
          <p:cNvCxnSpPr>
            <a:cxnSpLocks/>
            <a:stCxn id="9" idx="0"/>
          </p:cNvCxnSpPr>
          <p:nvPr/>
        </p:nvCxnSpPr>
        <p:spPr>
          <a:xfrm rot="5400000" flipH="1" flipV="1">
            <a:off x="2929982" y="2957419"/>
            <a:ext cx="768430" cy="981452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: curvado 32">
            <a:extLst>
              <a:ext uri="{FF2B5EF4-FFF2-40B4-BE49-F238E27FC236}">
                <a16:creationId xmlns:a16="http://schemas.microsoft.com/office/drawing/2014/main" id="{DE4E8B56-8D99-440B-4EDC-0B37A63C6213}"/>
              </a:ext>
            </a:extLst>
          </p:cNvPr>
          <p:cNvCxnSpPr>
            <a:cxnSpLocks/>
            <a:stCxn id="11" idx="2"/>
          </p:cNvCxnSpPr>
          <p:nvPr/>
        </p:nvCxnSpPr>
        <p:spPr>
          <a:xfrm rot="16200000" flipH="1">
            <a:off x="7204961" y="1568468"/>
            <a:ext cx="401504" cy="714328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: curvado 4">
            <a:extLst>
              <a:ext uri="{FF2B5EF4-FFF2-40B4-BE49-F238E27FC236}">
                <a16:creationId xmlns:a16="http://schemas.microsoft.com/office/drawing/2014/main" id="{91A5526C-C5CD-E3AE-0AC9-298FC482AF89}"/>
              </a:ext>
            </a:extLst>
          </p:cNvPr>
          <p:cNvCxnSpPr>
            <a:cxnSpLocks/>
            <a:stCxn id="22" idx="0"/>
          </p:cNvCxnSpPr>
          <p:nvPr/>
        </p:nvCxnSpPr>
        <p:spPr>
          <a:xfrm rot="16200000" flipV="1">
            <a:off x="7127165" y="3384235"/>
            <a:ext cx="499709" cy="1960839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CB2F66F3-C9D1-4615-09D2-F30601133018}"/>
              </a:ext>
            </a:extLst>
          </p:cNvPr>
          <p:cNvSpPr txBox="1"/>
          <p:nvPr/>
        </p:nvSpPr>
        <p:spPr>
          <a:xfrm>
            <a:off x="2487575" y="969592"/>
            <a:ext cx="2157338" cy="135421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92D050"/>
                </a:solidFill>
              </a:rPr>
              <a:t>Respiración</a:t>
            </a:r>
          </a:p>
          <a:p>
            <a:r>
              <a:rPr lang="es-ES" sz="1600" noProof="0" dirty="0"/>
              <a:t>Tienen sacos aéreos para almacenar oxígeno y aligerar el peso.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FFDAC1E-2619-D072-CE2D-147145375F2F}"/>
              </a:ext>
            </a:extLst>
          </p:cNvPr>
          <p:cNvSpPr txBox="1"/>
          <p:nvPr/>
        </p:nvSpPr>
        <p:spPr>
          <a:xfrm>
            <a:off x="1973943" y="3832360"/>
            <a:ext cx="1699056" cy="1354217"/>
          </a:xfrm>
          <a:prstGeom prst="rect">
            <a:avLst/>
          </a:prstGeom>
          <a:noFill/>
          <a:ln>
            <a:solidFill>
              <a:srgbClr val="FF7861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FF7861"/>
                </a:solidFill>
              </a:rPr>
              <a:t>Recubrimiento</a:t>
            </a:r>
          </a:p>
          <a:p>
            <a:r>
              <a:rPr lang="es-ES" sz="1600" noProof="0" dirty="0"/>
              <a:t>Cuerpo cubierto de plumas que les aíslan del frío y la humedad.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25E858D-00DB-19EA-F145-D363B11F6E2A}"/>
              </a:ext>
            </a:extLst>
          </p:cNvPr>
          <p:cNvSpPr txBox="1"/>
          <p:nvPr/>
        </p:nvSpPr>
        <p:spPr>
          <a:xfrm>
            <a:off x="5805713" y="863106"/>
            <a:ext cx="2485671" cy="86177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00B0F0"/>
                </a:solidFill>
              </a:rPr>
              <a:t>Huesos</a:t>
            </a:r>
          </a:p>
          <a:p>
            <a:r>
              <a:rPr lang="es-ES" sz="1600" noProof="0" dirty="0"/>
              <a:t>Son ligeros y huecos para facilitar el vuelo.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1B4DEED-3B3E-6671-AD30-FAB65AF3954B}"/>
              </a:ext>
            </a:extLst>
          </p:cNvPr>
          <p:cNvSpPr txBox="1"/>
          <p:nvPr/>
        </p:nvSpPr>
        <p:spPr>
          <a:xfrm>
            <a:off x="7380375" y="4614509"/>
            <a:ext cx="1954125" cy="16004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FF0000"/>
                </a:solidFill>
              </a:rPr>
              <a:t>Extremidades</a:t>
            </a:r>
          </a:p>
          <a:p>
            <a:r>
              <a:rPr lang="es-ES" sz="1600" noProof="0" dirty="0"/>
              <a:t>Las extremidades superiores están modificadas en alas lo que les permite volar.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905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ángulo 38">
            <a:extLst>
              <a:ext uri="{FF2B5EF4-FFF2-40B4-BE49-F238E27FC236}">
                <a16:creationId xmlns:a16="http://schemas.microsoft.com/office/drawing/2014/main" id="{1DB4C1F9-619F-4D4F-707B-2281780D1D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509190"/>
            <a:ext cx="9932698" cy="5348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Imagen 4" descr="Avestruz parada sobre el pasto seco&#10;&#10;El contenido generado por IA puede ser incorrecto.">
            <a:extLst>
              <a:ext uri="{FF2B5EF4-FFF2-40B4-BE49-F238E27FC236}">
                <a16:creationId xmlns:a16="http://schemas.microsoft.com/office/drawing/2014/main" id="{F1C2AC6F-CD61-EDBB-9EE3-8B658FC05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98" y="2623170"/>
            <a:ext cx="2109086" cy="1312489"/>
          </a:xfrm>
          <a:prstGeom prst="rect">
            <a:avLst/>
          </a:prstGeom>
        </p:spPr>
      </p:pic>
      <p:pic>
        <p:nvPicPr>
          <p:cNvPr id="28" name="Imagen 27" descr="Un rebaño de ovejas en el pasto&#10;&#10;El contenido generado por IA puede ser incorrecto.">
            <a:extLst>
              <a:ext uri="{FF2B5EF4-FFF2-40B4-BE49-F238E27FC236}">
                <a16:creationId xmlns:a16="http://schemas.microsoft.com/office/drawing/2014/main" id="{55F20581-EF6E-9E83-12EE-CAEC33FD6D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54" y="2623170"/>
            <a:ext cx="2109086" cy="1329224"/>
          </a:xfrm>
          <a:prstGeom prst="rect">
            <a:avLst/>
          </a:prstGeom>
        </p:spPr>
      </p:pic>
      <p:pic>
        <p:nvPicPr>
          <p:cNvPr id="30" name="Imagen 29" descr="Un pato en un fondo blanco&#10;&#10;El contenido generado por IA puede ser incorrecto.">
            <a:extLst>
              <a:ext uri="{FF2B5EF4-FFF2-40B4-BE49-F238E27FC236}">
                <a16:creationId xmlns:a16="http://schemas.microsoft.com/office/drawing/2014/main" id="{6D74E8F7-64DC-64F0-8CE1-DDFACFD7C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04" y="2637091"/>
            <a:ext cx="2109086" cy="1315303"/>
          </a:xfrm>
          <a:prstGeom prst="rect">
            <a:avLst/>
          </a:prstGeom>
        </p:spPr>
      </p:pic>
      <p:pic>
        <p:nvPicPr>
          <p:cNvPr id="32" name="Imagen 31" descr="Ave a la orilla de el mar&#10;&#10;El contenido generado por IA puede ser incorrecto.">
            <a:extLst>
              <a:ext uri="{FF2B5EF4-FFF2-40B4-BE49-F238E27FC236}">
                <a16:creationId xmlns:a16="http://schemas.microsoft.com/office/drawing/2014/main" id="{BEE5DFF5-2C7C-382A-1519-1F014C2F0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92" y="4038635"/>
            <a:ext cx="2110898" cy="1329224"/>
          </a:xfrm>
          <a:prstGeom prst="rect">
            <a:avLst/>
          </a:prstGeom>
        </p:spPr>
      </p:pic>
      <p:pic>
        <p:nvPicPr>
          <p:cNvPr id="34" name="Imagen 33" descr="Ave de color blanco&#10;&#10;El contenido generado por IA puede ser incorrecto.">
            <a:extLst>
              <a:ext uri="{FF2B5EF4-FFF2-40B4-BE49-F238E27FC236}">
                <a16:creationId xmlns:a16="http://schemas.microsoft.com/office/drawing/2014/main" id="{5A6DF4B6-23FE-1141-E94A-BFF603E327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933" y="4038635"/>
            <a:ext cx="2153728" cy="1329224"/>
          </a:xfrm>
          <a:prstGeom prst="rect">
            <a:avLst/>
          </a:prstGeom>
        </p:spPr>
      </p:pic>
      <p:pic>
        <p:nvPicPr>
          <p:cNvPr id="36" name="Imagen 35" descr="Ave parada en la rama de un árbol&#10;&#10;El contenido generado por IA puede ser incorrecto.">
            <a:extLst>
              <a:ext uri="{FF2B5EF4-FFF2-40B4-BE49-F238E27FC236}">
                <a16:creationId xmlns:a16="http://schemas.microsoft.com/office/drawing/2014/main" id="{69CDDD35-3297-7B6C-EEB3-DEE1E11FBC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04" y="4038635"/>
            <a:ext cx="2109086" cy="1319609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3B8D83E0-AD28-4582-3A57-B476DA4ACE03}"/>
              </a:ext>
            </a:extLst>
          </p:cNvPr>
          <p:cNvSpPr txBox="1"/>
          <p:nvPr/>
        </p:nvSpPr>
        <p:spPr>
          <a:xfrm>
            <a:off x="2483716" y="1529095"/>
            <a:ext cx="2144454" cy="24120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92D050"/>
                </a:solidFill>
              </a:rPr>
              <a:t>Corredoras</a:t>
            </a:r>
          </a:p>
          <a:p>
            <a:r>
              <a:rPr lang="es-ES" sz="1400" noProof="0" dirty="0"/>
              <a:t>Son de </a:t>
            </a:r>
            <a:r>
              <a:rPr lang="es-ES" sz="1400" b="1" noProof="0" dirty="0"/>
              <a:t>gran tamaño </a:t>
            </a:r>
            <a:r>
              <a:rPr lang="es-ES" sz="1400" noProof="0" dirty="0"/>
              <a:t>y </a:t>
            </a:r>
            <a:r>
              <a:rPr lang="es-ES" sz="1400" b="1" noProof="0" dirty="0"/>
              <a:t>no vuelan: </a:t>
            </a:r>
            <a:r>
              <a:rPr lang="es-ES" sz="1400" noProof="0" dirty="0"/>
              <a:t>avestruz y emú.</a:t>
            </a:r>
          </a:p>
          <a:p>
            <a:endParaRPr lang="es-ES" sz="1400" noProof="0" dirty="0"/>
          </a:p>
          <a:p>
            <a:endParaRPr lang="es-ES" sz="1400" noProof="0" dirty="0"/>
          </a:p>
          <a:p>
            <a:endParaRPr lang="es-ES" sz="1400" noProof="0" dirty="0"/>
          </a:p>
          <a:p>
            <a:endParaRPr lang="es-ES" sz="1400" noProof="0" dirty="0"/>
          </a:p>
          <a:p>
            <a:endParaRPr lang="es-ES" sz="1400" noProof="0" dirty="0"/>
          </a:p>
          <a:p>
            <a:endParaRPr lang="es-ES" sz="1600" noProof="0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E1AC6C1A-2721-FC56-1F3E-A873B27F0009}"/>
              </a:ext>
            </a:extLst>
          </p:cNvPr>
          <p:cNvSpPr txBox="1"/>
          <p:nvPr/>
        </p:nvSpPr>
        <p:spPr>
          <a:xfrm>
            <a:off x="4849933" y="1529095"/>
            <a:ext cx="2153728" cy="241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FF0000"/>
                </a:solidFill>
              </a:rPr>
              <a:t>Gallináceas</a:t>
            </a:r>
          </a:p>
          <a:p>
            <a:r>
              <a:rPr lang="es-ES" sz="1400" noProof="0" dirty="0"/>
              <a:t>De aspecto </a:t>
            </a:r>
            <a:r>
              <a:rPr lang="es-ES" sz="1400" b="1" noProof="0" dirty="0"/>
              <a:t>rechoncho </a:t>
            </a:r>
            <a:r>
              <a:rPr lang="es-ES" sz="1400" noProof="0" dirty="0"/>
              <a:t>y </a:t>
            </a:r>
            <a:r>
              <a:rPr lang="es-ES" sz="1400" b="1" noProof="0" dirty="0"/>
              <a:t>malas voladoras</a:t>
            </a:r>
            <a:r>
              <a:rPr lang="es-ES" sz="1400" noProof="0" dirty="0"/>
              <a:t>: gallina y pavo.</a:t>
            </a:r>
          </a:p>
          <a:p>
            <a:endParaRPr lang="es-ES" sz="1200" noProof="0" dirty="0"/>
          </a:p>
          <a:p>
            <a:endParaRPr lang="es-ES" sz="800" noProof="0" dirty="0"/>
          </a:p>
          <a:p>
            <a:endParaRPr lang="es-ES" sz="900" noProof="0" dirty="0"/>
          </a:p>
          <a:p>
            <a:endParaRPr lang="es-ES" sz="900" noProof="0" dirty="0"/>
          </a:p>
          <a:p>
            <a:endParaRPr lang="es-ES" sz="900" noProof="0" dirty="0"/>
          </a:p>
          <a:p>
            <a:endParaRPr lang="es-ES" sz="900" noProof="0" dirty="0"/>
          </a:p>
          <a:p>
            <a:endParaRPr lang="es-ES" sz="900" noProof="0" dirty="0"/>
          </a:p>
          <a:p>
            <a:endParaRPr lang="es-ES" sz="900" noProof="0" dirty="0"/>
          </a:p>
          <a:p>
            <a:endParaRPr lang="es-ES" sz="900" noProof="0" dirty="0"/>
          </a:p>
          <a:p>
            <a:endParaRPr lang="es-ES" sz="900" noProof="0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9EDAD304-C8B4-A223-8551-143C7326E14F}"/>
              </a:ext>
            </a:extLst>
          </p:cNvPr>
          <p:cNvSpPr txBox="1"/>
          <p:nvPr/>
        </p:nvSpPr>
        <p:spPr>
          <a:xfrm>
            <a:off x="7211714" y="1529095"/>
            <a:ext cx="2153728" cy="2412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0070C0"/>
                </a:solidFill>
              </a:rPr>
              <a:t>Palmípedas</a:t>
            </a:r>
          </a:p>
          <a:p>
            <a:r>
              <a:rPr lang="es-ES" sz="1400" noProof="0" dirty="0"/>
              <a:t>Los </a:t>
            </a:r>
            <a:r>
              <a:rPr lang="es-ES" sz="1400" b="1" noProof="0" dirty="0"/>
              <a:t>dedos</a:t>
            </a:r>
            <a:r>
              <a:rPr lang="es-ES" sz="1400" noProof="0" dirty="0"/>
              <a:t> de las patas </a:t>
            </a:r>
            <a:r>
              <a:rPr lang="es-ES" sz="1400" b="1" noProof="0" dirty="0"/>
              <a:t>están unidos por membranas</a:t>
            </a:r>
            <a:r>
              <a:rPr lang="es-ES" sz="1400" noProof="0" dirty="0"/>
              <a:t>: pato y oca.</a:t>
            </a:r>
          </a:p>
          <a:p>
            <a:endParaRPr lang="es-ES" sz="100" noProof="0" dirty="0"/>
          </a:p>
          <a:p>
            <a:endParaRPr lang="es-ES" sz="1050" noProof="0" dirty="0"/>
          </a:p>
          <a:p>
            <a:endParaRPr lang="es-ES" sz="1400" noProof="0" dirty="0"/>
          </a:p>
          <a:p>
            <a:endParaRPr lang="es-ES" sz="1200" noProof="0" dirty="0"/>
          </a:p>
          <a:p>
            <a:endParaRPr lang="es-ES" sz="1200" noProof="0" dirty="0"/>
          </a:p>
          <a:p>
            <a:endParaRPr lang="es-ES" sz="1200" noProof="0" dirty="0"/>
          </a:p>
          <a:p>
            <a:endParaRPr lang="es-ES" sz="1200" noProof="0" dirty="0"/>
          </a:p>
          <a:p>
            <a:endParaRPr lang="es-ES" noProof="0" dirty="0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C70D3CCC-79F7-A821-AF6D-D72DE3F3836C}"/>
              </a:ext>
            </a:extLst>
          </p:cNvPr>
          <p:cNvSpPr txBox="1"/>
          <p:nvPr/>
        </p:nvSpPr>
        <p:spPr>
          <a:xfrm>
            <a:off x="2501002" y="4035480"/>
            <a:ext cx="2144454" cy="2412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s-ES" noProof="0" dirty="0"/>
          </a:p>
          <a:p>
            <a:endParaRPr lang="es-ES" noProof="0" dirty="0"/>
          </a:p>
          <a:p>
            <a:endParaRPr lang="es-ES" noProof="0" dirty="0"/>
          </a:p>
          <a:p>
            <a:endParaRPr lang="es-ES" noProof="0" dirty="0"/>
          </a:p>
          <a:p>
            <a:endParaRPr lang="es-ES" noProof="0" dirty="0"/>
          </a:p>
          <a:p>
            <a:r>
              <a:rPr lang="es-ES" b="1" noProof="0" dirty="0">
                <a:solidFill>
                  <a:schemeClr val="accent2"/>
                </a:solidFill>
              </a:rPr>
              <a:t>Zancudas</a:t>
            </a:r>
          </a:p>
          <a:p>
            <a:r>
              <a:rPr lang="es-ES" sz="1400" noProof="0" dirty="0"/>
              <a:t>Con </a:t>
            </a:r>
            <a:r>
              <a:rPr lang="es-ES" sz="1400" b="1" noProof="0" dirty="0"/>
              <a:t>patas largas </a:t>
            </a:r>
            <a:r>
              <a:rPr lang="es-ES" sz="1400" noProof="0" dirty="0"/>
              <a:t>y </a:t>
            </a:r>
            <a:r>
              <a:rPr lang="es-ES" sz="1400" b="1" noProof="0" dirty="0"/>
              <a:t>cuello largo y flexible</a:t>
            </a:r>
            <a:r>
              <a:rPr lang="es-ES" sz="1400" noProof="0" dirty="0"/>
              <a:t>: cigüeña y flamenco.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DE3EBF4-972E-CF88-B78F-1568C06F3799}"/>
              </a:ext>
            </a:extLst>
          </p:cNvPr>
          <p:cNvSpPr txBox="1"/>
          <p:nvPr/>
        </p:nvSpPr>
        <p:spPr>
          <a:xfrm>
            <a:off x="4849933" y="4035480"/>
            <a:ext cx="2153728" cy="2412000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s-ES" noProof="0" dirty="0"/>
          </a:p>
          <a:p>
            <a:endParaRPr lang="es-ES" noProof="0" dirty="0"/>
          </a:p>
          <a:p>
            <a:endParaRPr lang="es-ES" noProof="0" dirty="0"/>
          </a:p>
          <a:p>
            <a:endParaRPr lang="es-ES" noProof="0" dirty="0"/>
          </a:p>
          <a:p>
            <a:endParaRPr lang="es-ES" noProof="0" dirty="0"/>
          </a:p>
          <a:p>
            <a:r>
              <a:rPr lang="es-ES" b="1" noProof="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Rapaces</a:t>
            </a:r>
          </a:p>
          <a:p>
            <a:r>
              <a:rPr lang="es-ES" sz="1400" noProof="0" dirty="0"/>
              <a:t>Son </a:t>
            </a:r>
            <a:r>
              <a:rPr lang="es-ES" sz="1400" b="1" noProof="0" dirty="0"/>
              <a:t>cazadoras</a:t>
            </a:r>
            <a:r>
              <a:rPr lang="es-ES" sz="1400" noProof="0" dirty="0"/>
              <a:t>, </a:t>
            </a:r>
            <a:r>
              <a:rPr lang="es-ES" sz="1400" b="1" noProof="0" dirty="0"/>
              <a:t>con pico y garras afiladas</a:t>
            </a:r>
            <a:r>
              <a:rPr lang="es-ES" sz="1400" noProof="0" dirty="0"/>
              <a:t>: águila y halcón.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3EB351-E854-7311-17A8-E0B6D9E89F56}"/>
              </a:ext>
            </a:extLst>
          </p:cNvPr>
          <p:cNvSpPr txBox="1"/>
          <p:nvPr/>
        </p:nvSpPr>
        <p:spPr>
          <a:xfrm>
            <a:off x="7211714" y="4035480"/>
            <a:ext cx="2153728" cy="241200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s-ES" sz="900" noProof="0" dirty="0"/>
          </a:p>
          <a:p>
            <a:endParaRPr lang="es-ES" sz="900" noProof="0" dirty="0"/>
          </a:p>
          <a:p>
            <a:endParaRPr lang="es-ES" sz="900" noProof="0" dirty="0"/>
          </a:p>
          <a:p>
            <a:endParaRPr lang="es-ES" sz="900" noProof="0" dirty="0"/>
          </a:p>
          <a:p>
            <a:endParaRPr lang="es-ES" sz="900" noProof="0" dirty="0"/>
          </a:p>
          <a:p>
            <a:endParaRPr lang="es-ES" sz="900" noProof="0" dirty="0"/>
          </a:p>
          <a:p>
            <a:endParaRPr lang="es-ES" sz="900" noProof="0" dirty="0"/>
          </a:p>
          <a:p>
            <a:endParaRPr lang="es-ES" noProof="0" dirty="0"/>
          </a:p>
          <a:p>
            <a:r>
              <a:rPr lang="es-ES" b="1" noProof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Pájaros</a:t>
            </a:r>
          </a:p>
          <a:p>
            <a:r>
              <a:rPr lang="es-ES" sz="1400" noProof="0" dirty="0"/>
              <a:t>Es el grupo </a:t>
            </a:r>
            <a:r>
              <a:rPr lang="es-ES" sz="1400" b="1" noProof="0" dirty="0"/>
              <a:t>más numeroso. </a:t>
            </a:r>
            <a:r>
              <a:rPr lang="es-ES" sz="1400" noProof="0" dirty="0"/>
              <a:t>Incluyen aves de </a:t>
            </a:r>
            <a:r>
              <a:rPr lang="es-ES" sz="1400" b="1" noProof="0" dirty="0"/>
              <a:t>pequeño tamaño</a:t>
            </a:r>
            <a:r>
              <a:rPr lang="es-ES" sz="1400" noProof="0" dirty="0"/>
              <a:t>: gorrión y golondrina.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9AAFD21-5A13-7D64-D6E6-6C3D0FEDFB30}"/>
              </a:ext>
            </a:extLst>
          </p:cNvPr>
          <p:cNvSpPr txBox="1"/>
          <p:nvPr/>
        </p:nvSpPr>
        <p:spPr>
          <a:xfrm>
            <a:off x="10250199" y="848821"/>
            <a:ext cx="172590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s-ES" sz="1600" b="1" noProof="0" dirty="0">
                <a:solidFill>
                  <a:schemeClr val="bg1"/>
                </a:solidFill>
              </a:rPr>
              <a:t>Clasificación </a:t>
            </a:r>
            <a:br>
              <a:rPr lang="es-ES" sz="1600" b="1" noProof="0" dirty="0">
                <a:solidFill>
                  <a:schemeClr val="bg1"/>
                </a:solidFill>
              </a:rPr>
            </a:br>
            <a:r>
              <a:rPr lang="es-ES" sz="1600" b="1" noProof="0" dirty="0">
                <a:solidFill>
                  <a:schemeClr val="bg1"/>
                </a:solidFill>
              </a:rPr>
              <a:t>de las aves</a:t>
            </a:r>
          </a:p>
          <a:p>
            <a:pPr lvl="0">
              <a:defRPr/>
            </a:pPr>
            <a:r>
              <a:rPr lang="es-ES" sz="1600" noProof="0" dirty="0"/>
              <a:t>Existen muchos órdenes de aves. Destacamos estos grupos.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969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1" grpId="0" animBg="1"/>
      <p:bldP spid="42" grpId="0" animBg="1"/>
      <p:bldP spid="3" grpId="0" animBg="1"/>
      <p:bldP spid="4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79E93-D2AF-469A-0DA7-4431007D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69A4470-D621-C878-768E-7163FCC58D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2858" y="1335680"/>
            <a:ext cx="6827243" cy="4387763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53140022-4230-C1C5-5633-BEBD2236E477}"/>
              </a:ext>
            </a:extLst>
          </p:cNvPr>
          <p:cNvGrpSpPr/>
          <p:nvPr/>
        </p:nvGrpSpPr>
        <p:grpSpPr>
          <a:xfrm>
            <a:off x="9751723" y="679296"/>
            <a:ext cx="1725901" cy="4977372"/>
            <a:chOff x="9751723" y="679296"/>
            <a:chExt cx="1725901" cy="4977372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DC8A16C-BE42-3920-78AC-E5A50C0D1A6C}"/>
                </a:ext>
              </a:extLst>
            </p:cNvPr>
            <p:cNvSpPr txBox="1"/>
            <p:nvPr/>
          </p:nvSpPr>
          <p:spPr>
            <a:xfrm>
              <a:off x="9751723" y="1871016"/>
              <a:ext cx="1725901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b="1" noProof="0" dirty="0">
                  <a:solidFill>
                    <a:schemeClr val="bg1"/>
                  </a:solidFill>
                </a:rPr>
                <a:t>Características de los mamíferos</a:t>
              </a:r>
            </a:p>
            <a:p>
              <a:r>
                <a:rPr lang="es-ES" sz="1600" noProof="0" dirty="0"/>
                <a:t>Los mamíferos son vertebrados que se caracterizan por su pelaje y cuyas hembras alimentan a sus crías con leche producida en sus glándulas mamarias.</a:t>
              </a:r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5473D5A8-8B18-CCF8-2E91-3771BFB9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751724" y="679296"/>
              <a:ext cx="914400" cy="914400"/>
            </a:xfrm>
            <a:prstGeom prst="rect">
              <a:avLst/>
            </a:prstGeom>
          </p:spPr>
        </p:pic>
      </p:grpSp>
      <p:cxnSp>
        <p:nvCxnSpPr>
          <p:cNvPr id="21" name="Conector: curvado 20">
            <a:extLst>
              <a:ext uri="{FF2B5EF4-FFF2-40B4-BE49-F238E27FC236}">
                <a16:creationId xmlns:a16="http://schemas.microsoft.com/office/drawing/2014/main" id="{D9D56023-FA7F-E5FC-6B8C-397D5F792DE5}"/>
              </a:ext>
            </a:extLst>
          </p:cNvPr>
          <p:cNvCxnSpPr>
            <a:cxnSpLocks/>
            <a:stCxn id="2" idx="2"/>
          </p:cNvCxnSpPr>
          <p:nvPr/>
        </p:nvCxnSpPr>
        <p:spPr>
          <a:xfrm rot="16200000" flipH="1">
            <a:off x="3456616" y="1194022"/>
            <a:ext cx="1499300" cy="1658624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: curvado 13">
            <a:extLst>
              <a:ext uri="{FF2B5EF4-FFF2-40B4-BE49-F238E27FC236}">
                <a16:creationId xmlns:a16="http://schemas.microsoft.com/office/drawing/2014/main" id="{6C3B5EEA-14A1-0509-84F3-22FB5F380085}"/>
              </a:ext>
            </a:extLst>
          </p:cNvPr>
          <p:cNvCxnSpPr>
            <a:cxnSpLocks/>
          </p:cNvCxnSpPr>
          <p:nvPr/>
        </p:nvCxnSpPr>
        <p:spPr>
          <a:xfrm flipV="1">
            <a:off x="1898297" y="3119474"/>
            <a:ext cx="823724" cy="25119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: curvado 32">
            <a:extLst>
              <a:ext uri="{FF2B5EF4-FFF2-40B4-BE49-F238E27FC236}">
                <a16:creationId xmlns:a16="http://schemas.microsoft.com/office/drawing/2014/main" id="{DE4E8B56-8D99-440B-4EDC-0B37A63C6213}"/>
              </a:ext>
            </a:extLst>
          </p:cNvPr>
          <p:cNvCxnSpPr>
            <a:cxnSpLocks/>
          </p:cNvCxnSpPr>
          <p:nvPr/>
        </p:nvCxnSpPr>
        <p:spPr>
          <a:xfrm rot="5400000">
            <a:off x="8293707" y="1568395"/>
            <a:ext cx="1020757" cy="66928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: curvado 4">
            <a:extLst>
              <a:ext uri="{FF2B5EF4-FFF2-40B4-BE49-F238E27FC236}">
                <a16:creationId xmlns:a16="http://schemas.microsoft.com/office/drawing/2014/main" id="{91A5526C-C5CD-E3AE-0AC9-298FC482AF89}"/>
              </a:ext>
            </a:extLst>
          </p:cNvPr>
          <p:cNvCxnSpPr>
            <a:cxnSpLocks/>
            <a:stCxn id="41" idx="0"/>
          </p:cNvCxnSpPr>
          <p:nvPr/>
        </p:nvCxnSpPr>
        <p:spPr>
          <a:xfrm rot="5400000" flipH="1" flipV="1">
            <a:off x="2725693" y="4194116"/>
            <a:ext cx="1792236" cy="116890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: curvado 6">
            <a:extLst>
              <a:ext uri="{FF2B5EF4-FFF2-40B4-BE49-F238E27FC236}">
                <a16:creationId xmlns:a16="http://schemas.microsoft.com/office/drawing/2014/main" id="{A44E2CA5-E518-1864-F518-E1A2F5BFBDE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786076" y="5196378"/>
            <a:ext cx="586766" cy="58578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0B50EB7A-18DD-48D3-C4AC-5733C4099C25}"/>
              </a:ext>
            </a:extLst>
          </p:cNvPr>
          <p:cNvSpPr txBox="1"/>
          <p:nvPr/>
        </p:nvSpPr>
        <p:spPr>
          <a:xfrm>
            <a:off x="1525876" y="473465"/>
            <a:ext cx="3702156" cy="8002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FF0000"/>
                </a:solidFill>
              </a:rPr>
              <a:t>Respiración</a:t>
            </a:r>
          </a:p>
          <a:p>
            <a:r>
              <a:rPr lang="es-ES" sz="1400" noProof="0" dirty="0"/>
              <a:t>Siempre respiran usando </a:t>
            </a:r>
            <a:r>
              <a:rPr lang="es-ES" sz="1400" b="1" noProof="0" dirty="0"/>
              <a:t>pulmones</a:t>
            </a:r>
            <a:r>
              <a:rPr lang="es-ES" sz="1400" noProof="0" dirty="0"/>
              <a:t>, incluso los que viven en el agua (como la ballena).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60039D1-0C1C-376B-9C71-D07599C9E42F}"/>
              </a:ext>
            </a:extLst>
          </p:cNvPr>
          <p:cNvSpPr txBox="1"/>
          <p:nvPr/>
        </p:nvSpPr>
        <p:spPr>
          <a:xfrm>
            <a:off x="5464410" y="588086"/>
            <a:ext cx="3912880" cy="80021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0070C0"/>
                </a:solidFill>
              </a:rPr>
              <a:t>Alimentación</a:t>
            </a:r>
          </a:p>
          <a:p>
            <a:r>
              <a:rPr lang="es-ES" sz="1400" noProof="0" dirty="0"/>
              <a:t>Tienen dientes para masticar y labios para mamar cuando son crías.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5649CDAF-CE0B-CFBE-16EC-BC5D1AA40CFE}"/>
              </a:ext>
            </a:extLst>
          </p:cNvPr>
          <p:cNvSpPr txBox="1"/>
          <p:nvPr/>
        </p:nvSpPr>
        <p:spPr>
          <a:xfrm>
            <a:off x="5922196" y="5782653"/>
            <a:ext cx="3524121" cy="86177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00B050"/>
                </a:solidFill>
              </a:rPr>
              <a:t>Cuerpo</a:t>
            </a:r>
          </a:p>
          <a:p>
            <a:r>
              <a:rPr lang="es-ES" sz="1400" noProof="0" dirty="0"/>
              <a:t>Tienen cuatro extremidades con formas diferentes según su forma de desplazarse</a:t>
            </a:r>
            <a:r>
              <a:rPr lang="es-ES" noProof="0" dirty="0"/>
              <a:t>.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D27F929-1799-2650-9670-A4516598A6A2}"/>
              </a:ext>
            </a:extLst>
          </p:cNvPr>
          <p:cNvSpPr txBox="1"/>
          <p:nvPr/>
        </p:nvSpPr>
        <p:spPr>
          <a:xfrm>
            <a:off x="1068090" y="5674688"/>
            <a:ext cx="3938534" cy="101566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chemeClr val="accent2"/>
                </a:solidFill>
              </a:rPr>
              <a:t>Reproducción</a:t>
            </a:r>
          </a:p>
          <a:p>
            <a:r>
              <a:rPr lang="es-ES" sz="1400" noProof="0" dirty="0"/>
              <a:t>La reproducción es sexual y la fecundación es interna. Tienen glándulas mamarias para alimentar a sus crías.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07945A26-937B-750A-FA46-16E23D5DCCD2}"/>
              </a:ext>
            </a:extLst>
          </p:cNvPr>
          <p:cNvSpPr txBox="1"/>
          <p:nvPr/>
        </p:nvSpPr>
        <p:spPr>
          <a:xfrm>
            <a:off x="146304" y="2128603"/>
            <a:ext cx="1749808" cy="1446550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Recubrimiento</a:t>
            </a:r>
          </a:p>
          <a:p>
            <a:r>
              <a:rPr lang="es-ES" sz="1400" noProof="0" dirty="0"/>
              <a:t>Está cubierto de pelo, que actúa como aislante y les ayuda a mantener el calor.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605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35" grpId="0" animBg="1"/>
      <p:bldP spid="41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B1139BB-7733-C739-D81F-BCDDCB76DE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768839"/>
            <a:ext cx="9758597" cy="5089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4E48EA2-5EA6-7BAF-1671-11BC0A5E125D}"/>
              </a:ext>
            </a:extLst>
          </p:cNvPr>
          <p:cNvSpPr txBox="1"/>
          <p:nvPr/>
        </p:nvSpPr>
        <p:spPr>
          <a:xfrm>
            <a:off x="9932698" y="899621"/>
            <a:ext cx="17735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s-ES" sz="1600" b="1" noProof="0" dirty="0">
                <a:solidFill>
                  <a:schemeClr val="bg1"/>
                </a:solidFill>
              </a:rPr>
              <a:t>Clasificación </a:t>
            </a:r>
            <a:br>
              <a:rPr lang="es-ES" sz="1600" b="1" noProof="0" dirty="0">
                <a:solidFill>
                  <a:schemeClr val="bg1"/>
                </a:solidFill>
              </a:rPr>
            </a:br>
            <a:r>
              <a:rPr lang="es-ES" sz="1600" b="1" noProof="0" dirty="0">
                <a:solidFill>
                  <a:schemeClr val="bg1"/>
                </a:solidFill>
              </a:rPr>
              <a:t>de los mamíferos</a:t>
            </a:r>
          </a:p>
          <a:p>
            <a:pPr lvl="0">
              <a:defRPr/>
            </a:pPr>
            <a:r>
              <a:rPr lang="es-ES" sz="1600" noProof="0" dirty="0"/>
              <a:t>Existen </a:t>
            </a:r>
            <a:r>
              <a:rPr lang="es-ES" sz="1600" b="1" noProof="0" dirty="0"/>
              <a:t>tres tipos de vertebrados </a:t>
            </a:r>
            <a:r>
              <a:rPr lang="es-ES" sz="1600" noProof="0" dirty="0"/>
              <a:t>según el lugar donde se desarrolla el embrión.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E326F18-3A9F-D3EA-2610-DAF621611D25}"/>
              </a:ext>
            </a:extLst>
          </p:cNvPr>
          <p:cNvSpPr/>
          <p:nvPr/>
        </p:nvSpPr>
        <p:spPr>
          <a:xfrm>
            <a:off x="614597" y="1929116"/>
            <a:ext cx="2578308" cy="42120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63B2679-E164-067A-B853-2EFDE24AA0C4}"/>
              </a:ext>
            </a:extLst>
          </p:cNvPr>
          <p:cNvSpPr/>
          <p:nvPr/>
        </p:nvSpPr>
        <p:spPr>
          <a:xfrm>
            <a:off x="7001975" y="1929116"/>
            <a:ext cx="2578308" cy="42120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50CFCD5-432E-9341-0812-8925F0A2C406}"/>
              </a:ext>
            </a:extLst>
          </p:cNvPr>
          <p:cNvSpPr/>
          <p:nvPr/>
        </p:nvSpPr>
        <p:spPr>
          <a:xfrm>
            <a:off x="3808286" y="1929116"/>
            <a:ext cx="2578308" cy="421200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13" name="Imagen 12" descr="Animal de color café&#10;&#10;El contenido generado por IA puede ser incorrecto.">
            <a:extLst>
              <a:ext uri="{FF2B5EF4-FFF2-40B4-BE49-F238E27FC236}">
                <a16:creationId xmlns:a16="http://schemas.microsoft.com/office/drawing/2014/main" id="{5FAD9084-DE74-EAC6-97A3-30DD46DF7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3"/>
          <a:stretch>
            <a:fillRect/>
          </a:stretch>
        </p:blipFill>
        <p:spPr>
          <a:xfrm>
            <a:off x="816739" y="4256989"/>
            <a:ext cx="2174023" cy="1754066"/>
          </a:xfrm>
          <a:prstGeom prst="rect">
            <a:avLst/>
          </a:prstGeom>
        </p:spPr>
      </p:pic>
      <p:pic>
        <p:nvPicPr>
          <p:cNvPr id="19" name="Imagen 18" descr="Un koala en un campo&#10;&#10;El contenido generado por IA puede ser incorrecto.">
            <a:extLst>
              <a:ext uri="{FF2B5EF4-FFF2-40B4-BE49-F238E27FC236}">
                <a16:creationId xmlns:a16="http://schemas.microsoft.com/office/drawing/2014/main" id="{77127261-5E8B-54C1-2C2A-AB68ED4AA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307" y="4256989"/>
            <a:ext cx="2174266" cy="1754066"/>
          </a:xfrm>
          <a:prstGeom prst="rect">
            <a:avLst/>
          </a:prstGeom>
        </p:spPr>
      </p:pic>
      <p:pic>
        <p:nvPicPr>
          <p:cNvPr id="21" name="Imagen 20" descr="Un delfín saltando en el agua&#10;&#10;El contenido generado por IA puede ser incorrecto.">
            <a:extLst>
              <a:ext uri="{FF2B5EF4-FFF2-40B4-BE49-F238E27FC236}">
                <a16:creationId xmlns:a16="http://schemas.microsoft.com/office/drawing/2014/main" id="{E36CB96D-A702-FCE3-7EF6-58CD0BCA00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r="15815"/>
          <a:stretch>
            <a:fillRect/>
          </a:stretch>
        </p:blipFill>
        <p:spPr>
          <a:xfrm>
            <a:off x="7204117" y="4256989"/>
            <a:ext cx="2187702" cy="1754065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1003AB01-65CC-5F52-1378-20A24A877396}"/>
              </a:ext>
            </a:extLst>
          </p:cNvPr>
          <p:cNvSpPr txBox="1"/>
          <p:nvPr/>
        </p:nvSpPr>
        <p:spPr>
          <a:xfrm>
            <a:off x="809899" y="1967630"/>
            <a:ext cx="21740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00B050"/>
                </a:solidFill>
              </a:rPr>
              <a:t>Monotremas</a:t>
            </a:r>
          </a:p>
          <a:p>
            <a:r>
              <a:rPr lang="es-ES" sz="1400" noProof="0" dirty="0"/>
              <a:t>Son </a:t>
            </a:r>
            <a:r>
              <a:rPr lang="es-ES" sz="1400" b="1" noProof="0" dirty="0"/>
              <a:t>ovíparos</a:t>
            </a:r>
            <a:r>
              <a:rPr lang="es-ES" sz="1400" noProof="0" dirty="0"/>
              <a:t>, con pelo, pico córneo, sin dientes y con cloaca (abertura única para expulsar heces, orina y huevos). Habitan principalmente en Oceanía.</a:t>
            </a:r>
          </a:p>
          <a:p>
            <a:r>
              <a:rPr lang="es-ES" sz="1400" b="1" noProof="0" dirty="0"/>
              <a:t>Ejemplo</a:t>
            </a:r>
            <a:r>
              <a:rPr lang="es-ES" sz="1400" noProof="0" dirty="0"/>
              <a:t>: equidnas, ornitorrincos.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2FF00C9-4B84-6EDE-EEF6-45C5CD92D010}"/>
              </a:ext>
            </a:extLst>
          </p:cNvPr>
          <p:cNvSpPr txBox="1"/>
          <p:nvPr/>
        </p:nvSpPr>
        <p:spPr>
          <a:xfrm>
            <a:off x="3923256" y="1945227"/>
            <a:ext cx="234836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chemeClr val="accent2"/>
                </a:solidFill>
              </a:rPr>
              <a:t>Marsupiales</a:t>
            </a:r>
          </a:p>
          <a:p>
            <a:r>
              <a:rPr lang="es-ES" sz="1400" noProof="0" dirty="0"/>
              <a:t>Son </a:t>
            </a:r>
            <a:r>
              <a:rPr lang="es-ES" sz="1400" b="1" noProof="0" dirty="0"/>
              <a:t>vivíparos</a:t>
            </a:r>
            <a:r>
              <a:rPr lang="es-ES" sz="1400" noProof="0" dirty="0"/>
              <a:t>, pero la cría sale del útero pronto y se aloja en una bolsa (</a:t>
            </a:r>
            <a:r>
              <a:rPr lang="es-ES" sz="1400" b="1" noProof="0" dirty="0"/>
              <a:t>marsupio</a:t>
            </a:r>
            <a:r>
              <a:rPr lang="es-ES" sz="1400" noProof="0" dirty="0"/>
              <a:t>) hasta completar su primera fase de desarrollo. Viven en Oceanía y América del sur.</a:t>
            </a:r>
          </a:p>
          <a:p>
            <a:r>
              <a:rPr lang="es-ES" sz="1400" b="1" noProof="0" dirty="0"/>
              <a:t>Ejemplo</a:t>
            </a:r>
            <a:r>
              <a:rPr lang="es-ES" sz="1400" noProof="0" dirty="0"/>
              <a:t>: canguros, koalas.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3204459-7F0B-5316-C856-59E5172A9EF5}"/>
              </a:ext>
            </a:extLst>
          </p:cNvPr>
          <p:cNvSpPr txBox="1"/>
          <p:nvPr/>
        </p:nvSpPr>
        <p:spPr>
          <a:xfrm>
            <a:off x="7217796" y="1958376"/>
            <a:ext cx="217402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00B0F0"/>
                </a:solidFill>
              </a:rPr>
              <a:t>Placentarios</a:t>
            </a:r>
          </a:p>
          <a:p>
            <a:r>
              <a:rPr lang="es-ES" sz="1400" noProof="0" dirty="0"/>
              <a:t>Son </a:t>
            </a:r>
            <a:r>
              <a:rPr lang="es-ES" sz="1400" b="1" noProof="0" dirty="0"/>
              <a:t>vivíparos</a:t>
            </a:r>
            <a:r>
              <a:rPr lang="es-ES" sz="1400" noProof="0" dirty="0"/>
              <a:t> y el embrión se desarrolla en el útero gracias a la </a:t>
            </a:r>
            <a:r>
              <a:rPr lang="es-ES" sz="1400" b="1" noProof="0" dirty="0"/>
              <a:t>placenta</a:t>
            </a:r>
            <a:r>
              <a:rPr lang="es-ES" sz="1400" noProof="0" dirty="0"/>
              <a:t>, un órgano que lo nutre y protege durante la gestación.</a:t>
            </a:r>
          </a:p>
          <a:p>
            <a:r>
              <a:rPr lang="es-ES" sz="1400" b="1" noProof="0" dirty="0"/>
              <a:t>Ejemplo</a:t>
            </a:r>
            <a:r>
              <a:rPr lang="es-ES" sz="1400" noProof="0" dirty="0"/>
              <a:t>: tigres, delfines, murciélagos.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522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 animBg="1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799BB62-2B95-EC40-F732-682E75FA64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1A23"/>
          </a:solidFill>
          <a:ln>
            <a:solidFill>
              <a:srgbClr val="E21A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4" name="Imagen 3" descr="Icono&#10;&#10;El contenido generado por IA puede ser incorrecto.">
            <a:extLst>
              <a:ext uri="{FF2B5EF4-FFF2-40B4-BE49-F238E27FC236}">
                <a16:creationId xmlns:a16="http://schemas.microsoft.com/office/drawing/2014/main" id="{E738F72D-B077-5DB6-C1E3-2519017EF8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000" y="2709000"/>
            <a:ext cx="1440000" cy="14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172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79E93-D2AF-469A-0DA7-4431007D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animal parado en dos patas&#10;&#10;El contenido generado por IA puede ser incorrecto.">
            <a:extLst>
              <a:ext uri="{FF2B5EF4-FFF2-40B4-BE49-F238E27FC236}">
                <a16:creationId xmlns:a16="http://schemas.microsoft.com/office/drawing/2014/main" id="{707094EC-2206-984E-95D1-B0F2006AB5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21" y="1770885"/>
            <a:ext cx="3307087" cy="331623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9A242E7-4CFC-6DAE-C53C-85556CF5E36A}"/>
              </a:ext>
            </a:extLst>
          </p:cNvPr>
          <p:cNvSpPr txBox="1"/>
          <p:nvPr/>
        </p:nvSpPr>
        <p:spPr>
          <a:xfrm>
            <a:off x="1710546" y="987394"/>
            <a:ext cx="2138558" cy="1107996"/>
          </a:xfrm>
          <a:prstGeom prst="rect">
            <a:avLst/>
          </a:prstGeom>
          <a:noFill/>
          <a:ln w="127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chemeClr val="accent6"/>
                </a:solidFill>
              </a:rPr>
              <a:t>Simetría bilateral</a:t>
            </a:r>
          </a:p>
          <a:p>
            <a:r>
              <a:rPr lang="es-ES" sz="1600" noProof="0" dirty="0"/>
              <a:t>Los dos lados (izquierdo y derecho) son muy parecidos.</a:t>
            </a:r>
            <a:endParaRPr lang="es-ES" sz="1400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53F5FF-E05B-D984-1180-EF8D193B52B6}"/>
              </a:ext>
            </a:extLst>
          </p:cNvPr>
          <p:cNvSpPr txBox="1"/>
          <p:nvPr/>
        </p:nvSpPr>
        <p:spPr>
          <a:xfrm>
            <a:off x="1613213" y="4670278"/>
            <a:ext cx="2694590" cy="135421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E21A23"/>
                </a:solidFill>
              </a:rPr>
              <a:t>Cuerpo</a:t>
            </a:r>
            <a:r>
              <a:rPr lang="es-ES" b="1" noProof="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es-ES" sz="1600" noProof="0" dirty="0"/>
              <a:t>Se divide en tres partes: </a:t>
            </a:r>
            <a:r>
              <a:rPr lang="es-ES" sz="1600" b="1" noProof="0" dirty="0"/>
              <a:t>cabeza, tronco y extremidades </a:t>
            </a:r>
            <a:r>
              <a:rPr lang="es-ES" sz="1600" noProof="0" dirty="0"/>
              <a:t>(patas, alas o aletas).</a:t>
            </a:r>
            <a:endParaRPr lang="es-ES" sz="1400" noProof="0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53140022-4230-C1C5-5633-BEBD2236E477}"/>
              </a:ext>
            </a:extLst>
          </p:cNvPr>
          <p:cNvGrpSpPr/>
          <p:nvPr/>
        </p:nvGrpSpPr>
        <p:grpSpPr>
          <a:xfrm>
            <a:off x="9751724" y="784226"/>
            <a:ext cx="1593808" cy="5623703"/>
            <a:chOff x="9751724" y="784226"/>
            <a:chExt cx="1593808" cy="5623703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DC8A16C-BE42-3920-78AC-E5A50C0D1A6C}"/>
                </a:ext>
              </a:extLst>
            </p:cNvPr>
            <p:cNvSpPr txBox="1"/>
            <p:nvPr/>
          </p:nvSpPr>
          <p:spPr>
            <a:xfrm>
              <a:off x="9751724" y="1975946"/>
              <a:ext cx="1593808" cy="4431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noProof="0" dirty="0">
                  <a:solidFill>
                    <a:schemeClr val="bg1"/>
                  </a:solidFill>
                </a:rPr>
                <a:t>Características de los vertebrados</a:t>
              </a:r>
            </a:p>
            <a:p>
              <a:pPr lvl="0">
                <a:defRPr/>
              </a:pPr>
              <a:r>
                <a:rPr lang="es-ES" sz="1600" noProof="0" dirty="0"/>
                <a:t>Los </a:t>
              </a:r>
              <a:r>
                <a:rPr lang="es-ES" sz="1600" b="1" noProof="0" dirty="0"/>
                <a:t>vertebrados</a:t>
              </a:r>
              <a:r>
                <a:rPr lang="es-ES" sz="1600" noProof="0" dirty="0"/>
                <a:t> son un grupo de animales </a:t>
              </a:r>
              <a:r>
                <a:rPr lang="es-ES" sz="1600" b="1" noProof="0" dirty="0"/>
                <a:t>muy diverso</a:t>
              </a:r>
              <a:r>
                <a:rPr lang="es-ES" sz="1600" noProof="0" dirty="0"/>
                <a:t>. Aunque hay muchos vertebrados</a:t>
              </a:r>
            </a:p>
            <a:p>
              <a:pPr lvl="0">
                <a:defRPr/>
              </a:pPr>
              <a:r>
                <a:rPr lang="es-ES" sz="1600" noProof="0" dirty="0"/>
                <a:t>diferentes, todos comparten algunas </a:t>
              </a:r>
              <a:r>
                <a:rPr lang="es-ES" sz="1600" b="1" noProof="0" dirty="0"/>
                <a:t>características en común</a:t>
              </a:r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5473D5A8-8B18-CCF8-2E91-3771BFB9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EF4A8C6-F2E9-4AF1-9066-A0E97620DDE2}"/>
              </a:ext>
            </a:extLst>
          </p:cNvPr>
          <p:cNvSpPr txBox="1"/>
          <p:nvPr/>
        </p:nvSpPr>
        <p:spPr>
          <a:xfrm>
            <a:off x="1553318" y="2686331"/>
            <a:ext cx="1991639" cy="1354217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0070C0"/>
                </a:solidFill>
              </a:rPr>
              <a:t>Sistema nervioso</a:t>
            </a:r>
          </a:p>
          <a:p>
            <a:r>
              <a:rPr lang="es-ES" sz="1600" noProof="0" dirty="0"/>
              <a:t>Muy desarrollado con estructuras</a:t>
            </a:r>
          </a:p>
          <a:p>
            <a:r>
              <a:rPr lang="es-ES" sz="1600" noProof="0" dirty="0"/>
              <a:t>como el </a:t>
            </a:r>
            <a:r>
              <a:rPr lang="es-ES" sz="1600" b="1" noProof="0" dirty="0"/>
              <a:t>encéfalo </a:t>
            </a:r>
            <a:r>
              <a:rPr lang="es-ES" sz="1600" noProof="0" dirty="0"/>
              <a:t>y la médula </a:t>
            </a:r>
            <a:r>
              <a:rPr lang="es-ES" sz="1600" b="1" noProof="0" dirty="0"/>
              <a:t>espinal.</a:t>
            </a:r>
            <a:endParaRPr lang="es-ES" sz="1400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D3B9612-94CF-D57A-D683-26C8A535282B}"/>
              </a:ext>
            </a:extLst>
          </p:cNvPr>
          <p:cNvSpPr txBox="1"/>
          <p:nvPr/>
        </p:nvSpPr>
        <p:spPr>
          <a:xfrm>
            <a:off x="6725920" y="1021517"/>
            <a:ext cx="2493060" cy="1354217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Columna vertebral</a:t>
            </a:r>
          </a:p>
          <a:p>
            <a:r>
              <a:rPr lang="es-ES" sz="1600" noProof="0" dirty="0"/>
              <a:t>Sostiene su cuerpo. Está formada por muchas piezas pequeñas llamadas </a:t>
            </a:r>
            <a:r>
              <a:rPr lang="es-ES" sz="1600" b="1" noProof="0" dirty="0"/>
              <a:t>vértebras.</a:t>
            </a:r>
            <a:endParaRPr lang="es-ES" sz="1600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5422C42-0BC3-1F97-06C0-F09BEB3D42E3}"/>
              </a:ext>
            </a:extLst>
          </p:cNvPr>
          <p:cNvSpPr txBox="1"/>
          <p:nvPr/>
        </p:nvSpPr>
        <p:spPr>
          <a:xfrm>
            <a:off x="6874908" y="2607214"/>
            <a:ext cx="2344072" cy="1169551"/>
          </a:xfrm>
          <a:prstGeom prst="rect">
            <a:avLst/>
          </a:prstGeom>
          <a:noFill/>
          <a:ln w="12700">
            <a:solidFill>
              <a:srgbClr val="FF4C2E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s-ES" sz="2000" b="1" i="0" u="none" strike="noStrike" baseline="0" noProof="0" dirty="0">
                <a:solidFill>
                  <a:srgbClr val="FF4C2E"/>
                </a:solidFill>
                <a:latin typeface="+mj-lt"/>
              </a:rPr>
              <a:t>Médula espinal</a:t>
            </a:r>
          </a:p>
          <a:p>
            <a:pPr algn="l"/>
            <a:r>
              <a:rPr lang="es-ES" sz="1600" b="0" i="0" u="none" strike="noStrike" baseline="0" noProof="0" dirty="0">
                <a:solidFill>
                  <a:srgbClr val="000000"/>
                </a:solidFill>
                <a:latin typeface="+mj-lt"/>
              </a:rPr>
              <a:t>Es un cordón nervioso protegido por la </a:t>
            </a:r>
            <a:r>
              <a:rPr lang="es-ES" sz="1600" b="1" noProof="0" dirty="0">
                <a:latin typeface="+mj-lt"/>
              </a:rPr>
              <a:t>columna vertebral.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C740F3A-8EAF-5944-D3AF-E1081774C764}"/>
              </a:ext>
            </a:extLst>
          </p:cNvPr>
          <p:cNvSpPr txBox="1"/>
          <p:nvPr/>
        </p:nvSpPr>
        <p:spPr>
          <a:xfrm>
            <a:off x="6845288" y="4298228"/>
            <a:ext cx="2640064" cy="1384995"/>
          </a:xfrm>
          <a:prstGeom prst="rect">
            <a:avLst/>
          </a:prstGeom>
          <a:noFill/>
          <a:ln w="12700">
            <a:solidFill>
              <a:srgbClr val="09ABD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s-ES" sz="2000" b="1" i="0" u="none" strike="noStrike" baseline="0" noProof="0" dirty="0">
                <a:solidFill>
                  <a:srgbClr val="09ABD1"/>
                </a:solidFill>
                <a:latin typeface="+mj-lt"/>
              </a:rPr>
              <a:t>Esqueleto interno</a:t>
            </a:r>
          </a:p>
          <a:p>
            <a:pPr algn="l"/>
            <a:r>
              <a:rPr lang="es-ES" sz="1600" b="0" i="0" u="none" strike="noStrike" baseline="0" noProof="0" dirty="0">
                <a:solidFill>
                  <a:srgbClr val="000000"/>
                </a:solidFill>
                <a:latin typeface="+mj-lt"/>
              </a:rPr>
              <a:t>Formado por </a:t>
            </a:r>
            <a:r>
              <a:rPr lang="es-ES" sz="1600" b="1" i="0" u="none" strike="noStrike" baseline="0" noProof="0" dirty="0">
                <a:solidFill>
                  <a:srgbClr val="000000"/>
                </a:solidFill>
                <a:latin typeface="+mj-lt"/>
              </a:rPr>
              <a:t>huesos. </a:t>
            </a:r>
            <a:r>
              <a:rPr lang="es-ES" sz="1600" b="0" i="0" u="none" strike="noStrike" baseline="0" noProof="0" dirty="0">
                <a:solidFill>
                  <a:srgbClr val="000000"/>
                </a:solidFill>
                <a:latin typeface="+mj-lt"/>
              </a:rPr>
              <a:t>Este esqueleto les </a:t>
            </a:r>
            <a:r>
              <a:rPr lang="es-ES" sz="1600" b="1" i="0" u="none" strike="noStrike" baseline="0" noProof="0" dirty="0">
                <a:solidFill>
                  <a:srgbClr val="000000"/>
                </a:solidFill>
                <a:latin typeface="+mj-lt"/>
              </a:rPr>
              <a:t>ayuda a moverse </a:t>
            </a:r>
            <a:r>
              <a:rPr lang="es-ES" sz="1600" b="0" i="0" u="none" strike="noStrike" baseline="0" noProof="0" dirty="0">
                <a:solidFill>
                  <a:srgbClr val="000000"/>
                </a:solidFill>
                <a:latin typeface="+mj-lt"/>
              </a:rPr>
              <a:t>y </a:t>
            </a:r>
            <a:r>
              <a:rPr lang="es-ES" sz="1600" b="1" i="0" u="none" strike="noStrike" baseline="0" noProof="0" dirty="0">
                <a:solidFill>
                  <a:srgbClr val="000000"/>
                </a:solidFill>
                <a:latin typeface="+mj-lt"/>
              </a:rPr>
              <a:t>protege los órganos</a:t>
            </a:r>
            <a:r>
              <a:rPr lang="es-ES" sz="1600" b="1" noProof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ES" sz="1600" b="0" i="0" u="none" strike="noStrike" baseline="0" noProof="0" dirty="0">
                <a:solidFill>
                  <a:srgbClr val="000000"/>
                </a:solidFill>
                <a:latin typeface="+mj-lt"/>
              </a:rPr>
              <a:t>internos.</a:t>
            </a:r>
            <a:endParaRPr lang="es-ES" sz="1600" noProof="0" dirty="0">
              <a:latin typeface="+mj-lt"/>
            </a:endParaRPr>
          </a:p>
        </p:txBody>
      </p:sp>
      <p:cxnSp>
        <p:nvCxnSpPr>
          <p:cNvPr id="8" name="Conector: curvado 7">
            <a:extLst>
              <a:ext uri="{FF2B5EF4-FFF2-40B4-BE49-F238E27FC236}">
                <a16:creationId xmlns:a16="http://schemas.microsoft.com/office/drawing/2014/main" id="{C32AAAF6-018C-18DC-E2DE-60F9A9897B5C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79230" y="1174779"/>
            <a:ext cx="1255529" cy="120095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: curvado 11">
            <a:extLst>
              <a:ext uri="{FF2B5EF4-FFF2-40B4-BE49-F238E27FC236}">
                <a16:creationId xmlns:a16="http://schemas.microsoft.com/office/drawing/2014/main" id="{3102B8A8-579A-0B64-6C94-5C9369F74D8A}"/>
              </a:ext>
            </a:extLst>
          </p:cNvPr>
          <p:cNvCxnSpPr>
            <a:cxnSpLocks/>
          </p:cNvCxnSpPr>
          <p:nvPr/>
        </p:nvCxnSpPr>
        <p:spPr>
          <a:xfrm rot="16200000" flipV="1">
            <a:off x="5271520" y="2990066"/>
            <a:ext cx="1858051" cy="128948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: curvado 15">
            <a:extLst>
              <a:ext uri="{FF2B5EF4-FFF2-40B4-BE49-F238E27FC236}">
                <a16:creationId xmlns:a16="http://schemas.microsoft.com/office/drawing/2014/main" id="{D48ABF59-4476-2AA3-4BCC-E12206260D2B}"/>
              </a:ext>
            </a:extLst>
          </p:cNvPr>
          <p:cNvCxnSpPr>
            <a:cxnSpLocks/>
          </p:cNvCxnSpPr>
          <p:nvPr/>
        </p:nvCxnSpPr>
        <p:spPr>
          <a:xfrm>
            <a:off x="3856234" y="1396203"/>
            <a:ext cx="1018232" cy="97952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: curvado 22">
            <a:extLst>
              <a:ext uri="{FF2B5EF4-FFF2-40B4-BE49-F238E27FC236}">
                <a16:creationId xmlns:a16="http://schemas.microsoft.com/office/drawing/2014/main" id="{DCF5D94D-72F1-5B74-E89D-965D49D8997B}"/>
              </a:ext>
            </a:extLst>
          </p:cNvPr>
          <p:cNvCxnSpPr>
            <a:cxnSpLocks/>
          </p:cNvCxnSpPr>
          <p:nvPr/>
        </p:nvCxnSpPr>
        <p:spPr>
          <a:xfrm>
            <a:off x="3544957" y="2971837"/>
            <a:ext cx="2405416" cy="80265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: curvado 25">
            <a:extLst>
              <a:ext uri="{FF2B5EF4-FFF2-40B4-BE49-F238E27FC236}">
                <a16:creationId xmlns:a16="http://schemas.microsoft.com/office/drawing/2014/main" id="{627F404F-AA65-E915-CB3D-36B4D7CCD7FD}"/>
              </a:ext>
            </a:extLst>
          </p:cNvPr>
          <p:cNvCxnSpPr>
            <a:cxnSpLocks/>
          </p:cNvCxnSpPr>
          <p:nvPr/>
        </p:nvCxnSpPr>
        <p:spPr>
          <a:xfrm flipV="1">
            <a:off x="4307803" y="4482243"/>
            <a:ext cx="981627" cy="64993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: curvado 29">
            <a:extLst>
              <a:ext uri="{FF2B5EF4-FFF2-40B4-BE49-F238E27FC236}">
                <a16:creationId xmlns:a16="http://schemas.microsoft.com/office/drawing/2014/main" id="{943EF2FF-E740-4032-905E-88A1EDBD6772}"/>
              </a:ext>
            </a:extLst>
          </p:cNvPr>
          <p:cNvCxnSpPr>
            <a:cxnSpLocks/>
          </p:cNvCxnSpPr>
          <p:nvPr/>
        </p:nvCxnSpPr>
        <p:spPr>
          <a:xfrm rot="10800000">
            <a:off x="5917724" y="2897195"/>
            <a:ext cx="954168" cy="9380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7422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9" grpId="0" animBg="1"/>
      <p:bldP spid="4" grpId="0" animBg="1"/>
      <p:bldP spid="9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372E7F82-9078-3E13-C850-E5AEAAE28E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53821" y="1492674"/>
            <a:ext cx="8283955" cy="4127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>
              <a:solidFill>
                <a:schemeClr val="bg1"/>
              </a:solidFill>
            </a:endParaRPr>
          </a:p>
        </p:txBody>
      </p:sp>
      <p:pic>
        <p:nvPicPr>
          <p:cNvPr id="5" name="Marcador de contenido 4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346812F5-A92D-581C-E219-4AFEA5B0B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14" y="2336744"/>
            <a:ext cx="1720938" cy="2184512"/>
          </a:xfrm>
        </p:spPr>
      </p:pic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48399FC4-57A6-F661-204F-35CB934D3DFC}"/>
              </a:ext>
            </a:extLst>
          </p:cNvPr>
          <p:cNvSpPr txBox="1">
            <a:spLocks/>
          </p:cNvSpPr>
          <p:nvPr/>
        </p:nvSpPr>
        <p:spPr>
          <a:xfrm>
            <a:off x="591214" y="1684981"/>
            <a:ext cx="7365927" cy="4594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Proxima Nova Medium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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noProof="0" dirty="0"/>
              <a:t>Existen cinco grandes grupos de vertebrados: </a:t>
            </a:r>
          </a:p>
        </p:txBody>
      </p:sp>
      <p:pic>
        <p:nvPicPr>
          <p:cNvPr id="9" name="Imagen 8" descr="Rana de color verde con letras blancas&#10;&#10;El contenido generado por IA puede ser incorrecto.">
            <a:extLst>
              <a:ext uri="{FF2B5EF4-FFF2-40B4-BE49-F238E27FC236}">
                <a16:creationId xmlns:a16="http://schemas.microsoft.com/office/drawing/2014/main" id="{CBEB056D-2384-F5A3-17B8-8BCD248C1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703" y="2336744"/>
            <a:ext cx="1403422" cy="2184512"/>
          </a:xfrm>
          <a:prstGeom prst="rect">
            <a:avLst/>
          </a:prstGeom>
        </p:spPr>
      </p:pic>
      <p:pic>
        <p:nvPicPr>
          <p:cNvPr id="11" name="Imagen 10" descr="Imagen que contiene animal, exterior, pasto, firmar&#10;&#10;El contenido generado por IA puede ser incorrecto.">
            <a:extLst>
              <a:ext uri="{FF2B5EF4-FFF2-40B4-BE49-F238E27FC236}">
                <a16:creationId xmlns:a16="http://schemas.microsoft.com/office/drawing/2014/main" id="{A57655ED-3851-2359-38D9-14B888940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76" y="2336744"/>
            <a:ext cx="1739989" cy="2184512"/>
          </a:xfrm>
          <a:prstGeom prst="rect">
            <a:avLst/>
          </a:prstGeom>
        </p:spPr>
      </p:pic>
      <p:pic>
        <p:nvPicPr>
          <p:cNvPr id="13" name="Imagen 12" descr="Ave de color naranja&#10;&#10;El contenido generado por IA puede ser incorrecto.">
            <a:extLst>
              <a:ext uri="{FF2B5EF4-FFF2-40B4-BE49-F238E27FC236}">
                <a16:creationId xmlns:a16="http://schemas.microsoft.com/office/drawing/2014/main" id="{206F5FA0-8A6A-3C6D-A6D8-4B45EBE831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216" y="2336744"/>
            <a:ext cx="1803493" cy="2184512"/>
          </a:xfrm>
          <a:prstGeom prst="rect">
            <a:avLst/>
          </a:prstGeom>
        </p:spPr>
      </p:pic>
      <p:pic>
        <p:nvPicPr>
          <p:cNvPr id="15" name="Imagen 14" descr="Un dibujo de un gato con la boca abierta&#10;&#10;El contenido generado por IA puede ser incorrecto.">
            <a:extLst>
              <a:ext uri="{FF2B5EF4-FFF2-40B4-BE49-F238E27FC236}">
                <a16:creationId xmlns:a16="http://schemas.microsoft.com/office/drawing/2014/main" id="{A77F8756-CC46-DA3D-5732-E9BBCE111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261" y="2336744"/>
            <a:ext cx="1841595" cy="2184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879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79E93-D2AF-469A-0DA7-4431007D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pez de color gris&#10;&#10;El contenido generado por IA puede ser incorrecto.">
            <a:extLst>
              <a:ext uri="{FF2B5EF4-FFF2-40B4-BE49-F238E27FC236}">
                <a16:creationId xmlns:a16="http://schemas.microsoft.com/office/drawing/2014/main" id="{469A4470-D621-C878-768E-7163FCC58D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355" y="2209569"/>
            <a:ext cx="7648208" cy="3003882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53140022-4230-C1C5-5633-BEBD2236E477}"/>
              </a:ext>
            </a:extLst>
          </p:cNvPr>
          <p:cNvGrpSpPr/>
          <p:nvPr/>
        </p:nvGrpSpPr>
        <p:grpSpPr>
          <a:xfrm>
            <a:off x="9751724" y="675938"/>
            <a:ext cx="1593808" cy="5641321"/>
            <a:chOff x="9751724" y="675938"/>
            <a:chExt cx="1593808" cy="5641321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DC8A16C-BE42-3920-78AC-E5A50C0D1A6C}"/>
                </a:ext>
              </a:extLst>
            </p:cNvPr>
            <p:cNvSpPr txBox="1"/>
            <p:nvPr/>
          </p:nvSpPr>
          <p:spPr>
            <a:xfrm>
              <a:off x="9751724" y="1639055"/>
              <a:ext cx="1593808" cy="4678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noProof="0" dirty="0">
                  <a:solidFill>
                    <a:schemeClr val="bg1"/>
                  </a:solidFill>
                </a:rPr>
                <a:t>Características de los peces</a:t>
              </a:r>
            </a:p>
            <a:p>
              <a:pPr lvl="0">
                <a:defRPr/>
              </a:pPr>
              <a:r>
                <a:rPr lang="es-ES" sz="1600" noProof="0" dirty="0"/>
                <a:t>Los peces fueron los </a:t>
              </a:r>
              <a:r>
                <a:rPr lang="es-ES" sz="1600" b="1" noProof="0" dirty="0"/>
                <a:t>primeros vertebrados </a:t>
              </a:r>
              <a:r>
                <a:rPr lang="es-ES" sz="1600" noProof="0" dirty="0"/>
                <a:t>que habitaron la Tierra. Existe una gran diversidad de especies, pero la mayoría comparten un conjunto de </a:t>
              </a:r>
              <a:r>
                <a:rPr lang="es-ES" sz="1600" b="1" noProof="0" dirty="0"/>
                <a:t>características comunes</a:t>
              </a:r>
              <a:r>
                <a:rPr lang="es-ES" sz="1600" noProof="0" dirty="0"/>
                <a:t> adaptadas a la </a:t>
              </a:r>
              <a:r>
                <a:rPr lang="es-ES" sz="1600" b="1" noProof="0" dirty="0"/>
                <a:t>vida acuática</a:t>
              </a:r>
              <a:r>
                <a:rPr lang="es-ES" sz="1600" noProof="0" dirty="0"/>
                <a:t>.</a:t>
              </a:r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5473D5A8-8B18-CCF8-2E91-3771BFB9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751724" y="675938"/>
              <a:ext cx="914400" cy="914400"/>
            </a:xfrm>
            <a:prstGeom prst="rect">
              <a:avLst/>
            </a:prstGeom>
          </p:spPr>
        </p:pic>
      </p:grpSp>
      <p:cxnSp>
        <p:nvCxnSpPr>
          <p:cNvPr id="21" name="Conector: curvado 20">
            <a:extLst>
              <a:ext uri="{FF2B5EF4-FFF2-40B4-BE49-F238E27FC236}">
                <a16:creationId xmlns:a16="http://schemas.microsoft.com/office/drawing/2014/main" id="{D9D56023-FA7F-E5FC-6B8C-397D5F792DE5}"/>
              </a:ext>
            </a:extLst>
          </p:cNvPr>
          <p:cNvCxnSpPr>
            <a:cxnSpLocks/>
          </p:cNvCxnSpPr>
          <p:nvPr/>
        </p:nvCxnSpPr>
        <p:spPr>
          <a:xfrm rot="5400000">
            <a:off x="2146180" y="2425604"/>
            <a:ext cx="1674488" cy="41070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: curvado 23">
            <a:extLst>
              <a:ext uri="{FF2B5EF4-FFF2-40B4-BE49-F238E27FC236}">
                <a16:creationId xmlns:a16="http://schemas.microsoft.com/office/drawing/2014/main" id="{7DA13E7C-E321-A6BA-90CD-C1246468BCB7}"/>
              </a:ext>
            </a:extLst>
          </p:cNvPr>
          <p:cNvCxnSpPr>
            <a:cxnSpLocks/>
          </p:cNvCxnSpPr>
          <p:nvPr/>
        </p:nvCxnSpPr>
        <p:spPr>
          <a:xfrm rot="5400000">
            <a:off x="4407965" y="2389742"/>
            <a:ext cx="993605" cy="34440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: curvado 25">
            <a:extLst>
              <a:ext uri="{FF2B5EF4-FFF2-40B4-BE49-F238E27FC236}">
                <a16:creationId xmlns:a16="http://schemas.microsoft.com/office/drawing/2014/main" id="{2FB68519-5B7B-17CF-7AC7-0DE0B017614F}"/>
              </a:ext>
            </a:extLst>
          </p:cNvPr>
          <p:cNvCxnSpPr>
            <a:cxnSpLocks/>
            <a:stCxn id="12" idx="2"/>
          </p:cNvCxnSpPr>
          <p:nvPr/>
        </p:nvCxnSpPr>
        <p:spPr>
          <a:xfrm rot="16200000" flipH="1">
            <a:off x="7684897" y="2466305"/>
            <a:ext cx="693194" cy="36367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: curvado 13">
            <a:extLst>
              <a:ext uri="{FF2B5EF4-FFF2-40B4-BE49-F238E27FC236}">
                <a16:creationId xmlns:a16="http://schemas.microsoft.com/office/drawing/2014/main" id="{6C3B5EEA-14A1-0509-84F3-22FB5F380085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96003" y="2152650"/>
            <a:ext cx="798082" cy="64855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: curvado 29">
            <a:extLst>
              <a:ext uri="{FF2B5EF4-FFF2-40B4-BE49-F238E27FC236}">
                <a16:creationId xmlns:a16="http://schemas.microsoft.com/office/drawing/2014/main" id="{1C248CD1-1B18-F151-55D6-01180B1436B7}"/>
              </a:ext>
            </a:extLst>
          </p:cNvPr>
          <p:cNvCxnSpPr>
            <a:cxnSpLocks/>
          </p:cNvCxnSpPr>
          <p:nvPr/>
        </p:nvCxnSpPr>
        <p:spPr>
          <a:xfrm rot="16200000" flipV="1">
            <a:off x="6903834" y="4015646"/>
            <a:ext cx="1002885" cy="75329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: curvado 32">
            <a:extLst>
              <a:ext uri="{FF2B5EF4-FFF2-40B4-BE49-F238E27FC236}">
                <a16:creationId xmlns:a16="http://schemas.microsoft.com/office/drawing/2014/main" id="{DE4E8B56-8D99-440B-4EDC-0B37A63C621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609812" y="4050420"/>
            <a:ext cx="1061747" cy="62488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868E79DB-8720-2262-EFEA-38D9E3041D3F}"/>
              </a:ext>
            </a:extLst>
          </p:cNvPr>
          <p:cNvSpPr txBox="1"/>
          <p:nvPr/>
        </p:nvSpPr>
        <p:spPr>
          <a:xfrm>
            <a:off x="1773028" y="778049"/>
            <a:ext cx="2055213" cy="1015663"/>
          </a:xfrm>
          <a:prstGeom prst="rect">
            <a:avLst/>
          </a:prstGeom>
          <a:noFill/>
          <a:ln>
            <a:solidFill>
              <a:srgbClr val="FF4C2E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FF4C2E"/>
                </a:solidFill>
              </a:rPr>
              <a:t>Branquias</a:t>
            </a:r>
          </a:p>
          <a:p>
            <a:r>
              <a:rPr lang="es-ES" sz="1400" noProof="0" dirty="0"/>
              <a:t>Toman </a:t>
            </a:r>
            <a:r>
              <a:rPr lang="es-ES" sz="1400" b="1" noProof="0" dirty="0"/>
              <a:t>el oxígeno del agua </a:t>
            </a:r>
            <a:r>
              <a:rPr lang="es-ES" sz="1400" noProof="0" dirty="0"/>
              <a:t>usando branquias.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5B66898-E2F0-A9D0-4B23-867C4C443DB1}"/>
              </a:ext>
            </a:extLst>
          </p:cNvPr>
          <p:cNvSpPr txBox="1"/>
          <p:nvPr/>
        </p:nvSpPr>
        <p:spPr>
          <a:xfrm>
            <a:off x="4135268" y="618590"/>
            <a:ext cx="2340438" cy="144655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92D050"/>
                </a:solidFill>
              </a:rPr>
              <a:t>Escamas</a:t>
            </a:r>
          </a:p>
          <a:p>
            <a:r>
              <a:rPr lang="es-ES" sz="1400" noProof="0" dirty="0"/>
              <a:t>Su cuerpo es alargado y cubierto de </a:t>
            </a:r>
            <a:r>
              <a:rPr lang="es-ES" sz="1400" b="1" noProof="0" dirty="0"/>
              <a:t>escamas</a:t>
            </a:r>
            <a:r>
              <a:rPr lang="es-ES" sz="1400" noProof="0" dirty="0"/>
              <a:t> lo que les ayuda a nadar rápido y fácil. A esta forma se le llama </a:t>
            </a:r>
            <a:r>
              <a:rPr lang="es-ES" sz="1400" b="1" noProof="0" dirty="0"/>
              <a:t>fusiforme.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5FB4461-B207-4E9C-88C2-DFD821CFEF13}"/>
              </a:ext>
            </a:extLst>
          </p:cNvPr>
          <p:cNvSpPr txBox="1"/>
          <p:nvPr/>
        </p:nvSpPr>
        <p:spPr>
          <a:xfrm>
            <a:off x="6894085" y="854993"/>
            <a:ext cx="1911147" cy="1446550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Aletas</a:t>
            </a:r>
          </a:p>
          <a:p>
            <a:r>
              <a:rPr lang="es-ES" sz="1400" noProof="0" dirty="0"/>
              <a:t>Se mueven usando sus aletas, </a:t>
            </a:r>
            <a:r>
              <a:rPr lang="es-ES" sz="1400" b="1" noProof="0" dirty="0"/>
              <a:t>extremidades</a:t>
            </a:r>
            <a:r>
              <a:rPr lang="es-ES" sz="1400" noProof="0" dirty="0"/>
              <a:t> en forma de pala muy </a:t>
            </a:r>
            <a:r>
              <a:rPr lang="es-ES" sz="1400" b="1" noProof="0" dirty="0"/>
              <a:t>eficaces para nadar</a:t>
            </a:r>
            <a:r>
              <a:rPr lang="es-ES" sz="1400" noProof="0" dirty="0"/>
              <a:t>.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379CA1B-4019-C0A8-FF66-E38835032179}"/>
              </a:ext>
            </a:extLst>
          </p:cNvPr>
          <p:cNvSpPr txBox="1"/>
          <p:nvPr/>
        </p:nvSpPr>
        <p:spPr>
          <a:xfrm>
            <a:off x="7257757" y="4902530"/>
            <a:ext cx="2138500" cy="80021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00B0F0"/>
                </a:solidFill>
              </a:rPr>
              <a:t>Línea lateral </a:t>
            </a:r>
            <a:r>
              <a:rPr lang="es-ES" sz="1400" noProof="0" dirty="0"/>
              <a:t>Es un órgano que detecta </a:t>
            </a:r>
            <a:r>
              <a:rPr lang="es-ES" sz="1400" b="1" noProof="0" dirty="0"/>
              <a:t>vibraciones</a:t>
            </a:r>
            <a:r>
              <a:rPr lang="es-ES" sz="1400" noProof="0" dirty="0"/>
              <a:t> en el agua.</a:t>
            </a:r>
            <a:endParaRPr lang="es-ES" noProof="0" dirty="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DDFAB04-B231-B137-FA01-5F0D357D0192}"/>
              </a:ext>
            </a:extLst>
          </p:cNvPr>
          <p:cNvSpPr txBox="1"/>
          <p:nvPr/>
        </p:nvSpPr>
        <p:spPr>
          <a:xfrm>
            <a:off x="1705365" y="4894931"/>
            <a:ext cx="2684188" cy="1446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FF0000"/>
                </a:solidFill>
              </a:rPr>
              <a:t>Vejiga natatoria</a:t>
            </a:r>
          </a:p>
          <a:p>
            <a:r>
              <a:rPr lang="es-ES" sz="1400" noProof="0" dirty="0"/>
              <a:t>Muchos peces tienen </a:t>
            </a:r>
            <a:r>
              <a:rPr lang="es-ES" sz="1400" b="1" noProof="0" dirty="0"/>
              <a:t>vejiga natatoria</a:t>
            </a:r>
            <a:r>
              <a:rPr lang="es-ES" sz="1400" noProof="0" dirty="0"/>
              <a:t>, una bolsa de aire interna que actúa como un </a:t>
            </a:r>
            <a:r>
              <a:rPr lang="es-ES" sz="1400" b="1" noProof="0" dirty="0"/>
              <a:t>flotador</a:t>
            </a:r>
            <a:r>
              <a:rPr lang="es-ES" sz="1400" noProof="0" dirty="0"/>
              <a:t> para subir o bajar en el agua.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798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43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pez con la boca abierta&#10;&#10;El contenido generado por IA puede ser incorrecto.">
            <a:extLst>
              <a:ext uri="{FF2B5EF4-FFF2-40B4-BE49-F238E27FC236}">
                <a16:creationId xmlns:a16="http://schemas.microsoft.com/office/drawing/2014/main" id="{B7CB3A68-7831-2A0C-6B91-38D6106EAB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16"/>
          <a:stretch>
            <a:fillRect/>
          </a:stretch>
        </p:blipFill>
        <p:spPr>
          <a:xfrm>
            <a:off x="4834664" y="3175905"/>
            <a:ext cx="6347685" cy="3564620"/>
          </a:xfrm>
          <a:prstGeom prst="rect">
            <a:avLst/>
          </a:prstGeom>
        </p:spPr>
      </p:pic>
      <p:pic>
        <p:nvPicPr>
          <p:cNvPr id="6" name="Imagen 5" descr="Dibujo de un pez&#10;&#10;El contenido generado por IA puede ser incorrecto.">
            <a:extLst>
              <a:ext uri="{FF2B5EF4-FFF2-40B4-BE49-F238E27FC236}">
                <a16:creationId xmlns:a16="http://schemas.microsoft.com/office/drawing/2014/main" id="{8695C791-9E7A-3021-9525-CF44BF2235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16104" y="1675523"/>
            <a:ext cx="5748658" cy="357717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4E48EA2-5EA6-7BAF-1671-11BC0A5E125D}"/>
              </a:ext>
            </a:extLst>
          </p:cNvPr>
          <p:cNvSpPr txBox="1"/>
          <p:nvPr/>
        </p:nvSpPr>
        <p:spPr>
          <a:xfrm>
            <a:off x="9932698" y="899621"/>
            <a:ext cx="17259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s-ES" sz="1600" b="1" noProof="0" dirty="0">
                <a:solidFill>
                  <a:schemeClr val="bg1"/>
                </a:solidFill>
              </a:rPr>
              <a:t>Clasificación de los peces</a:t>
            </a:r>
          </a:p>
          <a:p>
            <a:pPr lvl="0">
              <a:defRPr/>
            </a:pPr>
            <a:r>
              <a:rPr lang="es-ES" sz="1600" noProof="0" dirty="0"/>
              <a:t>Todas las especies de peces se clasifican en </a:t>
            </a:r>
            <a:r>
              <a:rPr lang="es-ES" sz="1600" b="1" noProof="0" dirty="0"/>
              <a:t>óseos y</a:t>
            </a:r>
            <a:r>
              <a:rPr lang="es-ES" sz="1600" noProof="0" dirty="0"/>
              <a:t> </a:t>
            </a:r>
            <a:r>
              <a:rPr lang="es-ES" sz="1600" b="1" noProof="0" dirty="0"/>
              <a:t>cartilaginosos.</a:t>
            </a:r>
            <a:r>
              <a:rPr lang="es-ES" sz="1600" noProof="0" dirty="0"/>
              <a:t> 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056E9C33-EF5D-1ABF-6194-3813272CE5B5}"/>
              </a:ext>
            </a:extLst>
          </p:cNvPr>
          <p:cNvSpPr/>
          <p:nvPr/>
        </p:nvSpPr>
        <p:spPr>
          <a:xfrm>
            <a:off x="5786044" y="3838575"/>
            <a:ext cx="1305716" cy="476696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noProof="0" dirty="0">
                <a:solidFill>
                  <a:schemeClr val="tx1"/>
                </a:solidFill>
              </a:rPr>
              <a:t>Boca en posición central</a:t>
            </a:r>
          </a:p>
        </p:txBody>
      </p:sp>
      <p:cxnSp>
        <p:nvCxnSpPr>
          <p:cNvPr id="12" name="Conector: curvado 11">
            <a:extLst>
              <a:ext uri="{FF2B5EF4-FFF2-40B4-BE49-F238E27FC236}">
                <a16:creationId xmlns:a16="http://schemas.microsoft.com/office/drawing/2014/main" id="{88AE3CBD-0FCF-C497-5EE7-4DCD42ED590E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>
            <a:off x="5479064" y="3819525"/>
            <a:ext cx="306981" cy="25739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17F47237-44F6-E6D2-49AD-3499B8DF1BCD}"/>
              </a:ext>
            </a:extLst>
          </p:cNvPr>
          <p:cNvSpPr/>
          <p:nvPr/>
        </p:nvSpPr>
        <p:spPr>
          <a:xfrm>
            <a:off x="3528948" y="5438775"/>
            <a:ext cx="1305716" cy="476696"/>
          </a:xfrm>
          <a:prstGeom prst="roundRect">
            <a:avLst/>
          </a:prstGeom>
          <a:noFill/>
          <a:ln w="9525">
            <a:solidFill>
              <a:srgbClr val="FF4C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noProof="0" dirty="0">
                <a:solidFill>
                  <a:schemeClr val="tx1"/>
                </a:solidFill>
              </a:rPr>
              <a:t>Boca en posición ventral</a:t>
            </a:r>
          </a:p>
        </p:txBody>
      </p:sp>
      <p:cxnSp>
        <p:nvCxnSpPr>
          <p:cNvPr id="17" name="Conector: curvado 16">
            <a:extLst>
              <a:ext uri="{FF2B5EF4-FFF2-40B4-BE49-F238E27FC236}">
                <a16:creationId xmlns:a16="http://schemas.microsoft.com/office/drawing/2014/main" id="{5F8FACBB-31F2-40E6-E63A-7EB1F2379C42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4834664" y="5528350"/>
            <a:ext cx="480286" cy="14877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0A2418AB-1ACA-1CEC-3EA8-FCB7CA83BE3E}"/>
              </a:ext>
            </a:extLst>
          </p:cNvPr>
          <p:cNvSpPr/>
          <p:nvPr/>
        </p:nvSpPr>
        <p:spPr>
          <a:xfrm>
            <a:off x="4615305" y="4537792"/>
            <a:ext cx="1305716" cy="290447"/>
          </a:xfrm>
          <a:prstGeom prst="roundRect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noProof="0" dirty="0">
                <a:solidFill>
                  <a:schemeClr val="tx1"/>
                </a:solidFill>
              </a:rPr>
              <a:t>Opérculo</a:t>
            </a:r>
          </a:p>
        </p:txBody>
      </p:sp>
      <p:cxnSp>
        <p:nvCxnSpPr>
          <p:cNvPr id="21" name="Conector: curvado 20">
            <a:extLst>
              <a:ext uri="{FF2B5EF4-FFF2-40B4-BE49-F238E27FC236}">
                <a16:creationId xmlns:a16="http://schemas.microsoft.com/office/drawing/2014/main" id="{1EB84AC8-B27B-928F-5614-0E3BB8F47EAF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>
            <a:off x="4311627" y="4253974"/>
            <a:ext cx="303678" cy="429043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4E3EAA5A-FE04-0889-254E-053C12A8ABD7}"/>
              </a:ext>
            </a:extLst>
          </p:cNvPr>
          <p:cNvSpPr/>
          <p:nvPr/>
        </p:nvSpPr>
        <p:spPr>
          <a:xfrm>
            <a:off x="5443142" y="6190126"/>
            <a:ext cx="1305716" cy="476696"/>
          </a:xfrm>
          <a:prstGeom prst="round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noProof="0" dirty="0">
                <a:solidFill>
                  <a:schemeClr val="tx1"/>
                </a:solidFill>
              </a:rPr>
              <a:t>Hendiduras branquiales</a:t>
            </a:r>
          </a:p>
        </p:txBody>
      </p:sp>
      <p:cxnSp>
        <p:nvCxnSpPr>
          <p:cNvPr id="26" name="Conector: curvado 25">
            <a:extLst>
              <a:ext uri="{FF2B5EF4-FFF2-40B4-BE49-F238E27FC236}">
                <a16:creationId xmlns:a16="http://schemas.microsoft.com/office/drawing/2014/main" id="{8F7082C5-C80A-6763-6FF2-CBABA0AE6E25}"/>
              </a:ext>
            </a:extLst>
          </p:cNvPr>
          <p:cNvCxnSpPr>
            <a:cxnSpLocks/>
            <a:stCxn id="25" idx="0"/>
          </p:cNvCxnSpPr>
          <p:nvPr/>
        </p:nvCxnSpPr>
        <p:spPr>
          <a:xfrm rot="5400000" flipH="1" flipV="1">
            <a:off x="5999211" y="5682273"/>
            <a:ext cx="604643" cy="41106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F935CC86-0318-D8B3-9DE2-963EF8AE6DFD}"/>
              </a:ext>
            </a:extLst>
          </p:cNvPr>
          <p:cNvSpPr/>
          <p:nvPr/>
        </p:nvSpPr>
        <p:spPr>
          <a:xfrm>
            <a:off x="1185469" y="4900215"/>
            <a:ext cx="1305716" cy="476696"/>
          </a:xfrm>
          <a:prstGeom prst="roundRect">
            <a:avLst/>
          </a:prstGeom>
          <a:noFill/>
          <a:ln w="952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noProof="0" dirty="0">
                <a:solidFill>
                  <a:schemeClr val="tx1"/>
                </a:solidFill>
              </a:rPr>
              <a:t>Vejiga natatoria</a:t>
            </a:r>
          </a:p>
        </p:txBody>
      </p:sp>
      <p:cxnSp>
        <p:nvCxnSpPr>
          <p:cNvPr id="30" name="Conector: curvado 29">
            <a:extLst>
              <a:ext uri="{FF2B5EF4-FFF2-40B4-BE49-F238E27FC236}">
                <a16:creationId xmlns:a16="http://schemas.microsoft.com/office/drawing/2014/main" id="{7818D0A4-D4B6-245B-722C-7EEB61929E28}"/>
              </a:ext>
            </a:extLst>
          </p:cNvPr>
          <p:cNvCxnSpPr>
            <a:cxnSpLocks/>
            <a:stCxn id="29" idx="0"/>
          </p:cNvCxnSpPr>
          <p:nvPr/>
        </p:nvCxnSpPr>
        <p:spPr>
          <a:xfrm rot="5400000" flipH="1" flipV="1">
            <a:off x="1917219" y="3998035"/>
            <a:ext cx="823289" cy="981073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A87E65FA-3E34-C880-A110-DF2A91D35A96}"/>
              </a:ext>
            </a:extLst>
          </p:cNvPr>
          <p:cNvSpPr/>
          <p:nvPr/>
        </p:nvSpPr>
        <p:spPr>
          <a:xfrm>
            <a:off x="1838327" y="1749537"/>
            <a:ext cx="1305716" cy="374538"/>
          </a:xfrm>
          <a:prstGeom prst="roundRect">
            <a:avLst/>
          </a:prstGeom>
          <a:solidFill>
            <a:srgbClr val="FBB789"/>
          </a:solidFill>
          <a:ln w="9525">
            <a:solidFill>
              <a:srgbClr val="FBB7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noProof="0" dirty="0">
                <a:solidFill>
                  <a:schemeClr val="tx1"/>
                </a:solidFill>
              </a:rPr>
              <a:t>Escamas</a:t>
            </a: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7A3E98EE-C5B0-F67A-A046-D41253DC4E38}"/>
              </a:ext>
            </a:extLst>
          </p:cNvPr>
          <p:cNvSpPr/>
          <p:nvPr/>
        </p:nvSpPr>
        <p:spPr>
          <a:xfrm>
            <a:off x="8363812" y="2937557"/>
            <a:ext cx="1305716" cy="476696"/>
          </a:xfrm>
          <a:prstGeom prst="roundRect">
            <a:avLst/>
          </a:prstGeom>
          <a:solidFill>
            <a:srgbClr val="FBB789"/>
          </a:solidFill>
          <a:ln w="9525">
            <a:solidFill>
              <a:srgbClr val="FBB7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noProof="0" dirty="0">
                <a:solidFill>
                  <a:schemeClr val="tx1"/>
                </a:solidFill>
              </a:rPr>
              <a:t>Dentículos dérmicos</a:t>
            </a: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B952DF37-DCC5-9D95-DB73-E64659463606}"/>
              </a:ext>
            </a:extLst>
          </p:cNvPr>
          <p:cNvSpPr/>
          <p:nvPr/>
        </p:nvSpPr>
        <p:spPr>
          <a:xfrm>
            <a:off x="534520" y="4237443"/>
            <a:ext cx="1305716" cy="476696"/>
          </a:xfrm>
          <a:prstGeom prst="roundRect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noProof="0" dirty="0">
                <a:solidFill>
                  <a:schemeClr val="tx1"/>
                </a:solidFill>
              </a:rPr>
              <a:t>Aleta caudal simétrica</a:t>
            </a:r>
          </a:p>
        </p:txBody>
      </p:sp>
      <p:cxnSp>
        <p:nvCxnSpPr>
          <p:cNvPr id="38" name="Conector: curvado 37">
            <a:extLst>
              <a:ext uri="{FF2B5EF4-FFF2-40B4-BE49-F238E27FC236}">
                <a16:creationId xmlns:a16="http://schemas.microsoft.com/office/drawing/2014/main" id="{F36AF006-5A41-429F-FE24-CBDBE0B5EC62}"/>
              </a:ext>
            </a:extLst>
          </p:cNvPr>
          <p:cNvCxnSpPr>
            <a:cxnSpLocks/>
            <a:stCxn id="37" idx="1"/>
          </p:cNvCxnSpPr>
          <p:nvPr/>
        </p:nvCxnSpPr>
        <p:spPr>
          <a:xfrm rot="10800000">
            <a:off x="381030" y="4237443"/>
            <a:ext cx="153491" cy="238348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1581212E-F649-C1BE-7A3A-5839EFC802B3}"/>
              </a:ext>
            </a:extLst>
          </p:cNvPr>
          <p:cNvSpPr/>
          <p:nvPr/>
        </p:nvSpPr>
        <p:spPr>
          <a:xfrm>
            <a:off x="10614126" y="5915471"/>
            <a:ext cx="1305716" cy="476696"/>
          </a:xfrm>
          <a:prstGeom prst="round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noProof="0" dirty="0">
                <a:solidFill>
                  <a:schemeClr val="tx1"/>
                </a:solidFill>
              </a:rPr>
              <a:t>Aleta caudal asimétrica</a:t>
            </a:r>
          </a:p>
        </p:txBody>
      </p:sp>
      <p:cxnSp>
        <p:nvCxnSpPr>
          <p:cNvPr id="41" name="Conector: curvado 40">
            <a:extLst>
              <a:ext uri="{FF2B5EF4-FFF2-40B4-BE49-F238E27FC236}">
                <a16:creationId xmlns:a16="http://schemas.microsoft.com/office/drawing/2014/main" id="{D1B70C9A-842E-248B-9E85-09F30B37117F}"/>
              </a:ext>
            </a:extLst>
          </p:cNvPr>
          <p:cNvCxnSpPr>
            <a:cxnSpLocks/>
            <a:stCxn id="40" idx="1"/>
          </p:cNvCxnSpPr>
          <p:nvPr/>
        </p:nvCxnSpPr>
        <p:spPr>
          <a:xfrm rot="10800000">
            <a:off x="10372334" y="5677123"/>
            <a:ext cx="241793" cy="476696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76B4767D-8CD9-9A7E-32D3-8AEBC89C1EB5}"/>
              </a:ext>
            </a:extLst>
          </p:cNvPr>
          <p:cNvSpPr/>
          <p:nvPr/>
        </p:nvSpPr>
        <p:spPr>
          <a:xfrm>
            <a:off x="4137426" y="1879300"/>
            <a:ext cx="1305716" cy="3745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noProof="0" dirty="0">
                <a:solidFill>
                  <a:schemeClr val="tx1"/>
                </a:solidFill>
              </a:rPr>
              <a:t>PECES ÓSEOS</a:t>
            </a:r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83BC7A15-09FE-2992-9DF6-8CE44E12F2DD}"/>
              </a:ext>
            </a:extLst>
          </p:cNvPr>
          <p:cNvSpPr/>
          <p:nvPr/>
        </p:nvSpPr>
        <p:spPr>
          <a:xfrm>
            <a:off x="7718729" y="5887805"/>
            <a:ext cx="1568146" cy="4766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noProof="0" dirty="0">
                <a:solidFill>
                  <a:schemeClr val="tx1"/>
                </a:solidFill>
              </a:rPr>
              <a:t>PECES CARTILAGINOS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025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2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6" grpId="0" animBg="1"/>
      <p:bldP spid="20" grpId="0" animBg="1"/>
      <p:bldP spid="25" grpId="0" animBg="1"/>
      <p:bldP spid="29" grpId="0" animBg="1"/>
      <p:bldP spid="33" grpId="0" animBg="1"/>
      <p:bldP spid="35" grpId="0" animBg="1"/>
      <p:bldP spid="37" grpId="0" animBg="1"/>
      <p:bldP spid="40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79E93-D2AF-469A-0DA7-4431007D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69A4470-D621-C878-768E-7163FCC58D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732" y="1064944"/>
            <a:ext cx="8517254" cy="4787216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53140022-4230-C1C5-5633-BEBD2236E477}"/>
              </a:ext>
            </a:extLst>
          </p:cNvPr>
          <p:cNvGrpSpPr/>
          <p:nvPr/>
        </p:nvGrpSpPr>
        <p:grpSpPr>
          <a:xfrm>
            <a:off x="9751724" y="784226"/>
            <a:ext cx="1703536" cy="4885039"/>
            <a:chOff x="9751724" y="784226"/>
            <a:chExt cx="1703536" cy="4885039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DC8A16C-BE42-3920-78AC-E5A50C0D1A6C}"/>
                </a:ext>
              </a:extLst>
            </p:cNvPr>
            <p:cNvSpPr txBox="1"/>
            <p:nvPr/>
          </p:nvSpPr>
          <p:spPr>
            <a:xfrm>
              <a:off x="9751724" y="1975946"/>
              <a:ext cx="1703536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noProof="0" dirty="0">
                  <a:solidFill>
                    <a:schemeClr val="bg1"/>
                  </a:solidFill>
                </a:rPr>
                <a:t>Características de los anfibios</a:t>
              </a:r>
            </a:p>
            <a:p>
              <a:r>
                <a:rPr lang="es-ES" sz="1600" noProof="0" dirty="0"/>
                <a:t>Los anfibios son animales vertebrados. Pueden vivir en el </a:t>
              </a:r>
              <a:r>
                <a:rPr lang="es-ES" sz="1600" b="1" noProof="0" dirty="0"/>
                <a:t>agua</a:t>
              </a:r>
              <a:r>
                <a:rPr lang="es-ES" sz="1600" noProof="0" dirty="0"/>
                <a:t> y en la </a:t>
              </a:r>
              <a:r>
                <a:rPr lang="es-ES" sz="1600" b="1" noProof="0" dirty="0"/>
                <a:t>tierra</a:t>
              </a:r>
              <a:r>
                <a:rPr lang="es-ES" sz="1600" noProof="0" dirty="0"/>
                <a:t>. A lo largo de su vida presentan dos etapas muy diferenciadas, fase </a:t>
              </a:r>
              <a:r>
                <a:rPr lang="es-ES" sz="1600" b="1" noProof="0" dirty="0"/>
                <a:t>larvaria</a:t>
              </a:r>
              <a:r>
                <a:rPr lang="es-ES" sz="1600" noProof="0" dirty="0"/>
                <a:t> y fase </a:t>
              </a:r>
              <a:r>
                <a:rPr lang="es-ES" sz="1600" b="1" noProof="0" dirty="0"/>
                <a:t>adulta</a:t>
              </a:r>
              <a:r>
                <a:rPr lang="es-ES" sz="1600" noProof="0" dirty="0"/>
                <a:t>.</a:t>
              </a:r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5473D5A8-8B18-CCF8-2E91-3771BFB9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cxnSp>
        <p:nvCxnSpPr>
          <p:cNvPr id="21" name="Conector: curvado 20">
            <a:extLst>
              <a:ext uri="{FF2B5EF4-FFF2-40B4-BE49-F238E27FC236}">
                <a16:creationId xmlns:a16="http://schemas.microsoft.com/office/drawing/2014/main" id="{D9D56023-FA7F-E5FC-6B8C-397D5F792DE5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39595" y="1849629"/>
            <a:ext cx="1052500" cy="60679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: curvado 13">
            <a:extLst>
              <a:ext uri="{FF2B5EF4-FFF2-40B4-BE49-F238E27FC236}">
                <a16:creationId xmlns:a16="http://schemas.microsoft.com/office/drawing/2014/main" id="{6C3B5EEA-14A1-0509-84F3-22FB5F380085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11850" y="1975945"/>
            <a:ext cx="1504950" cy="124367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: curvado 32">
            <a:extLst>
              <a:ext uri="{FF2B5EF4-FFF2-40B4-BE49-F238E27FC236}">
                <a16:creationId xmlns:a16="http://schemas.microsoft.com/office/drawing/2014/main" id="{DE4E8B56-8D99-440B-4EDC-0B37A63C6213}"/>
              </a:ext>
            </a:extLst>
          </p:cNvPr>
          <p:cNvCxnSpPr>
            <a:cxnSpLocks/>
          </p:cNvCxnSpPr>
          <p:nvPr/>
        </p:nvCxnSpPr>
        <p:spPr>
          <a:xfrm rot="16200000" flipV="1">
            <a:off x="4916893" y="3791376"/>
            <a:ext cx="1215216" cy="34289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: curvado 36">
            <a:extLst>
              <a:ext uri="{FF2B5EF4-FFF2-40B4-BE49-F238E27FC236}">
                <a16:creationId xmlns:a16="http://schemas.microsoft.com/office/drawing/2014/main" id="{C54D3471-5B67-22AE-F341-761265F6DCC7}"/>
              </a:ext>
            </a:extLst>
          </p:cNvPr>
          <p:cNvCxnSpPr>
            <a:cxnSpLocks/>
          </p:cNvCxnSpPr>
          <p:nvPr/>
        </p:nvCxnSpPr>
        <p:spPr>
          <a:xfrm flipV="1">
            <a:off x="2938008" y="2847571"/>
            <a:ext cx="1184444" cy="1590610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7CFE21EA-A41F-2117-78A5-F058684C5DE7}"/>
              </a:ext>
            </a:extLst>
          </p:cNvPr>
          <p:cNvSpPr txBox="1"/>
          <p:nvPr/>
        </p:nvSpPr>
        <p:spPr>
          <a:xfrm>
            <a:off x="3574679" y="602149"/>
            <a:ext cx="2337170" cy="1015663"/>
          </a:xfrm>
          <a:prstGeom prst="rect">
            <a:avLst/>
          </a:prstGeom>
          <a:noFill/>
          <a:ln>
            <a:solidFill>
              <a:srgbClr val="FF4C2E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FF4C2E"/>
                </a:solidFill>
              </a:rPr>
              <a:t>Recubrimiento</a:t>
            </a:r>
          </a:p>
          <a:p>
            <a:r>
              <a:rPr lang="es-ES" sz="1400" noProof="0" dirty="0"/>
              <a:t>La piel está desnuda y muy húmeda, lo que permite respiración cutánea.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B7A430A-4D79-5E33-72E4-7149E562085C}"/>
              </a:ext>
            </a:extLst>
          </p:cNvPr>
          <p:cNvSpPr txBox="1"/>
          <p:nvPr/>
        </p:nvSpPr>
        <p:spPr>
          <a:xfrm>
            <a:off x="7416800" y="1028066"/>
            <a:ext cx="1837192" cy="1981834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Temperatura corporal</a:t>
            </a:r>
          </a:p>
          <a:p>
            <a:r>
              <a:rPr lang="es-ES" sz="1400" noProof="0" dirty="0"/>
              <a:t>Son poiquilotermos o de sangre fría, por lo que su temperatura corporal depende de su entorno.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15209A6-536E-5AE9-9A1B-D02785779019}"/>
              </a:ext>
            </a:extLst>
          </p:cNvPr>
          <p:cNvSpPr txBox="1"/>
          <p:nvPr/>
        </p:nvSpPr>
        <p:spPr>
          <a:xfrm>
            <a:off x="1435100" y="4165600"/>
            <a:ext cx="1502907" cy="1446550"/>
          </a:xfrm>
          <a:prstGeom prst="rect">
            <a:avLst/>
          </a:prstGeom>
          <a:noFill/>
          <a:ln>
            <a:solidFill>
              <a:srgbClr val="FF4C2E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chemeClr val="accent2"/>
                </a:solidFill>
              </a:rPr>
              <a:t>Respiración</a:t>
            </a:r>
          </a:p>
          <a:p>
            <a:r>
              <a:rPr lang="es-ES" sz="1400" noProof="0" dirty="0"/>
              <a:t>Respiración pulmonar y cutánea según la especie y la etapa de la vida.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AC33234-4B88-2186-6F59-D2089BF27BA0}"/>
              </a:ext>
            </a:extLst>
          </p:cNvPr>
          <p:cNvSpPr txBox="1"/>
          <p:nvPr/>
        </p:nvSpPr>
        <p:spPr>
          <a:xfrm>
            <a:off x="5161749" y="4570433"/>
            <a:ext cx="2194494" cy="123110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00B0F0"/>
                </a:solidFill>
              </a:rPr>
              <a:t>Reproducción</a:t>
            </a:r>
          </a:p>
          <a:p>
            <a:r>
              <a:rPr lang="es-ES" sz="1400" noProof="0" dirty="0"/>
              <a:t>Es </a:t>
            </a:r>
            <a:r>
              <a:rPr lang="es-ES" sz="1400" b="1" noProof="0" dirty="0"/>
              <a:t>sexual </a:t>
            </a:r>
            <a:r>
              <a:rPr lang="es-ES" sz="1400" noProof="0" dirty="0"/>
              <a:t>y la </a:t>
            </a:r>
            <a:r>
              <a:rPr lang="es-ES" sz="1400" b="1" noProof="0" dirty="0"/>
              <a:t>fecundación </a:t>
            </a:r>
            <a:r>
              <a:rPr lang="es-ES" sz="1400" noProof="0" dirty="0"/>
              <a:t>es </a:t>
            </a:r>
            <a:r>
              <a:rPr lang="es-ES" sz="1400" b="1" noProof="0" dirty="0"/>
              <a:t>externa. </a:t>
            </a:r>
            <a:r>
              <a:rPr lang="es-ES" sz="1400" noProof="0" dirty="0"/>
              <a:t>Son </a:t>
            </a:r>
            <a:r>
              <a:rPr lang="es-ES" sz="1400" b="1" noProof="0" dirty="0"/>
              <a:t>ovíparos, </a:t>
            </a:r>
            <a:r>
              <a:rPr lang="es-ES" sz="1400" noProof="0" dirty="0"/>
              <a:t>se desarrollan en huevos.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227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E6AEC0D-9AEA-6C1A-6213-9E9CB98B8765}"/>
              </a:ext>
            </a:extLst>
          </p:cNvPr>
          <p:cNvSpPr txBox="1"/>
          <p:nvPr/>
        </p:nvSpPr>
        <p:spPr>
          <a:xfrm>
            <a:off x="249846" y="2933891"/>
            <a:ext cx="2755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0" dirty="0">
                <a:solidFill>
                  <a:schemeClr val="bg1"/>
                </a:solidFill>
              </a:rPr>
              <a:t>La metamorfosis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A00D9E2-D074-0EB7-2C48-D2540D253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59" b="743"/>
          <a:stretch>
            <a:fillRect/>
          </a:stretch>
        </p:blipFill>
        <p:spPr>
          <a:xfrm>
            <a:off x="3817171" y="265938"/>
            <a:ext cx="7487861" cy="661035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4E0E609-707C-8E83-6C4B-77A047AE785C}"/>
              </a:ext>
            </a:extLst>
          </p:cNvPr>
          <p:cNvSpPr txBox="1"/>
          <p:nvPr/>
        </p:nvSpPr>
        <p:spPr>
          <a:xfrm>
            <a:off x="6646701" y="2102894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noProof="0" dirty="0">
                <a:solidFill>
                  <a:schemeClr val="accent2"/>
                </a:solidFill>
              </a:rPr>
              <a:t>1. Fecundación</a:t>
            </a:r>
            <a:r>
              <a:rPr lang="es-ES" sz="1200" noProof="0" dirty="0">
                <a:solidFill>
                  <a:schemeClr val="accent2"/>
                </a:solidFill>
              </a:rPr>
              <a:t> </a:t>
            </a:r>
          </a:p>
          <a:p>
            <a:r>
              <a:rPr lang="es-ES" sz="1200" noProof="0" dirty="0"/>
              <a:t>Se desarrolla un nuevo </a:t>
            </a:r>
            <a:r>
              <a:rPr lang="es-ES" sz="1200" b="1" noProof="0" dirty="0"/>
              <a:t>individuo </a:t>
            </a:r>
            <a:r>
              <a:rPr lang="es-ES" sz="1200" noProof="0" dirty="0"/>
              <a:t>en el interior del </a:t>
            </a:r>
            <a:r>
              <a:rPr lang="es-ES" sz="1200" b="1" noProof="0" dirty="0"/>
              <a:t>huevo.</a:t>
            </a:r>
            <a:endParaRPr lang="es-ES" sz="1000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30F7FBC-A3BC-92F6-7F21-EDA64E640D47}"/>
              </a:ext>
            </a:extLst>
          </p:cNvPr>
          <p:cNvSpPr txBox="1"/>
          <p:nvPr/>
        </p:nvSpPr>
        <p:spPr>
          <a:xfrm>
            <a:off x="5637051" y="3822186"/>
            <a:ext cx="1719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noProof="0" dirty="0">
                <a:solidFill>
                  <a:schemeClr val="accent2"/>
                </a:solidFill>
              </a:rPr>
              <a:t>2. Renacuajo</a:t>
            </a:r>
          </a:p>
          <a:p>
            <a:r>
              <a:rPr lang="es-ES" sz="1200" noProof="0" dirty="0"/>
              <a:t>Sale del huevo, presenta </a:t>
            </a:r>
            <a:r>
              <a:rPr lang="es-ES" sz="1200" b="1" noProof="0" dirty="0"/>
              <a:t>cola larga </a:t>
            </a:r>
            <a:r>
              <a:rPr lang="es-ES" sz="1200" noProof="0" dirty="0"/>
              <a:t>y respira por </a:t>
            </a:r>
            <a:r>
              <a:rPr lang="es-ES" sz="1200" b="1" noProof="0" dirty="0"/>
              <a:t>branquias.</a:t>
            </a:r>
            <a:endParaRPr lang="es-ES" sz="1000" noProof="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0B8A5F0-B794-A66B-0664-20D469A1F3C3}"/>
              </a:ext>
            </a:extLst>
          </p:cNvPr>
          <p:cNvSpPr txBox="1"/>
          <p:nvPr/>
        </p:nvSpPr>
        <p:spPr>
          <a:xfrm>
            <a:off x="6551451" y="5125979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noProof="0" dirty="0">
                <a:solidFill>
                  <a:schemeClr val="accent2"/>
                </a:solidFill>
              </a:rPr>
              <a:t>3. Desarrollo</a:t>
            </a:r>
          </a:p>
          <a:p>
            <a:r>
              <a:rPr lang="es-ES" sz="1200" noProof="0" dirty="0"/>
              <a:t>La cola comienza a desaparecer y </a:t>
            </a:r>
            <a:r>
              <a:rPr lang="es-ES" sz="1200" b="1" noProof="0" dirty="0"/>
              <a:t>aparecen las patas; </a:t>
            </a:r>
            <a:r>
              <a:rPr lang="es-ES" sz="1200" noProof="0" dirty="0"/>
              <a:t>las branquias se reducen.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2E07C4C-9224-C806-E75C-DA8AD48458CA}"/>
              </a:ext>
            </a:extLst>
          </p:cNvPr>
          <p:cNvSpPr txBox="1"/>
          <p:nvPr/>
        </p:nvSpPr>
        <p:spPr>
          <a:xfrm>
            <a:off x="7799726" y="3822186"/>
            <a:ext cx="2258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noProof="0" dirty="0">
                <a:solidFill>
                  <a:schemeClr val="accent2"/>
                </a:solidFill>
              </a:rPr>
              <a:t>4. Fase final</a:t>
            </a:r>
          </a:p>
          <a:p>
            <a:r>
              <a:rPr lang="es-ES" sz="1200" noProof="0" dirty="0"/>
              <a:t>Se forman </a:t>
            </a:r>
            <a:r>
              <a:rPr lang="es-ES" sz="1200" b="1" noProof="0" dirty="0"/>
              <a:t>cuatro extremidades </a:t>
            </a:r>
            <a:r>
              <a:rPr lang="es-ES" sz="1200" noProof="0" dirty="0"/>
              <a:t>y los </a:t>
            </a:r>
            <a:r>
              <a:rPr lang="es-ES" sz="1200" b="1" noProof="0" dirty="0"/>
              <a:t>pulmones </a:t>
            </a:r>
            <a:r>
              <a:rPr lang="es-ES" sz="1200" noProof="0" dirty="0"/>
              <a:t>están desarrollados, lo que permite la vida fuera del agua.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02A2D75-781D-E66A-C69C-D492FE5D8B2D}"/>
              </a:ext>
            </a:extLst>
          </p:cNvPr>
          <p:cNvSpPr txBox="1"/>
          <p:nvPr/>
        </p:nvSpPr>
        <p:spPr>
          <a:xfrm>
            <a:off x="249846" y="3499020"/>
            <a:ext cx="35143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000" b="0" i="0" u="none" strike="noStrike" baseline="0" noProof="0" dirty="0">
                <a:latin typeface="+mj-lt"/>
              </a:rPr>
              <a:t>Entre la fase larvaria (en la que son renacuajos y viven en el agua) y la fase adulta, los anfibios sufren una serie de cambios denominados </a:t>
            </a:r>
            <a:r>
              <a:rPr lang="es-ES" sz="2000" b="1" i="0" u="none" strike="noStrike" baseline="0" noProof="0" dirty="0">
                <a:latin typeface="+mj-lt"/>
              </a:rPr>
              <a:t>metamorfosis.</a:t>
            </a:r>
            <a:endParaRPr lang="es-ES" sz="2000" noProof="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778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21" grpId="0"/>
      <p:bldP spid="22" grpId="0"/>
      <p:bldP spid="23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B5F1CA8D-C352-7E67-BDB2-46F913D9BE29}"/>
              </a:ext>
            </a:extLst>
          </p:cNvPr>
          <p:cNvSpPr/>
          <p:nvPr/>
        </p:nvSpPr>
        <p:spPr>
          <a:xfrm>
            <a:off x="276729" y="1892968"/>
            <a:ext cx="10090484" cy="4764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noProof="0" dirty="0"/>
              <a:t>gracia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4E48EA2-5EA6-7BAF-1671-11BC0A5E125D}"/>
              </a:ext>
            </a:extLst>
          </p:cNvPr>
          <p:cNvSpPr txBox="1"/>
          <p:nvPr/>
        </p:nvSpPr>
        <p:spPr>
          <a:xfrm>
            <a:off x="10367213" y="966787"/>
            <a:ext cx="164832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s-ES" sz="1600" b="1" noProof="0" dirty="0">
                <a:solidFill>
                  <a:schemeClr val="bg1"/>
                </a:solidFill>
              </a:rPr>
              <a:t>Clasificación </a:t>
            </a:r>
            <a:br>
              <a:rPr lang="es-ES" sz="1600" b="1" noProof="0" dirty="0">
                <a:solidFill>
                  <a:schemeClr val="bg1"/>
                </a:solidFill>
              </a:rPr>
            </a:br>
            <a:r>
              <a:rPr lang="es-ES" sz="1600" b="1" noProof="0" dirty="0">
                <a:solidFill>
                  <a:schemeClr val="bg1"/>
                </a:solidFill>
              </a:rPr>
              <a:t>de los anfibios</a:t>
            </a:r>
          </a:p>
          <a:p>
            <a:pPr lvl="0">
              <a:defRPr/>
            </a:pPr>
            <a:r>
              <a:rPr lang="es-ES" sz="1600" noProof="0" dirty="0"/>
              <a:t>Existen unas 6500 especies de anfibios, que se agrupan en anuros, urodelos y ápodos.  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BA11870-3AE3-42ED-4F4F-CBFAB95E1C16}"/>
              </a:ext>
            </a:extLst>
          </p:cNvPr>
          <p:cNvGrpSpPr/>
          <p:nvPr/>
        </p:nvGrpSpPr>
        <p:grpSpPr>
          <a:xfrm>
            <a:off x="565416" y="2362200"/>
            <a:ext cx="2590933" cy="3939446"/>
            <a:chOff x="565416" y="2362200"/>
            <a:chExt cx="2590933" cy="3939446"/>
          </a:xfrm>
        </p:grpSpPr>
        <p:pic>
          <p:nvPicPr>
            <p:cNvPr id="10" name="Imagen 9" descr="Rana de color verde&#10;&#10;El contenido generado por IA puede ser incorrecto.">
              <a:extLst>
                <a:ext uri="{FF2B5EF4-FFF2-40B4-BE49-F238E27FC236}">
                  <a16:creationId xmlns:a16="http://schemas.microsoft.com/office/drawing/2014/main" id="{EAB9B264-F33C-82FA-6362-A48AF0A1A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95"/>
            <a:stretch>
              <a:fillRect/>
            </a:stretch>
          </p:blipFill>
          <p:spPr>
            <a:xfrm>
              <a:off x="565416" y="4377128"/>
              <a:ext cx="2590933" cy="1924518"/>
            </a:xfrm>
            <a:prstGeom prst="rect">
              <a:avLst/>
            </a:prstGeom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00F769CE-156F-D1F3-2131-46021E79B52C}"/>
                </a:ext>
              </a:extLst>
            </p:cNvPr>
            <p:cNvSpPr txBox="1"/>
            <p:nvPr/>
          </p:nvSpPr>
          <p:spPr>
            <a:xfrm>
              <a:off x="595313" y="2362200"/>
              <a:ext cx="2551511" cy="2014928"/>
            </a:xfrm>
            <a:prstGeom prst="rect">
              <a:avLst/>
            </a:prstGeom>
            <a:noFill/>
            <a:ln w="19050"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endParaRPr lang="es-ES" noProof="0" dirty="0"/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E32BF925-94AE-6017-1630-E6A58FF71760}"/>
              </a:ext>
            </a:extLst>
          </p:cNvPr>
          <p:cNvGrpSpPr/>
          <p:nvPr/>
        </p:nvGrpSpPr>
        <p:grpSpPr>
          <a:xfrm>
            <a:off x="3687385" y="2337997"/>
            <a:ext cx="2787793" cy="3963648"/>
            <a:chOff x="3687385" y="2337997"/>
            <a:chExt cx="2787793" cy="3963648"/>
          </a:xfrm>
        </p:grpSpPr>
        <p:pic>
          <p:nvPicPr>
            <p:cNvPr id="12" name="Imagen 11" descr="Una captura de pantalla de un celular con texto e imagen&#10;&#10;El contenido generado por IA puede ser incorrecto.">
              <a:extLst>
                <a:ext uri="{FF2B5EF4-FFF2-40B4-BE49-F238E27FC236}">
                  <a16:creationId xmlns:a16="http://schemas.microsoft.com/office/drawing/2014/main" id="{9C6405A5-9672-8C5C-08C7-F51A31FCD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201" b="1"/>
            <a:stretch>
              <a:fillRect/>
            </a:stretch>
          </p:blipFill>
          <p:spPr>
            <a:xfrm>
              <a:off x="3687385" y="4352925"/>
              <a:ext cx="2787793" cy="1948720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F2ED1A8D-DA3D-A0CE-0975-A4C1EBB2EF74}"/>
                </a:ext>
              </a:extLst>
            </p:cNvPr>
            <p:cNvSpPr txBox="1"/>
            <p:nvPr/>
          </p:nvSpPr>
          <p:spPr>
            <a:xfrm>
              <a:off x="3725485" y="2337997"/>
              <a:ext cx="2713415" cy="201492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es-ES" noProof="0" dirty="0"/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C790CEF6-6BB6-AD98-E2EC-B01EE42A47AA}"/>
              </a:ext>
            </a:extLst>
          </p:cNvPr>
          <p:cNvGrpSpPr/>
          <p:nvPr/>
        </p:nvGrpSpPr>
        <p:grpSpPr>
          <a:xfrm>
            <a:off x="7006214" y="2337997"/>
            <a:ext cx="3035456" cy="3944597"/>
            <a:chOff x="7006214" y="2337997"/>
            <a:chExt cx="3035456" cy="3944597"/>
          </a:xfrm>
        </p:grpSpPr>
        <p:pic>
          <p:nvPicPr>
            <p:cNvPr id="16" name="Imagen 15" descr="Una captura de pantalla de un celular con texto e imagen&#10;&#10;El contenido generado por IA puede ser incorrecto.">
              <a:extLst>
                <a:ext uri="{FF2B5EF4-FFF2-40B4-BE49-F238E27FC236}">
                  <a16:creationId xmlns:a16="http://schemas.microsoft.com/office/drawing/2014/main" id="{571109AB-0AB1-62A1-EE4A-CB0E556CF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222"/>
            <a:stretch>
              <a:fillRect/>
            </a:stretch>
          </p:blipFill>
          <p:spPr>
            <a:xfrm>
              <a:off x="7006214" y="4352925"/>
              <a:ext cx="3035456" cy="1929669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C5D9E736-5975-676C-9D2D-1532A7078578}"/>
                </a:ext>
              </a:extLst>
            </p:cNvPr>
            <p:cNvSpPr txBox="1"/>
            <p:nvPr/>
          </p:nvSpPr>
          <p:spPr>
            <a:xfrm>
              <a:off x="7044314" y="2337997"/>
              <a:ext cx="2950586" cy="2014928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endParaRPr lang="es-ES" noProof="0" dirty="0"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487BF96A-6905-D7E3-441B-A7948836B321}"/>
              </a:ext>
            </a:extLst>
          </p:cNvPr>
          <p:cNvSpPr txBox="1"/>
          <p:nvPr/>
        </p:nvSpPr>
        <p:spPr>
          <a:xfrm>
            <a:off x="685801" y="2447925"/>
            <a:ext cx="2362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92D050"/>
                </a:solidFill>
              </a:rPr>
              <a:t>Anuros</a:t>
            </a:r>
          </a:p>
          <a:p>
            <a:r>
              <a:rPr lang="es-ES" sz="1600" b="1" noProof="0" dirty="0"/>
              <a:t>Cuerpo ensanchado, sin cola </a:t>
            </a:r>
            <a:r>
              <a:rPr lang="es-ES" sz="1600" noProof="0" dirty="0"/>
              <a:t>en la etapa adulta y con patas traseras muy desarrolladas</a:t>
            </a:r>
            <a:r>
              <a:rPr lang="es-ES" sz="1600" b="1" noProof="0" dirty="0"/>
              <a:t>.</a:t>
            </a:r>
          </a:p>
          <a:p>
            <a:r>
              <a:rPr lang="es-ES" sz="1600" b="1" noProof="0" dirty="0"/>
              <a:t>Ejemplos: </a:t>
            </a:r>
            <a:r>
              <a:rPr lang="es-ES" sz="1600" noProof="0" dirty="0"/>
              <a:t>rana, sapo.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BE43D97-8740-F3BF-BC42-69277C10CD9C}"/>
              </a:ext>
            </a:extLst>
          </p:cNvPr>
          <p:cNvSpPr txBox="1"/>
          <p:nvPr/>
        </p:nvSpPr>
        <p:spPr>
          <a:xfrm>
            <a:off x="3810000" y="2447925"/>
            <a:ext cx="25515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FF0000"/>
                </a:solidFill>
              </a:rPr>
              <a:t>Urodelos</a:t>
            </a:r>
          </a:p>
          <a:p>
            <a:r>
              <a:rPr lang="es-ES" sz="1600" b="1" noProof="0" dirty="0"/>
              <a:t>Cuerpo alargado,</a:t>
            </a:r>
          </a:p>
          <a:p>
            <a:r>
              <a:rPr lang="es-ES" sz="1600" noProof="0" dirty="0"/>
              <a:t>mantienen la </a:t>
            </a:r>
            <a:r>
              <a:rPr lang="es-ES" sz="1600" b="1" noProof="0" dirty="0"/>
              <a:t>cola </a:t>
            </a:r>
            <a:r>
              <a:rPr lang="es-ES" sz="1600" noProof="0" dirty="0"/>
              <a:t>en la etapa adulta y con las cuatro patas iguales.</a:t>
            </a:r>
          </a:p>
          <a:p>
            <a:r>
              <a:rPr lang="es-ES" sz="1600" b="1" noProof="0" dirty="0"/>
              <a:t>Ejemplos: </a:t>
            </a:r>
            <a:r>
              <a:rPr lang="es-ES" sz="1600" noProof="0" dirty="0" err="1"/>
              <a:t>tritón</a:t>
            </a:r>
            <a:r>
              <a:rPr lang="es-ES" sz="1600" noProof="0" dirty="0"/>
              <a:t>, salamandra.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BDAB0F8-BB66-8BC4-96DA-842A7E06A079}"/>
              </a:ext>
            </a:extLst>
          </p:cNvPr>
          <p:cNvSpPr txBox="1"/>
          <p:nvPr/>
        </p:nvSpPr>
        <p:spPr>
          <a:xfrm>
            <a:off x="7121253" y="2428074"/>
            <a:ext cx="271341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0070C0"/>
                </a:solidFill>
              </a:rPr>
              <a:t>Ápodos</a:t>
            </a:r>
          </a:p>
          <a:p>
            <a:r>
              <a:rPr lang="es-ES" sz="1600" b="1" noProof="0" dirty="0"/>
              <a:t>Cuerpo cilíndrico </a:t>
            </a:r>
            <a:r>
              <a:rPr lang="es-ES" sz="1600" noProof="0" dirty="0"/>
              <a:t>y carente de extremidades. Pasan gran parte de su vida bajo tierra, por lo que muchos son casi ciegos.</a:t>
            </a:r>
          </a:p>
          <a:p>
            <a:r>
              <a:rPr lang="es-ES" sz="1600" b="1" noProof="0" dirty="0"/>
              <a:t>Ejemplo: </a:t>
            </a:r>
            <a:r>
              <a:rPr lang="es-ES" sz="1600" noProof="0" dirty="0" err="1"/>
              <a:t>cecilias</a:t>
            </a:r>
            <a:r>
              <a:rPr lang="es-ES" sz="1600" noProof="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156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79E93-D2AF-469A-0DA7-4431007D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69A4470-D621-C878-768E-7163FCC58D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2879" y="1064944"/>
            <a:ext cx="7879809" cy="4787216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53140022-4230-C1C5-5633-BEBD2236E477}"/>
              </a:ext>
            </a:extLst>
          </p:cNvPr>
          <p:cNvGrpSpPr/>
          <p:nvPr/>
        </p:nvGrpSpPr>
        <p:grpSpPr>
          <a:xfrm>
            <a:off x="9751723" y="784226"/>
            <a:ext cx="1670255" cy="3900154"/>
            <a:chOff x="9751723" y="784226"/>
            <a:chExt cx="1670255" cy="3900154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DC8A16C-BE42-3920-78AC-E5A50C0D1A6C}"/>
                </a:ext>
              </a:extLst>
            </p:cNvPr>
            <p:cNvSpPr txBox="1"/>
            <p:nvPr/>
          </p:nvSpPr>
          <p:spPr>
            <a:xfrm>
              <a:off x="9751723" y="1975946"/>
              <a:ext cx="1670255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noProof="0" dirty="0">
                  <a:solidFill>
                    <a:schemeClr val="bg1"/>
                  </a:solidFill>
                </a:rPr>
                <a:t>Características de los reptiles</a:t>
              </a:r>
            </a:p>
            <a:p>
              <a:r>
                <a:rPr lang="es-ES" sz="1600" noProof="0" dirty="0"/>
                <a:t>Los reptiles son un grupo </a:t>
              </a:r>
              <a:r>
                <a:rPr lang="es-ES" sz="1600" b="1" noProof="0" dirty="0"/>
                <a:t>adaptado</a:t>
              </a:r>
              <a:r>
                <a:rPr lang="es-ES" sz="1600" noProof="0" dirty="0"/>
                <a:t> principalmente a la </a:t>
              </a:r>
              <a:r>
                <a:rPr lang="es-ES" sz="1600" b="1" noProof="0" dirty="0"/>
                <a:t>vida terrestre</a:t>
              </a:r>
              <a:r>
                <a:rPr lang="es-ES" sz="1600" noProof="0" dirty="0"/>
                <a:t>, aunque algunas especies viven en el </a:t>
              </a:r>
              <a:r>
                <a:rPr lang="es-ES" sz="1600" b="1" noProof="0" dirty="0"/>
                <a:t>agua</a:t>
              </a:r>
              <a:r>
                <a:rPr lang="es-ES" sz="1600" noProof="0" dirty="0"/>
                <a:t>.</a:t>
              </a:r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5473D5A8-8B18-CCF8-2E91-3771BFB9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cxnSp>
        <p:nvCxnSpPr>
          <p:cNvPr id="21" name="Conector: curvado 20">
            <a:extLst>
              <a:ext uri="{FF2B5EF4-FFF2-40B4-BE49-F238E27FC236}">
                <a16:creationId xmlns:a16="http://schemas.microsoft.com/office/drawing/2014/main" id="{D9D56023-FA7F-E5FC-6B8C-397D5F792DE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332656" y="2140701"/>
            <a:ext cx="541954" cy="654202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: curvado 13">
            <a:extLst>
              <a:ext uri="{FF2B5EF4-FFF2-40B4-BE49-F238E27FC236}">
                <a16:creationId xmlns:a16="http://schemas.microsoft.com/office/drawing/2014/main" id="{6C3B5EEA-14A1-0509-84F3-22FB5F380085}"/>
              </a:ext>
            </a:extLst>
          </p:cNvPr>
          <p:cNvCxnSpPr>
            <a:cxnSpLocks/>
          </p:cNvCxnSpPr>
          <p:nvPr/>
        </p:nvCxnSpPr>
        <p:spPr>
          <a:xfrm>
            <a:off x="4472940" y="1473185"/>
            <a:ext cx="1082411" cy="62803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: curvado 32">
            <a:extLst>
              <a:ext uri="{FF2B5EF4-FFF2-40B4-BE49-F238E27FC236}">
                <a16:creationId xmlns:a16="http://schemas.microsoft.com/office/drawing/2014/main" id="{DE4E8B56-8D99-440B-4EDC-0B37A63C621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222872" y="2446542"/>
            <a:ext cx="872119" cy="79868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7CE3E565-DB22-A889-1165-A458688A8E9B}"/>
              </a:ext>
            </a:extLst>
          </p:cNvPr>
          <p:cNvSpPr txBox="1"/>
          <p:nvPr/>
        </p:nvSpPr>
        <p:spPr>
          <a:xfrm>
            <a:off x="3834063" y="657726"/>
            <a:ext cx="1721289" cy="8002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FF0000"/>
                </a:solidFill>
              </a:rPr>
              <a:t>Respiración</a:t>
            </a:r>
          </a:p>
          <a:p>
            <a:r>
              <a:rPr lang="es-ES" sz="1400" noProof="0" dirty="0"/>
              <a:t>Respiran mediante pulmones.</a:t>
            </a:r>
            <a:endParaRPr lang="es-ES" noProof="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288AEF-4194-58E9-6C28-B8032EA071C9}"/>
              </a:ext>
            </a:extLst>
          </p:cNvPr>
          <p:cNvSpPr txBox="1"/>
          <p:nvPr/>
        </p:nvSpPr>
        <p:spPr>
          <a:xfrm>
            <a:off x="1546616" y="519226"/>
            <a:ext cx="1549510" cy="166199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92D050"/>
                </a:solidFill>
              </a:rPr>
              <a:t>Escamas</a:t>
            </a:r>
          </a:p>
          <a:p>
            <a:r>
              <a:rPr lang="es-ES" sz="1400" noProof="0" dirty="0"/>
              <a:t>Su cuerpo es alargado recubierto de escamas gruesas para protegerse y evitar secarse.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02F987-B69D-13E0-BB35-B59D7CA6EE18}"/>
              </a:ext>
            </a:extLst>
          </p:cNvPr>
          <p:cNvSpPr txBox="1"/>
          <p:nvPr/>
        </p:nvSpPr>
        <p:spPr>
          <a:xfrm>
            <a:off x="7543800" y="3281945"/>
            <a:ext cx="1688888" cy="264687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0070C0"/>
                </a:solidFill>
              </a:rPr>
              <a:t>Lengua bífida y órganos de Jacobson</a:t>
            </a:r>
          </a:p>
          <a:p>
            <a:r>
              <a:rPr lang="es-ES" sz="1400" noProof="0" dirty="0"/>
              <a:t>Cuentan con herramientas especiales para oler: Lengua bífida (lengua partida en dos) y órgano de Jacobson (en el techo de la boca).</a:t>
            </a:r>
            <a:endParaRPr lang="es-ES" noProof="0" dirty="0"/>
          </a:p>
        </p:txBody>
      </p:sp>
      <p:cxnSp>
        <p:nvCxnSpPr>
          <p:cNvPr id="8" name="Conector: curvado 7">
            <a:extLst>
              <a:ext uri="{FF2B5EF4-FFF2-40B4-BE49-F238E27FC236}">
                <a16:creationId xmlns:a16="http://schemas.microsoft.com/office/drawing/2014/main" id="{F327F62D-B266-1DA5-0FF4-2FE79CB296DE}"/>
              </a:ext>
            </a:extLst>
          </p:cNvPr>
          <p:cNvCxnSpPr>
            <a:cxnSpLocks/>
          </p:cNvCxnSpPr>
          <p:nvPr/>
        </p:nvCxnSpPr>
        <p:spPr>
          <a:xfrm rot="16200000" flipV="1">
            <a:off x="3690881" y="4411720"/>
            <a:ext cx="1311903" cy="81966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curvado 10">
            <a:extLst>
              <a:ext uri="{FF2B5EF4-FFF2-40B4-BE49-F238E27FC236}">
                <a16:creationId xmlns:a16="http://schemas.microsoft.com/office/drawing/2014/main" id="{6972A1F2-2DCB-D7EF-9D4A-AF5CD1959EBC}"/>
              </a:ext>
            </a:extLst>
          </p:cNvPr>
          <p:cNvCxnSpPr>
            <a:cxnSpLocks/>
          </p:cNvCxnSpPr>
          <p:nvPr/>
        </p:nvCxnSpPr>
        <p:spPr>
          <a:xfrm rot="16200000" flipV="1">
            <a:off x="4581623" y="4928325"/>
            <a:ext cx="981703" cy="11665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BF4BB26-4854-C489-8A6F-30FA5D11AFE9}"/>
              </a:ext>
            </a:extLst>
          </p:cNvPr>
          <p:cNvSpPr txBox="1"/>
          <p:nvPr/>
        </p:nvSpPr>
        <p:spPr>
          <a:xfrm>
            <a:off x="3937001" y="5471899"/>
            <a:ext cx="2840783" cy="1015663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Cuerpo</a:t>
            </a:r>
          </a:p>
          <a:p>
            <a:r>
              <a:rPr lang="es-ES" sz="1400" noProof="0" dirty="0"/>
              <a:t>Presentan cuatro extremidades con cinco dedos cada una y cola. Hay especies sin patas.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63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EMA DE OFFICE" val="M1HGeSOy"/>
  <p:tag name="ARTICULATE_SLIDE_THUMBNAIL_REFRESH" val="1"/>
  <p:tag name="ARTICULATE_SLIDE_COUNT" val="1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4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919b1ef-c0c3-4735-8fca-0928ec39d8d5}" enabled="0" method="" siteId="{f919b1ef-c0c3-4735-8fca-0928ec39d8d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2201</TotalTime>
  <Words>1306</Words>
  <Application>Microsoft Office PowerPoint</Application>
  <PresentationFormat>Panorámica</PresentationFormat>
  <Paragraphs>221</Paragraphs>
  <Slides>15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Aptos</vt:lpstr>
      <vt:lpstr>Arial</vt:lpstr>
      <vt:lpstr>Proxima Nova Extrabold</vt:lpstr>
      <vt:lpstr>Proxima Nova Medium</vt:lpstr>
      <vt:lpstr>Proxima Nova Semibold</vt:lpstr>
      <vt:lpstr>Wingdings</vt:lpstr>
      <vt:lpstr>Tema de Office</vt:lpstr>
      <vt:lpstr>Los animales vertebrados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MunozGarcia, Elena</dc:creator>
  <cp:lastModifiedBy>Casado, Ana</cp:lastModifiedBy>
  <cp:revision>6</cp:revision>
  <dcterms:created xsi:type="dcterms:W3CDTF">2025-07-04T09:40:43Z</dcterms:created>
  <dcterms:modified xsi:type="dcterms:W3CDTF">2026-03-11T09:00:53Z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C7AEE66F-F6B1-43FE-82DD-EE015C50E044</vt:lpwstr>
  </property>
  <property fmtid="{D5CDD505-2E9C-101B-9397-08002B2CF9AE}" pid="3" name="ArticulatePath">
    <vt:lpwstr>https://mheducation-my.sharepoint.com/personal/elena_munozgarcia_mheducation_com/Documents/03_IA/01_CURSO IA PARA TODOS/Recursos graficos MK/Plantilla PPT/Plantilla PPT MHE</vt:lpwstr>
  </property>
</Properties>
</file>