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1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0" r:id="rId3"/>
    <p:sldId id="269" r:id="rId4"/>
    <p:sldId id="273" r:id="rId5"/>
    <p:sldId id="274" r:id="rId6"/>
    <p:sldId id="276" r:id="rId7"/>
    <p:sldId id="263" r:id="rId8"/>
    <p:sldId id="268" r:id="rId9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B789"/>
    <a:srgbClr val="FF7861"/>
    <a:srgbClr val="A02B93"/>
    <a:srgbClr val="FF3399"/>
    <a:srgbClr val="09ABD1"/>
    <a:srgbClr val="4EA72E"/>
    <a:srgbClr val="FF99FF"/>
    <a:srgbClr val="FF4C2E"/>
    <a:srgbClr val="25FFDC"/>
    <a:srgbClr val="E21A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6CCD2F-F8F4-443D-A3DA-E1DEC87294F1}" v="7" dt="2026-03-11T08:50:30.6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496" y="5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54" d="100"/>
          <a:sy n="54" d="100"/>
        </p:scale>
        <p:origin x="256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tags" Target="../tags/tag12.xml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A293A2C5-6936-3081-AA0B-E11629ED0EF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49434B8-3092-083E-B798-13164495341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2E988E-2331-4B84-803A-E48C2F4BC14D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A4B54BB-DE15-1158-BBFE-9A037D2BAED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0BAD46B-6EDF-0C29-3159-DC6D2563375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437E5-2FAD-4F80-8941-4CB137FD552F}" type="slidenum">
              <a:rPr lang="en-US" smtClean="0"/>
              <a:t>‹Nº›</a:t>
            </a:fld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09424726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F67A1-22F2-45AB-924C-7BED75AB63FA}" type="datetimeFigureOut">
              <a:rPr lang="es-ES" smtClean="0"/>
              <a:t>25/03/2026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FE96EC-7D3A-45A7-9E74-3B164BCD1E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5561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E96EC-7D3A-45A7-9E74-3B164BCD1E89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9204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4" Type="http://schemas.openxmlformats.org/officeDocument/2006/relationships/image" Target="../media/image9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magen que contiene Patrón de fondo&#10;&#10;El contenido generado por IA puede ser incorrecto.">
            <a:extLst>
              <a:ext uri="{FF2B5EF4-FFF2-40B4-BE49-F238E27FC236}">
                <a16:creationId xmlns:a16="http://schemas.microsoft.com/office/drawing/2014/main" id="{563B7FB3-C63C-EAC8-75C7-2F61B71A80A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46" y="0"/>
            <a:ext cx="12180854" cy="685800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B7A53FAE-E43D-97F3-DA65-AE31E801C858}"/>
              </a:ext>
            </a:extLst>
          </p:cNvPr>
          <p:cNvSpPr/>
          <p:nvPr userDrawn="1"/>
        </p:nvSpPr>
        <p:spPr>
          <a:xfrm>
            <a:off x="1325573" y="1509681"/>
            <a:ext cx="9291286" cy="4111731"/>
          </a:xfrm>
          <a:prstGeom prst="rect">
            <a:avLst/>
          </a:prstGeom>
          <a:solidFill>
            <a:srgbClr val="0623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06235B"/>
              </a:solidFill>
            </a:endParaRPr>
          </a:p>
        </p:txBody>
      </p:sp>
      <p:pic>
        <p:nvPicPr>
          <p:cNvPr id="11" name="Imagen 10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5F85FD57-78EF-6E7E-6DE5-C1FA40D432B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46" y="0"/>
            <a:ext cx="12192000" cy="6856286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EC5B517-AD46-3807-20A4-47F509FB2C8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365449"/>
            <a:ext cx="9144000" cy="1144513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presentación</a:t>
            </a:r>
            <a:endParaRPr lang="en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2CC94DC-DCA9-2C24-020C-05AF809E704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 presentación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1709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1952426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magen que contiene exterior, elefante, naranja, decorado&#10;&#10;El contenido generado por IA puede ser incorrecto.">
            <a:extLst>
              <a:ext uri="{FF2B5EF4-FFF2-40B4-BE49-F238E27FC236}">
                <a16:creationId xmlns:a16="http://schemas.microsoft.com/office/drawing/2014/main" id="{FA5A2B00-3E59-2A51-34BA-CEBE7525C3E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73" y="0"/>
            <a:ext cx="12180854" cy="685800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00319A74-6065-E425-E9E3-8001AAFF02A7}"/>
              </a:ext>
            </a:extLst>
          </p:cNvPr>
          <p:cNvSpPr/>
          <p:nvPr userDrawn="1"/>
        </p:nvSpPr>
        <p:spPr>
          <a:xfrm>
            <a:off x="1337847" y="1503544"/>
            <a:ext cx="9248327" cy="4148553"/>
          </a:xfrm>
          <a:prstGeom prst="rect">
            <a:avLst/>
          </a:prstGeom>
          <a:solidFill>
            <a:srgbClr val="E21A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Imagen 10" descr="Imagen que contiene Forma&#10;&#10;El contenido generado por IA puede ser incorrecto.">
            <a:extLst>
              <a:ext uri="{FF2B5EF4-FFF2-40B4-BE49-F238E27FC236}">
                <a16:creationId xmlns:a16="http://schemas.microsoft.com/office/drawing/2014/main" id="{2BB17398-C344-74BB-F01D-94B4A8F6C63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69" y="0"/>
            <a:ext cx="12189631" cy="6858000"/>
          </a:xfrm>
          <a:prstGeom prst="rect">
            <a:avLst/>
          </a:prstGeom>
        </p:spPr>
      </p:pic>
      <p:sp>
        <p:nvSpPr>
          <p:cNvPr id="15" name="Marcador de texto 2">
            <a:extLst>
              <a:ext uri="{FF2B5EF4-FFF2-40B4-BE49-F238E27FC236}">
                <a16:creationId xmlns:a16="http://schemas.microsoft.com/office/drawing/2014/main" id="{1296DF91-C238-A023-8FBB-A532D1A38851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3715085" y="2971800"/>
            <a:ext cx="5422191" cy="14572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7848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Imagen que contiene interior, naranja, con baldosas, foto&#10;&#10;El contenido generado por IA puede ser incorrecto.">
            <a:extLst>
              <a:ext uri="{FF2B5EF4-FFF2-40B4-BE49-F238E27FC236}">
                <a16:creationId xmlns:a16="http://schemas.microsoft.com/office/drawing/2014/main" id="{D19B03F3-EF47-1D0D-DF4A-F15ABFBCCB5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124" y="0"/>
            <a:ext cx="12196355" cy="6858000"/>
          </a:xfrm>
          <a:prstGeom prst="rect">
            <a:avLst/>
          </a:prstGeom>
        </p:spPr>
      </p:pic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/>
          <p:nvPr userDrawn="1"/>
        </p:nvSpPr>
        <p:spPr>
          <a:xfrm>
            <a:off x="1355371" y="1509681"/>
            <a:ext cx="8283388" cy="4142416"/>
          </a:xfrm>
          <a:prstGeom prst="rect">
            <a:avLst/>
          </a:prstGeom>
          <a:solidFill>
            <a:srgbClr val="E5E5E5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pic>
        <p:nvPicPr>
          <p:cNvPr id="12" name="Imagen 11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7E229C65-510A-980C-4903-5A572DADFB6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7208"/>
          <a:stretch>
            <a:fillRect/>
          </a:stretch>
        </p:blipFill>
        <p:spPr>
          <a:xfrm>
            <a:off x="-1380" y="270025"/>
            <a:ext cx="12189631" cy="6363688"/>
          </a:xfrm>
          <a:prstGeom prst="rect">
            <a:avLst/>
          </a:prstGeom>
        </p:spPr>
      </p:pic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196A0411-CC45-B654-FBEA-C6B249E86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13641" y="2034291"/>
            <a:ext cx="7617765" cy="309319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600"/>
              </a:spcAft>
              <a:buNone/>
              <a:defRPr>
                <a:solidFill>
                  <a:schemeClr val="tx1"/>
                </a:solidFill>
                <a:latin typeface="Proxima Nova Medium" panose="02000506030000020004" pitchFamily="50" charset="0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"/>
              <a:defRPr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defRPr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defRPr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s-ES" dirty="0"/>
              <a:t>Texto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8724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interior, naranja, con baldosas, foto&#10;&#10;El contenido generado por IA puede ser incorrecto.">
            <a:extLst>
              <a:ext uri="{FF2B5EF4-FFF2-40B4-BE49-F238E27FC236}">
                <a16:creationId xmlns:a16="http://schemas.microsoft.com/office/drawing/2014/main" id="{681A7153-C84B-6F59-1AED-56B72FFDA67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124" y="0"/>
            <a:ext cx="12196355" cy="6858000"/>
          </a:xfrm>
          <a:prstGeom prst="rect">
            <a:avLst/>
          </a:prstGeom>
        </p:spPr>
      </p:pic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/>
          <p:nvPr userDrawn="1"/>
        </p:nvSpPr>
        <p:spPr>
          <a:xfrm>
            <a:off x="1586746" y="1509681"/>
            <a:ext cx="9100304" cy="4142416"/>
          </a:xfrm>
          <a:prstGeom prst="rect">
            <a:avLst/>
          </a:prstGeom>
          <a:solidFill>
            <a:srgbClr val="E5E5E5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E229C65-510A-980C-4903-5A572DADFB6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1228"/>
          <a:stretch>
            <a:fillRect/>
          </a:stretch>
        </p:blipFill>
        <p:spPr>
          <a:xfrm>
            <a:off x="38100" y="261058"/>
            <a:ext cx="12189630" cy="608798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4188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Imagen que contiene interior, naranja, con baldosas, foto&#10;&#10;El contenido generado por IA puede ser incorrecto.">
            <a:extLst>
              <a:ext uri="{FF2B5EF4-FFF2-40B4-BE49-F238E27FC236}">
                <a16:creationId xmlns:a16="http://schemas.microsoft.com/office/drawing/2014/main" id="{681A7153-C84B-6F59-1AED-56B72FFDA67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124" y="0"/>
            <a:ext cx="12196355" cy="6858000"/>
          </a:xfrm>
          <a:prstGeom prst="rect">
            <a:avLst/>
          </a:prstGeom>
        </p:spPr>
      </p:pic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>
            <a:spLocks/>
          </p:cNvSpPr>
          <p:nvPr userDrawn="1"/>
        </p:nvSpPr>
        <p:spPr>
          <a:xfrm>
            <a:off x="9565342" y="471488"/>
            <a:ext cx="2150408" cy="6189288"/>
          </a:xfrm>
          <a:prstGeom prst="rect">
            <a:avLst/>
          </a:prstGeom>
          <a:solidFill>
            <a:srgbClr val="E21A23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  <a:solidFill>
                <a:srgbClr val="E5E5E5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D231DC6-4A4F-5AB1-49C4-2B94588F1018}"/>
              </a:ext>
            </a:extLst>
          </p:cNvPr>
          <p:cNvSpPr>
            <a:spLocks/>
          </p:cNvSpPr>
          <p:nvPr userDrawn="1"/>
        </p:nvSpPr>
        <p:spPr>
          <a:xfrm>
            <a:off x="1371600" y="471488"/>
            <a:ext cx="8193742" cy="6189288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  <a:solidFill>
                <a:srgbClr val="E5E5E5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6529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/>
          <p:nvPr userDrawn="1"/>
        </p:nvSpPr>
        <p:spPr>
          <a:xfrm>
            <a:off x="0" y="1508159"/>
            <a:ext cx="12192000" cy="5349839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D9986E0-C4BE-54A3-A699-D95CCA86F69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0953" y="473619"/>
            <a:ext cx="1037583" cy="1034540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7F6CD881-850D-DB62-C366-8BAC13F1C91D}"/>
              </a:ext>
            </a:extLst>
          </p:cNvPr>
          <p:cNvSpPr/>
          <p:nvPr userDrawn="1"/>
        </p:nvSpPr>
        <p:spPr>
          <a:xfrm>
            <a:off x="0" y="2366256"/>
            <a:ext cx="4151044" cy="3633644"/>
          </a:xfrm>
          <a:prstGeom prst="rect">
            <a:avLst/>
          </a:prstGeom>
          <a:solidFill>
            <a:srgbClr val="E21A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3106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/>
          <p:nvPr userDrawn="1"/>
        </p:nvSpPr>
        <p:spPr>
          <a:xfrm>
            <a:off x="0" y="1508159"/>
            <a:ext cx="12192000" cy="5349839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A23A1C0-64A7-5B58-AEE9-1C8E06BE2FFF}"/>
              </a:ext>
            </a:extLst>
          </p:cNvPr>
          <p:cNvSpPr/>
          <p:nvPr userDrawn="1"/>
        </p:nvSpPr>
        <p:spPr>
          <a:xfrm>
            <a:off x="2466975" y="473619"/>
            <a:ext cx="9725024" cy="1034540"/>
          </a:xfrm>
          <a:prstGeom prst="rect">
            <a:avLst/>
          </a:prstGeom>
          <a:solidFill>
            <a:srgbClr val="D0333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D9986E0-C4BE-54A3-A699-D95CCA86F69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0953" y="473619"/>
            <a:ext cx="1037583" cy="103454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39140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FA5A2B00-3E59-2A51-34BA-CEBE7525C3E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73" y="0"/>
            <a:ext cx="12180853" cy="685800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00319A74-6065-E425-E9E3-8001AAFF02A7}"/>
              </a:ext>
            </a:extLst>
          </p:cNvPr>
          <p:cNvSpPr/>
          <p:nvPr userDrawn="1"/>
        </p:nvSpPr>
        <p:spPr>
          <a:xfrm>
            <a:off x="1318260" y="1485900"/>
            <a:ext cx="9290545" cy="4131443"/>
          </a:xfrm>
          <a:prstGeom prst="rect">
            <a:avLst/>
          </a:prstGeom>
          <a:solidFill>
            <a:srgbClr val="E21A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AF58900-6A6C-D5FB-FBC1-5302F7FF6DD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070" y="19050"/>
            <a:ext cx="12189630" cy="6858000"/>
          </a:xfrm>
          <a:prstGeom prst="rect">
            <a:avLst/>
          </a:prstGeom>
        </p:spPr>
      </p:pic>
      <p:sp>
        <p:nvSpPr>
          <p:cNvPr id="15" name="Marcador de texto 2">
            <a:extLst>
              <a:ext uri="{FF2B5EF4-FFF2-40B4-BE49-F238E27FC236}">
                <a16:creationId xmlns:a16="http://schemas.microsoft.com/office/drawing/2014/main" id="{1296DF91-C238-A023-8FBB-A532D1A38851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2736748" y="3441025"/>
            <a:ext cx="5919733" cy="14572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843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1"/>
    </p:custDataLst>
    <p:extLst>
      <p:ext uri="{BB962C8B-B14F-4D97-AF65-F5344CB8AC3E}">
        <p14:creationId xmlns:p14="http://schemas.microsoft.com/office/powerpoint/2010/main" val="56537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0" r:id="rId3"/>
    <p:sldLayoutId id="2147483651" r:id="rId4"/>
    <p:sldLayoutId id="2147483663" r:id="rId5"/>
    <p:sldLayoutId id="2147483664" r:id="rId6"/>
    <p:sldLayoutId id="2147483661" r:id="rId7"/>
    <p:sldLayoutId id="2147483666" r:id="rId8"/>
    <p:sldLayoutId id="2147483662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Proxima Nova Extrabold" panose="02000506030000020004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2152F9-5885-FCBC-575A-2350D8A7A8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94074"/>
            <a:ext cx="9144000" cy="1144513"/>
          </a:xfrm>
        </p:spPr>
        <p:txBody>
          <a:bodyPr/>
          <a:lstStyle/>
          <a:p>
            <a:pPr algn="l"/>
            <a:r>
              <a:rPr lang="es-ES" dirty="0"/>
              <a:t>Mirar con</a:t>
            </a:r>
            <a:br>
              <a:rPr lang="es-ES" noProof="0" dirty="0"/>
            </a:br>
            <a:r>
              <a:rPr lang="es-ES" dirty="0"/>
              <a:t>palabras</a:t>
            </a:r>
            <a:endParaRPr lang="es-ES" noProof="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11125AC-FA3D-EAA4-914E-7877974862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0188"/>
            <a:ext cx="6400801" cy="1655762"/>
          </a:xfrm>
        </p:spPr>
        <p:txBody>
          <a:bodyPr/>
          <a:lstStyle/>
          <a:p>
            <a:pPr algn="l"/>
            <a:r>
              <a:rPr lang="es-ES" sz="3000" noProof="0" dirty="0">
                <a:latin typeface="Proxima Nova Semibold" panose="02000506030000020004" pitchFamily="50" charset="0"/>
              </a:rPr>
              <a:t>Lengua castellana y </a:t>
            </a:r>
            <a:r>
              <a:rPr lang="es-ES" sz="3000" dirty="0">
                <a:latin typeface="Proxima Nova Semibold" panose="02000506030000020004" pitchFamily="50" charset="0"/>
              </a:rPr>
              <a:t>Literatura</a:t>
            </a:r>
            <a:br>
              <a:rPr lang="es-ES" sz="3000" noProof="0" dirty="0">
                <a:latin typeface="Proxima Nova Semibold" panose="02000506030000020004" pitchFamily="50" charset="0"/>
              </a:rPr>
            </a:br>
            <a:r>
              <a:rPr lang="es-ES" sz="3000" noProof="0" dirty="0">
                <a:latin typeface="Proxima Nova Semibold" panose="02000506030000020004" pitchFamily="50" charset="0"/>
              </a:rPr>
              <a:t>1 ESO Serie Estela</a:t>
            </a:r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CE066DB7-3625-F6AE-3001-7939FB8F8ED2}"/>
              </a:ext>
            </a:extLst>
          </p:cNvPr>
          <p:cNvSpPr txBox="1">
            <a:spLocks/>
          </p:cNvSpPr>
          <p:nvPr/>
        </p:nvSpPr>
        <p:spPr>
          <a:xfrm>
            <a:off x="1524000" y="1611249"/>
            <a:ext cx="2457451" cy="53035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3000" noProof="0" dirty="0">
                <a:latin typeface="Proxima Nova Semibold" panose="02000506030000020004" pitchFamily="50" charset="0"/>
              </a:rPr>
              <a:t>Unidad 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3274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: esquinas redondeadas 19">
            <a:extLst>
              <a:ext uri="{FF2B5EF4-FFF2-40B4-BE49-F238E27FC236}">
                <a16:creationId xmlns:a16="http://schemas.microsoft.com/office/drawing/2014/main" id="{0A2418AB-1ACA-1CEC-3EA8-FCB7CA83BE3E}"/>
              </a:ext>
            </a:extLst>
          </p:cNvPr>
          <p:cNvSpPr/>
          <p:nvPr/>
        </p:nvSpPr>
        <p:spPr>
          <a:xfrm>
            <a:off x="744372" y="2100782"/>
            <a:ext cx="7995109" cy="4571566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s-ES" sz="2000" i="1" dirty="0">
                <a:solidFill>
                  <a:schemeClr val="accent2"/>
                </a:solidFill>
              </a:rPr>
              <a:t>Las aventuras de Odiseo</a:t>
            </a:r>
          </a:p>
          <a:p>
            <a:r>
              <a:rPr lang="es-ES" dirty="0">
                <a:solidFill>
                  <a:schemeClr val="tx1"/>
                </a:solidFill>
              </a:rPr>
              <a:t>Troya ardía aún en una fogata enorme. El resplandor de las llamas me indicaba el camino. </a:t>
            </a:r>
          </a:p>
          <a:p>
            <a:r>
              <a:rPr lang="es-ES" dirty="0">
                <a:solidFill>
                  <a:schemeClr val="tx1"/>
                </a:solidFill>
              </a:rPr>
              <a:t>Dos hombres por cada una de las naves alcanzaron la orilla luchando contra la violenta resaca y anclaron las embarcaciones a tierra plantando unas firmes estacas de roble. Les dije que me esperaran y que no se alejasen por ningún motivo, y yo me encaminé hacia la ciudad. […] </a:t>
            </a:r>
          </a:p>
          <a:p>
            <a:endParaRPr lang="es-ES" sz="1200" noProof="0" dirty="0">
              <a:solidFill>
                <a:schemeClr val="tx1"/>
              </a:solidFill>
            </a:endParaRPr>
          </a:p>
          <a:p>
            <a:r>
              <a:rPr lang="es-ES" dirty="0">
                <a:solidFill>
                  <a:schemeClr val="tx1"/>
                </a:solidFill>
              </a:rPr>
              <a:t>Desde lo alto vi las naves de Agamenón y de los otros reyes que se habían quedado con él ancladas de popa y con la proa mirando al mar. También ellos se estaban preparando para la partida. Tal vez se habían convencido de que no había sacrificios y hecatombes que pudieran ahorrar los horrores cometidos, ahorrar la sangre de los inocentes inermes. Reencontré el camino, pasé por entre las jambas quemadas de las puertas de </a:t>
            </a:r>
            <a:r>
              <a:rPr lang="es-ES" dirty="0" err="1">
                <a:solidFill>
                  <a:schemeClr val="tx1"/>
                </a:solidFill>
              </a:rPr>
              <a:t>Esceas</a:t>
            </a:r>
            <a:r>
              <a:rPr lang="es-ES" dirty="0">
                <a:solidFill>
                  <a:schemeClr val="tx1"/>
                </a:solidFill>
              </a:rPr>
              <a:t> y subí hacia la fortaleza. […] </a:t>
            </a:r>
          </a:p>
          <a:p>
            <a:endParaRPr lang="es-ES" dirty="0">
              <a:solidFill>
                <a:schemeClr val="tx1"/>
              </a:solidFill>
            </a:endParaRPr>
          </a:p>
          <a:p>
            <a:pPr algn="r"/>
            <a:r>
              <a:rPr lang="it-IT" sz="1600" dirty="0">
                <a:solidFill>
                  <a:schemeClr val="tx1"/>
                </a:solidFill>
              </a:rPr>
              <a:t>Valerio Massimo Manfredi: </a:t>
            </a:r>
            <a:r>
              <a:rPr lang="it-IT" sz="1600" i="1" dirty="0">
                <a:solidFill>
                  <a:schemeClr val="tx1"/>
                </a:solidFill>
              </a:rPr>
              <a:t>Odiseo. El retorno </a:t>
            </a:r>
            <a:r>
              <a:rPr lang="it-IT" sz="1600" dirty="0">
                <a:solidFill>
                  <a:schemeClr val="tx1"/>
                </a:solidFill>
              </a:rPr>
              <a:t>(Grijalbo, 2014). </a:t>
            </a:r>
            <a:endParaRPr lang="es-ES" sz="1600" noProof="0" dirty="0">
              <a:solidFill>
                <a:schemeClr val="tx1"/>
              </a:solidFill>
            </a:endParaRPr>
          </a:p>
        </p:txBody>
      </p:sp>
      <p:sp>
        <p:nvSpPr>
          <p:cNvPr id="29" name="Rectángulo: esquinas redondeadas 28">
            <a:extLst>
              <a:ext uri="{FF2B5EF4-FFF2-40B4-BE49-F238E27FC236}">
                <a16:creationId xmlns:a16="http://schemas.microsoft.com/office/drawing/2014/main" id="{F935CC86-0318-D8B3-9DE2-963EF8AE6DFD}"/>
              </a:ext>
            </a:extLst>
          </p:cNvPr>
          <p:cNvSpPr/>
          <p:nvPr/>
        </p:nvSpPr>
        <p:spPr>
          <a:xfrm>
            <a:off x="-302489" y="1654894"/>
            <a:ext cx="3296170" cy="476696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noProof="0" dirty="0">
                <a:solidFill>
                  <a:srgbClr val="FFC000"/>
                </a:solidFill>
              </a:rPr>
              <a:t>Vive la lectura</a:t>
            </a:r>
          </a:p>
        </p:txBody>
      </p:sp>
      <p:pic>
        <p:nvPicPr>
          <p:cNvPr id="8" name="Imagen 7" descr="Un dibujo de una persona&#10;&#10;El contenido generado por IA puede ser incorrecto.">
            <a:extLst>
              <a:ext uri="{FF2B5EF4-FFF2-40B4-BE49-F238E27FC236}">
                <a16:creationId xmlns:a16="http://schemas.microsoft.com/office/drawing/2014/main" id="{E3A8D803-51C7-65D5-9D09-98428793B9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8299" y="2966866"/>
            <a:ext cx="3329735" cy="235915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20259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179E93-D2AF-469A-0DA7-4431007DDC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868E79DB-8720-2262-EFEA-38D9E3041D3F}"/>
              </a:ext>
            </a:extLst>
          </p:cNvPr>
          <p:cNvSpPr txBox="1"/>
          <p:nvPr/>
        </p:nvSpPr>
        <p:spPr>
          <a:xfrm>
            <a:off x="3032576" y="1245836"/>
            <a:ext cx="2378356" cy="2308324"/>
          </a:xfrm>
          <a:prstGeom prst="rect">
            <a:avLst/>
          </a:prstGeom>
          <a:noFill/>
          <a:ln>
            <a:solidFill>
              <a:srgbClr val="FF4C2E"/>
            </a:solidFill>
          </a:ln>
        </p:spPr>
        <p:txBody>
          <a:bodyPr wrap="square" rtlCol="0">
            <a:spAutoFit/>
          </a:bodyPr>
          <a:lstStyle/>
          <a:p>
            <a:r>
              <a:rPr lang="es-ES" b="1" noProof="0" dirty="0">
                <a:solidFill>
                  <a:srgbClr val="FF4C2E"/>
                </a:solidFill>
              </a:rPr>
              <a:t>Objetiva</a:t>
            </a:r>
          </a:p>
          <a:p>
            <a:r>
              <a:rPr lang="es-ES" dirty="0"/>
              <a:t>Describe la realidad tal como es, sin opiniones ni sentimientos.</a:t>
            </a:r>
          </a:p>
          <a:p>
            <a:endParaRPr lang="es-ES" dirty="0"/>
          </a:p>
          <a:p>
            <a:r>
              <a:rPr lang="es-ES" b="1" dirty="0">
                <a:solidFill>
                  <a:schemeClr val="accent5"/>
                </a:solidFill>
              </a:rPr>
              <a:t>Ejemplo: </a:t>
            </a:r>
            <a:r>
              <a:rPr lang="es-ES" dirty="0"/>
              <a:t>Su pelo es rizado y largo.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5FB4461-B207-4E9C-88C2-DFD821CFEF13}"/>
              </a:ext>
            </a:extLst>
          </p:cNvPr>
          <p:cNvSpPr txBox="1"/>
          <p:nvPr/>
        </p:nvSpPr>
        <p:spPr>
          <a:xfrm>
            <a:off x="5763192" y="1245836"/>
            <a:ext cx="3963652" cy="2308324"/>
          </a:xfrm>
          <a:prstGeom prst="rect">
            <a:avLst/>
          </a:prstGeom>
          <a:noFill/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Subjetiva</a:t>
            </a:r>
          </a:p>
          <a:p>
            <a:r>
              <a:rPr lang="es-ES" dirty="0"/>
              <a:t>El autor expresa sus sentimientos hacia lo descrito. Usa connotaciones y recursos retóricos.</a:t>
            </a:r>
          </a:p>
          <a:p>
            <a:endParaRPr lang="es-ES" dirty="0"/>
          </a:p>
          <a:p>
            <a:r>
              <a:rPr lang="es-ES" b="1" dirty="0">
                <a:solidFill>
                  <a:schemeClr val="accent5"/>
                </a:solidFill>
              </a:rPr>
              <a:t>Ejemplo: </a:t>
            </a:r>
            <a:r>
              <a:rPr lang="es-ES" dirty="0"/>
              <a:t>Su pelo es indomable y salvaje.</a:t>
            </a:r>
          </a:p>
          <a:p>
            <a:r>
              <a:rPr lang="es-ES" dirty="0"/>
              <a:t>	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BDDFAB04-B231-B137-FA01-5F0D357D0192}"/>
              </a:ext>
            </a:extLst>
          </p:cNvPr>
          <p:cNvSpPr txBox="1"/>
          <p:nvPr/>
        </p:nvSpPr>
        <p:spPr>
          <a:xfrm>
            <a:off x="3534509" y="3812107"/>
            <a:ext cx="7199023" cy="3231654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s-ES" b="1" noProof="0" dirty="0">
                <a:solidFill>
                  <a:schemeClr val="accent5"/>
                </a:solidFill>
              </a:rPr>
              <a:t>Según lo que describe </a:t>
            </a:r>
          </a:p>
          <a:p>
            <a:endParaRPr lang="es-ES" b="1" noProof="0" dirty="0">
              <a:solidFill>
                <a:schemeClr val="accent5"/>
              </a:solidFill>
            </a:endParaRPr>
          </a:p>
          <a:p>
            <a:r>
              <a:rPr lang="es-ES" b="1" dirty="0">
                <a:solidFill>
                  <a:schemeClr val="accent5"/>
                </a:solidFill>
              </a:rPr>
              <a:t>Personas:</a:t>
            </a:r>
          </a:p>
          <a:p>
            <a:r>
              <a:rPr lang="en-US" b="1" dirty="0" err="1">
                <a:solidFill>
                  <a:schemeClr val="accent2"/>
                </a:solidFill>
              </a:rPr>
              <a:t>Retrato</a:t>
            </a:r>
            <a:r>
              <a:rPr lang="en-US" b="1" dirty="0">
                <a:solidFill>
                  <a:schemeClr val="accent2"/>
                </a:solidFill>
              </a:rPr>
              <a:t>: </a:t>
            </a:r>
            <a:r>
              <a:rPr lang="en-US" dirty="0" err="1"/>
              <a:t>Rasgos</a:t>
            </a:r>
            <a:r>
              <a:rPr lang="en-US" dirty="0"/>
              <a:t> </a:t>
            </a:r>
            <a:r>
              <a:rPr lang="en-US" dirty="0" err="1"/>
              <a:t>físicos</a:t>
            </a:r>
            <a:r>
              <a:rPr lang="en-US" dirty="0"/>
              <a:t> y </a:t>
            </a:r>
            <a:r>
              <a:rPr lang="en-US" dirty="0" err="1"/>
              <a:t>psicológicos</a:t>
            </a:r>
            <a:r>
              <a:rPr lang="en-US" dirty="0"/>
              <a:t>.</a:t>
            </a:r>
          </a:p>
          <a:p>
            <a:r>
              <a:rPr lang="en-US" b="1" dirty="0" err="1">
                <a:solidFill>
                  <a:schemeClr val="accent3"/>
                </a:solidFill>
              </a:rPr>
              <a:t>Prosopografía</a:t>
            </a:r>
            <a:r>
              <a:rPr lang="en-US" b="1" dirty="0">
                <a:solidFill>
                  <a:schemeClr val="accent3"/>
                </a:solidFill>
              </a:rPr>
              <a:t>: </a:t>
            </a:r>
            <a:r>
              <a:rPr lang="en-US" dirty="0"/>
              <a:t>Solo </a:t>
            </a:r>
            <a:r>
              <a:rPr lang="en-US" dirty="0" err="1"/>
              <a:t>rasgos</a:t>
            </a:r>
            <a:r>
              <a:rPr lang="en-US" dirty="0"/>
              <a:t> </a:t>
            </a:r>
            <a:r>
              <a:rPr lang="en-US" dirty="0" err="1"/>
              <a:t>físicos</a:t>
            </a:r>
            <a:r>
              <a:rPr lang="en-US" dirty="0"/>
              <a:t>.</a:t>
            </a:r>
          </a:p>
          <a:p>
            <a:r>
              <a:rPr lang="en-US" b="1" dirty="0" err="1">
                <a:solidFill>
                  <a:srgbClr val="7030A0"/>
                </a:solidFill>
              </a:rPr>
              <a:t>Etopeya</a:t>
            </a:r>
            <a:r>
              <a:rPr lang="en-US" b="1" dirty="0">
                <a:solidFill>
                  <a:srgbClr val="7030A0"/>
                </a:solidFill>
              </a:rPr>
              <a:t>: </a:t>
            </a:r>
            <a:r>
              <a:rPr lang="en-US" dirty="0"/>
              <a:t>Solo </a:t>
            </a:r>
            <a:r>
              <a:rPr lang="en-US" dirty="0" err="1"/>
              <a:t>rasgos</a:t>
            </a:r>
            <a:r>
              <a:rPr lang="en-US" dirty="0"/>
              <a:t> </a:t>
            </a:r>
            <a:r>
              <a:rPr lang="en-US" dirty="0" err="1"/>
              <a:t>psicológicos</a:t>
            </a:r>
            <a:r>
              <a:rPr lang="en-US" dirty="0"/>
              <a:t> (forma de </a:t>
            </a:r>
            <a:r>
              <a:rPr lang="en-US" dirty="0" err="1"/>
              <a:t>pensar</a:t>
            </a:r>
            <a:r>
              <a:rPr lang="en-US" dirty="0"/>
              <a:t>, </a:t>
            </a:r>
            <a:r>
              <a:rPr lang="en-US" dirty="0" err="1"/>
              <a:t>sentir</a:t>
            </a:r>
            <a:r>
              <a:rPr lang="en-US" dirty="0"/>
              <a:t>).</a:t>
            </a:r>
          </a:p>
          <a:p>
            <a:r>
              <a:rPr lang="en-US" b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Caricatura</a:t>
            </a:r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: </a:t>
            </a:r>
            <a:r>
              <a:rPr lang="en-US" dirty="0" err="1"/>
              <a:t>Exagera</a:t>
            </a:r>
            <a:r>
              <a:rPr lang="en-US" dirty="0"/>
              <a:t> y </a:t>
            </a:r>
            <a:r>
              <a:rPr lang="en-US" dirty="0" err="1"/>
              <a:t>deforma</a:t>
            </a:r>
            <a:r>
              <a:rPr lang="en-US" dirty="0"/>
              <a:t> </a:t>
            </a:r>
            <a:r>
              <a:rPr lang="en-US" dirty="0" err="1"/>
              <a:t>rasgos</a:t>
            </a:r>
            <a:r>
              <a:rPr lang="en-US" dirty="0"/>
              <a:t> para </a:t>
            </a:r>
            <a:r>
              <a:rPr lang="en-US" dirty="0" err="1"/>
              <a:t>criticar</a:t>
            </a:r>
            <a:r>
              <a:rPr lang="en-US" dirty="0"/>
              <a:t>.</a:t>
            </a:r>
          </a:p>
          <a:p>
            <a:endParaRPr lang="es-ES" sz="1400" b="1" noProof="0" dirty="0">
              <a:solidFill>
                <a:schemeClr val="accent5"/>
              </a:solidFill>
            </a:endParaRPr>
          </a:p>
          <a:p>
            <a:r>
              <a:rPr lang="es-ES" b="1" dirty="0">
                <a:solidFill>
                  <a:schemeClr val="accent5"/>
                </a:solidFill>
              </a:rPr>
              <a:t>Lugares </a:t>
            </a:r>
            <a:r>
              <a:rPr lang="en-US" b="1" dirty="0">
                <a:solidFill>
                  <a:schemeClr val="accent5"/>
                </a:solidFill>
              </a:rPr>
              <a:t>:</a:t>
            </a:r>
            <a:endParaRPr lang="es-ES" b="1" dirty="0">
              <a:solidFill>
                <a:schemeClr val="accent5"/>
              </a:solidFill>
            </a:endParaRPr>
          </a:p>
          <a:p>
            <a:r>
              <a:rPr lang="en-US" b="1" dirty="0" err="1">
                <a:solidFill>
                  <a:schemeClr val="accent4"/>
                </a:solidFill>
              </a:rPr>
              <a:t>Topografía</a:t>
            </a:r>
            <a:r>
              <a:rPr lang="en-US" b="1" dirty="0">
                <a:solidFill>
                  <a:schemeClr val="accent4"/>
                </a:solidFill>
              </a:rPr>
              <a:t>: </a:t>
            </a:r>
            <a:r>
              <a:rPr lang="es-ES" dirty="0"/>
              <a:t>Descripción de ambientes y paisajes. </a:t>
            </a:r>
            <a:r>
              <a:rPr lang="en-US" dirty="0"/>
              <a:t>	</a:t>
            </a:r>
          </a:p>
          <a:p>
            <a:endParaRPr lang="es-ES" sz="1400" b="1" dirty="0">
              <a:solidFill>
                <a:schemeClr val="accent5"/>
              </a:solidFill>
            </a:endParaRPr>
          </a:p>
          <a:p>
            <a:endParaRPr lang="es-ES" sz="1400" b="1" noProof="0" dirty="0">
              <a:solidFill>
                <a:schemeClr val="accent5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DABFAB1-41D0-B49B-7A86-072D45B090FB}"/>
              </a:ext>
            </a:extLst>
          </p:cNvPr>
          <p:cNvSpPr txBox="1"/>
          <p:nvPr/>
        </p:nvSpPr>
        <p:spPr>
          <a:xfrm>
            <a:off x="394917" y="1764564"/>
            <a:ext cx="2127101" cy="28623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5"/>
                </a:solidFill>
              </a:rPr>
              <a:t>La descripción </a:t>
            </a:r>
          </a:p>
          <a:p>
            <a:endParaRPr lang="en-US" dirty="0"/>
          </a:p>
          <a:p>
            <a:r>
              <a:rPr lang="es-ES" dirty="0"/>
              <a:t>La </a:t>
            </a:r>
            <a:r>
              <a:rPr lang="es-ES" b="1" dirty="0"/>
              <a:t>descripción </a:t>
            </a:r>
            <a:r>
              <a:rPr lang="es-ES" dirty="0"/>
              <a:t>es un texto en que se explica </a:t>
            </a:r>
            <a:r>
              <a:rPr lang="es-ES" b="1" dirty="0"/>
              <a:t>cómo son </a:t>
            </a:r>
            <a:r>
              <a:rPr lang="es-ES" dirty="0"/>
              <a:t>las </a:t>
            </a:r>
            <a:r>
              <a:rPr lang="es-ES" b="1" dirty="0"/>
              <a:t>personas</a:t>
            </a:r>
            <a:r>
              <a:rPr lang="es-ES" dirty="0"/>
              <a:t>, los </a:t>
            </a:r>
            <a:r>
              <a:rPr lang="es-ES" b="1" dirty="0" err="1"/>
              <a:t>animales</a:t>
            </a:r>
            <a:r>
              <a:rPr lang="es-ES" dirty="0" err="1"/>
              <a:t>,los</a:t>
            </a:r>
            <a:r>
              <a:rPr lang="es-ES" dirty="0"/>
              <a:t> </a:t>
            </a:r>
            <a:r>
              <a:rPr lang="es-ES" b="1" dirty="0"/>
              <a:t>objetos </a:t>
            </a:r>
            <a:r>
              <a:rPr lang="es-ES" dirty="0"/>
              <a:t>y los </a:t>
            </a:r>
            <a:r>
              <a:rPr lang="es-ES" b="1" dirty="0"/>
              <a:t>lugares</a:t>
            </a:r>
            <a:r>
              <a:rPr lang="es-ES" dirty="0"/>
              <a:t>.</a:t>
            </a:r>
          </a:p>
          <a:p>
            <a:r>
              <a:rPr lang="es-ES" dirty="0"/>
              <a:t>	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7A2DEE4-B9ED-64A4-4EE6-2CF81297ACEB}"/>
              </a:ext>
            </a:extLst>
          </p:cNvPr>
          <p:cNvSpPr txBox="1"/>
          <p:nvPr/>
        </p:nvSpPr>
        <p:spPr>
          <a:xfrm>
            <a:off x="2943000" y="663907"/>
            <a:ext cx="8640924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b="1" noProof="0" dirty="0">
                <a:solidFill>
                  <a:schemeClr val="accent5"/>
                </a:solidFill>
              </a:rPr>
              <a:t>Según </a:t>
            </a:r>
            <a:r>
              <a:rPr lang="en-US" b="1" dirty="0">
                <a:solidFill>
                  <a:schemeClr val="accent5"/>
                </a:solidFill>
              </a:rPr>
              <a:t>la </a:t>
            </a:r>
            <a:r>
              <a:rPr lang="en-US" b="1" dirty="0" err="1">
                <a:solidFill>
                  <a:schemeClr val="accent5"/>
                </a:solidFill>
              </a:rPr>
              <a:t>actitud</a:t>
            </a:r>
            <a:r>
              <a:rPr lang="en-US" b="1" dirty="0">
                <a:solidFill>
                  <a:schemeClr val="accent5"/>
                </a:solidFill>
              </a:rPr>
              <a:t> del </a:t>
            </a:r>
            <a:r>
              <a:rPr lang="en-US" b="1" dirty="0" err="1">
                <a:solidFill>
                  <a:schemeClr val="accent5"/>
                </a:solidFill>
              </a:rPr>
              <a:t>hablante</a:t>
            </a:r>
            <a:endParaRPr lang="en-US" b="1" dirty="0">
              <a:solidFill>
                <a:schemeClr val="accent5"/>
              </a:solidFill>
            </a:endParaRPr>
          </a:p>
          <a:p>
            <a:endParaRPr lang="en-US" dirty="0"/>
          </a:p>
          <a:p>
            <a:endParaRPr lang="es-ES" b="1" noProof="0" dirty="0">
              <a:solidFill>
                <a:schemeClr val="accent5"/>
              </a:solidFill>
            </a:endParaRPr>
          </a:p>
          <a:p>
            <a:endParaRPr lang="es-ES" b="1" noProof="0" dirty="0">
              <a:solidFill>
                <a:schemeClr val="accent5"/>
              </a:solidFill>
            </a:endParaRPr>
          </a:p>
          <a:p>
            <a:endParaRPr lang="es-ES" sz="1400" b="1" dirty="0">
              <a:solidFill>
                <a:schemeClr val="accent5"/>
              </a:solidFill>
            </a:endParaRPr>
          </a:p>
          <a:p>
            <a:endParaRPr lang="es-ES" sz="1400" b="1" noProof="0" dirty="0">
              <a:solidFill>
                <a:schemeClr val="accent5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7981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45" grpId="0" animBg="1"/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02A2D75-781D-E66A-C69C-D492FE5D8B2D}"/>
              </a:ext>
            </a:extLst>
          </p:cNvPr>
          <p:cNvSpPr txBox="1"/>
          <p:nvPr/>
        </p:nvSpPr>
        <p:spPr>
          <a:xfrm>
            <a:off x="88826" y="2451969"/>
            <a:ext cx="3243162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b="1" dirty="0">
                <a:solidFill>
                  <a:schemeClr val="accent2"/>
                </a:solidFill>
              </a:rPr>
              <a:t>Los adjetivos</a:t>
            </a:r>
          </a:p>
          <a:p>
            <a:endParaRPr lang="es-ES" b="1" dirty="0">
              <a:solidFill>
                <a:schemeClr val="accent2"/>
              </a:solidFill>
            </a:endParaRPr>
          </a:p>
          <a:p>
            <a:r>
              <a:rPr lang="es-ES" dirty="0"/>
              <a:t>Los </a:t>
            </a:r>
            <a:r>
              <a:rPr lang="es-ES" b="1" dirty="0"/>
              <a:t>adjetivos </a:t>
            </a:r>
            <a:r>
              <a:rPr lang="es-ES" dirty="0"/>
              <a:t>son palabras que </a:t>
            </a:r>
            <a:r>
              <a:rPr lang="es-ES" b="1" dirty="0"/>
              <a:t>dicen</a:t>
            </a:r>
            <a:r>
              <a:rPr lang="es-ES" dirty="0"/>
              <a:t> </a:t>
            </a:r>
            <a:r>
              <a:rPr lang="es-ES" b="1" dirty="0"/>
              <a:t>cómo son </a:t>
            </a:r>
            <a:r>
              <a:rPr lang="es-ES" dirty="0"/>
              <a:t>las </a:t>
            </a:r>
            <a:r>
              <a:rPr lang="es-ES" b="1" dirty="0"/>
              <a:t>personas</a:t>
            </a:r>
            <a:r>
              <a:rPr lang="es-ES" dirty="0"/>
              <a:t>, los </a:t>
            </a:r>
            <a:r>
              <a:rPr lang="es-ES" b="1" dirty="0"/>
              <a:t>animales </a:t>
            </a:r>
            <a:r>
              <a:rPr lang="es-ES" dirty="0"/>
              <a:t>o las </a:t>
            </a:r>
            <a:r>
              <a:rPr lang="es-ES" b="1" dirty="0"/>
              <a:t>cosas.</a:t>
            </a:r>
          </a:p>
          <a:p>
            <a:endParaRPr lang="es-ES" dirty="0"/>
          </a:p>
          <a:p>
            <a:r>
              <a:rPr lang="es-ES" dirty="0"/>
              <a:t>Acompañan a los sustantivos y concuerdan con ellos en género y número.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3BCCBCA-B669-A662-D398-5B37A501D9B0}"/>
              </a:ext>
            </a:extLst>
          </p:cNvPr>
          <p:cNvSpPr txBox="1"/>
          <p:nvPr/>
        </p:nvSpPr>
        <p:spPr>
          <a:xfrm>
            <a:off x="3736370" y="1329275"/>
            <a:ext cx="852573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400" dirty="0"/>
          </a:p>
          <a:p>
            <a:r>
              <a:rPr lang="es-ES" sz="2000" b="1" dirty="0">
                <a:solidFill>
                  <a:schemeClr val="accent2"/>
                </a:solidFill>
              </a:rPr>
              <a:t>Grados del adjetivo</a:t>
            </a:r>
          </a:p>
          <a:p>
            <a:endParaRPr lang="es-ES" dirty="0"/>
          </a:p>
          <a:p>
            <a:r>
              <a:rPr lang="es-ES" b="1" dirty="0">
                <a:solidFill>
                  <a:srgbClr val="FF3399"/>
                </a:solidFill>
              </a:rPr>
              <a:t>Positivo</a:t>
            </a:r>
            <a:r>
              <a:rPr lang="es-ES" dirty="0"/>
              <a:t>	Expresa una cualidad tal como es. </a:t>
            </a:r>
            <a:r>
              <a:rPr lang="es-ES" b="1" dirty="0">
                <a:solidFill>
                  <a:schemeClr val="accent2"/>
                </a:solidFill>
              </a:rPr>
              <a:t>Ejemplo</a:t>
            </a:r>
            <a:r>
              <a:rPr lang="es-ES" dirty="0">
                <a:solidFill>
                  <a:schemeClr val="accent2"/>
                </a:solidFill>
              </a:rPr>
              <a:t>: </a:t>
            </a:r>
            <a:r>
              <a:rPr lang="es-ES" dirty="0"/>
              <a:t>María es </a:t>
            </a:r>
            <a:r>
              <a:rPr lang="es-ES" b="1" dirty="0">
                <a:solidFill>
                  <a:srgbClr val="FF3399"/>
                </a:solidFill>
              </a:rPr>
              <a:t>inteligente</a:t>
            </a:r>
            <a:r>
              <a:rPr lang="es-ES" dirty="0"/>
              <a:t>	</a:t>
            </a:r>
          </a:p>
          <a:p>
            <a:r>
              <a:rPr lang="es-ES" b="1" dirty="0">
                <a:solidFill>
                  <a:srgbClr val="0070C0"/>
                </a:solidFill>
              </a:rPr>
              <a:t>Comparativo</a:t>
            </a:r>
            <a:r>
              <a:rPr lang="es-ES" dirty="0"/>
              <a:t>     </a:t>
            </a:r>
          </a:p>
          <a:p>
            <a:r>
              <a:rPr lang="es-ES" b="1" dirty="0"/>
              <a:t>Inferioridad</a:t>
            </a:r>
            <a:r>
              <a:rPr lang="es-ES" dirty="0"/>
              <a:t>: </a:t>
            </a:r>
            <a:r>
              <a:rPr lang="es-ES" b="1" dirty="0">
                <a:solidFill>
                  <a:srgbClr val="0070C0"/>
                </a:solidFill>
              </a:rPr>
              <a:t>menos</a:t>
            </a:r>
            <a:r>
              <a:rPr lang="es-ES" b="1" dirty="0"/>
              <a:t> </a:t>
            </a:r>
            <a:r>
              <a:rPr lang="es-ES" dirty="0"/>
              <a:t>+ </a:t>
            </a:r>
            <a:r>
              <a:rPr lang="es-ES" b="1" dirty="0">
                <a:solidFill>
                  <a:srgbClr val="FF3399"/>
                </a:solidFill>
              </a:rPr>
              <a:t>adjetivo </a:t>
            </a:r>
            <a:r>
              <a:rPr lang="es-ES" dirty="0"/>
              <a:t>+ </a:t>
            </a:r>
            <a:r>
              <a:rPr lang="es-ES" b="1" dirty="0">
                <a:solidFill>
                  <a:srgbClr val="0070C0"/>
                </a:solidFill>
              </a:rPr>
              <a:t>que</a:t>
            </a:r>
            <a:r>
              <a:rPr lang="es-ES" dirty="0"/>
              <a:t>.</a:t>
            </a:r>
            <a:r>
              <a:rPr lang="es-ES" b="1" dirty="0">
                <a:solidFill>
                  <a:srgbClr val="0070C0"/>
                </a:solidFill>
              </a:rPr>
              <a:t> </a:t>
            </a:r>
            <a:r>
              <a:rPr lang="es-ES" b="1" dirty="0">
                <a:solidFill>
                  <a:schemeClr val="accent2"/>
                </a:solidFill>
              </a:rPr>
              <a:t>Ejemplo</a:t>
            </a:r>
            <a:r>
              <a:rPr lang="es-ES" dirty="0"/>
              <a:t>: Lydia es </a:t>
            </a:r>
            <a:r>
              <a:rPr lang="es-ES" b="1" dirty="0">
                <a:solidFill>
                  <a:srgbClr val="0070C0"/>
                </a:solidFill>
              </a:rPr>
              <a:t>menos</a:t>
            </a:r>
            <a:r>
              <a:rPr lang="es-ES" b="1" dirty="0"/>
              <a:t> </a:t>
            </a:r>
            <a:r>
              <a:rPr lang="es-ES" b="1" dirty="0">
                <a:solidFill>
                  <a:srgbClr val="FF3399"/>
                </a:solidFill>
              </a:rPr>
              <a:t>alta </a:t>
            </a:r>
            <a:r>
              <a:rPr lang="es-ES" b="1" dirty="0">
                <a:solidFill>
                  <a:srgbClr val="0070C0"/>
                </a:solidFill>
              </a:rPr>
              <a:t>que </a:t>
            </a:r>
            <a:r>
              <a:rPr lang="es-ES" dirty="0"/>
              <a:t>María.</a:t>
            </a:r>
          </a:p>
          <a:p>
            <a:r>
              <a:rPr lang="es-ES" b="1" dirty="0"/>
              <a:t>Igualdad</a:t>
            </a:r>
            <a:r>
              <a:rPr lang="es-ES" dirty="0"/>
              <a:t>: </a:t>
            </a:r>
            <a:r>
              <a:rPr lang="es-ES" b="1" dirty="0">
                <a:solidFill>
                  <a:srgbClr val="0070C0"/>
                </a:solidFill>
              </a:rPr>
              <a:t>tan </a:t>
            </a:r>
            <a:r>
              <a:rPr lang="es-ES" dirty="0"/>
              <a:t>+ </a:t>
            </a:r>
            <a:r>
              <a:rPr lang="es-ES" b="1" dirty="0">
                <a:solidFill>
                  <a:srgbClr val="FF3399"/>
                </a:solidFill>
              </a:rPr>
              <a:t>adjetivo </a:t>
            </a:r>
            <a:r>
              <a:rPr lang="es-ES" dirty="0"/>
              <a:t>+ </a:t>
            </a:r>
            <a:r>
              <a:rPr lang="es-ES" b="1" dirty="0">
                <a:solidFill>
                  <a:srgbClr val="0070C0"/>
                </a:solidFill>
              </a:rPr>
              <a:t>como</a:t>
            </a:r>
            <a:r>
              <a:rPr lang="es-ES" dirty="0"/>
              <a:t>, </a:t>
            </a:r>
            <a:r>
              <a:rPr lang="es-ES" b="1" dirty="0">
                <a:solidFill>
                  <a:srgbClr val="0070C0"/>
                </a:solidFill>
              </a:rPr>
              <a:t>igual </a:t>
            </a:r>
            <a:r>
              <a:rPr lang="es-ES" dirty="0"/>
              <a:t>+ </a:t>
            </a:r>
            <a:r>
              <a:rPr lang="es-ES" b="1" dirty="0">
                <a:solidFill>
                  <a:srgbClr val="FF3399"/>
                </a:solidFill>
              </a:rPr>
              <a:t>adjetivo</a:t>
            </a:r>
            <a:r>
              <a:rPr lang="es-ES" b="1" dirty="0"/>
              <a:t> </a:t>
            </a:r>
            <a:r>
              <a:rPr lang="es-ES" dirty="0"/>
              <a:t>+ </a:t>
            </a:r>
            <a:r>
              <a:rPr lang="es-ES" b="1" dirty="0">
                <a:solidFill>
                  <a:srgbClr val="0070C0"/>
                </a:solidFill>
              </a:rPr>
              <a:t>que</a:t>
            </a:r>
            <a:r>
              <a:rPr lang="es-ES" dirty="0"/>
              <a:t>. </a:t>
            </a:r>
            <a:r>
              <a:rPr lang="es-ES" b="1" dirty="0">
                <a:solidFill>
                  <a:schemeClr val="accent2"/>
                </a:solidFill>
              </a:rPr>
              <a:t>Ejemplo:</a:t>
            </a:r>
            <a:r>
              <a:rPr lang="es-ES" dirty="0"/>
              <a:t> Lydia es </a:t>
            </a:r>
            <a:r>
              <a:rPr lang="es-ES" b="1" dirty="0">
                <a:solidFill>
                  <a:srgbClr val="0070C0"/>
                </a:solidFill>
              </a:rPr>
              <a:t>tan </a:t>
            </a:r>
            <a:r>
              <a:rPr lang="es-ES" b="1" dirty="0">
                <a:solidFill>
                  <a:srgbClr val="FF3399"/>
                </a:solidFill>
              </a:rPr>
              <a:t>alta </a:t>
            </a:r>
            <a:r>
              <a:rPr lang="es-ES" b="1" dirty="0">
                <a:solidFill>
                  <a:srgbClr val="0070C0"/>
                </a:solidFill>
              </a:rPr>
              <a:t>como</a:t>
            </a:r>
            <a:r>
              <a:rPr lang="es-ES" b="1" dirty="0"/>
              <a:t> </a:t>
            </a:r>
            <a:r>
              <a:rPr lang="es-ES" dirty="0"/>
              <a:t>María.	</a:t>
            </a:r>
          </a:p>
          <a:p>
            <a:r>
              <a:rPr lang="es-ES" b="1" dirty="0"/>
              <a:t>Superioridad</a:t>
            </a:r>
            <a:r>
              <a:rPr lang="es-ES" dirty="0"/>
              <a:t>: </a:t>
            </a:r>
            <a:r>
              <a:rPr lang="es-ES" b="1" dirty="0">
                <a:solidFill>
                  <a:srgbClr val="0070C0"/>
                </a:solidFill>
              </a:rPr>
              <a:t>más</a:t>
            </a:r>
            <a:r>
              <a:rPr lang="es-ES" b="1" dirty="0"/>
              <a:t> </a:t>
            </a:r>
            <a:r>
              <a:rPr lang="es-ES" dirty="0"/>
              <a:t>+</a:t>
            </a:r>
            <a:r>
              <a:rPr lang="es-ES" b="1" dirty="0">
                <a:solidFill>
                  <a:srgbClr val="FF3399"/>
                </a:solidFill>
              </a:rPr>
              <a:t>adjetivo</a:t>
            </a:r>
            <a:r>
              <a:rPr lang="es-ES" b="1" dirty="0"/>
              <a:t> </a:t>
            </a:r>
            <a:r>
              <a:rPr lang="es-ES" dirty="0"/>
              <a:t>+ </a:t>
            </a:r>
            <a:r>
              <a:rPr lang="es-ES" b="1" dirty="0">
                <a:solidFill>
                  <a:srgbClr val="0070C0"/>
                </a:solidFill>
              </a:rPr>
              <a:t>que</a:t>
            </a:r>
            <a:r>
              <a:rPr lang="es-ES" dirty="0"/>
              <a:t>. </a:t>
            </a:r>
            <a:r>
              <a:rPr lang="es-ES" b="1" dirty="0">
                <a:solidFill>
                  <a:schemeClr val="accent2"/>
                </a:solidFill>
              </a:rPr>
              <a:t>Ejemplo: </a:t>
            </a:r>
            <a:r>
              <a:rPr lang="es-ES" dirty="0"/>
              <a:t>Lydia es </a:t>
            </a:r>
            <a:r>
              <a:rPr lang="es-ES" b="1" dirty="0">
                <a:solidFill>
                  <a:srgbClr val="0070C0"/>
                </a:solidFill>
              </a:rPr>
              <a:t>más</a:t>
            </a:r>
            <a:r>
              <a:rPr lang="es-ES" b="1" dirty="0"/>
              <a:t> </a:t>
            </a:r>
            <a:r>
              <a:rPr lang="es-ES" b="1" dirty="0">
                <a:solidFill>
                  <a:srgbClr val="FF3399"/>
                </a:solidFill>
              </a:rPr>
              <a:t>alta</a:t>
            </a:r>
            <a:r>
              <a:rPr lang="es-ES" b="1" dirty="0"/>
              <a:t> </a:t>
            </a:r>
            <a:r>
              <a:rPr lang="es-ES" b="1" dirty="0">
                <a:solidFill>
                  <a:srgbClr val="0070C0"/>
                </a:solidFill>
              </a:rPr>
              <a:t>que</a:t>
            </a:r>
            <a:r>
              <a:rPr lang="es-ES" b="1" dirty="0"/>
              <a:t> </a:t>
            </a:r>
            <a:r>
              <a:rPr lang="es-ES" dirty="0"/>
              <a:t>María</a:t>
            </a:r>
          </a:p>
          <a:p>
            <a:r>
              <a:rPr lang="es-ES" b="1" dirty="0">
                <a:solidFill>
                  <a:srgbClr val="0070C0"/>
                </a:solidFill>
              </a:rPr>
              <a:t>	</a:t>
            </a:r>
          </a:p>
          <a:p>
            <a:r>
              <a:rPr lang="es-ES" b="1" dirty="0">
                <a:solidFill>
                  <a:schemeClr val="accent6"/>
                </a:solidFill>
              </a:rPr>
              <a:t>Superlativo </a:t>
            </a:r>
            <a:r>
              <a:rPr lang="es-ES" dirty="0"/>
              <a:t>	</a:t>
            </a:r>
          </a:p>
          <a:p>
            <a:r>
              <a:rPr lang="es-ES" b="1" dirty="0"/>
              <a:t>Relativo</a:t>
            </a:r>
            <a:r>
              <a:rPr lang="es-ES" dirty="0"/>
              <a:t>: expresa la cualidad en relación con un grupo.</a:t>
            </a:r>
          </a:p>
          <a:p>
            <a:r>
              <a:rPr lang="es-ES" dirty="0"/>
              <a:t>El/la + </a:t>
            </a:r>
            <a:r>
              <a:rPr lang="es-ES" b="1" dirty="0">
                <a:solidFill>
                  <a:schemeClr val="accent6"/>
                </a:solidFill>
              </a:rPr>
              <a:t>más </a:t>
            </a:r>
            <a:r>
              <a:rPr lang="es-ES" dirty="0"/>
              <a:t>+ </a:t>
            </a:r>
            <a:r>
              <a:rPr lang="es-ES" b="1" dirty="0">
                <a:solidFill>
                  <a:srgbClr val="FF3399"/>
                </a:solidFill>
              </a:rPr>
              <a:t>adjetivo</a:t>
            </a:r>
            <a:r>
              <a:rPr lang="es-ES" b="1" dirty="0"/>
              <a:t> </a:t>
            </a:r>
            <a:r>
              <a:rPr lang="es-ES" dirty="0"/>
              <a:t>+ </a:t>
            </a:r>
            <a:r>
              <a:rPr lang="es-ES" b="1" dirty="0">
                <a:solidFill>
                  <a:schemeClr val="accent6"/>
                </a:solidFill>
              </a:rPr>
              <a:t>de</a:t>
            </a:r>
            <a:r>
              <a:rPr lang="es-ES" dirty="0"/>
              <a:t>, el/la + </a:t>
            </a:r>
            <a:r>
              <a:rPr lang="es-ES" b="1" dirty="0">
                <a:solidFill>
                  <a:schemeClr val="accent6"/>
                </a:solidFill>
              </a:rPr>
              <a:t>menos</a:t>
            </a:r>
            <a:r>
              <a:rPr lang="es-ES" b="1" dirty="0"/>
              <a:t> </a:t>
            </a:r>
            <a:r>
              <a:rPr lang="es-ES" dirty="0"/>
              <a:t>+ </a:t>
            </a:r>
            <a:r>
              <a:rPr lang="es-ES" b="1" dirty="0"/>
              <a:t>adjetivo </a:t>
            </a:r>
            <a:r>
              <a:rPr lang="es-ES" dirty="0"/>
              <a:t>+ </a:t>
            </a:r>
            <a:r>
              <a:rPr lang="es-ES" b="1" dirty="0">
                <a:solidFill>
                  <a:schemeClr val="accent6"/>
                </a:solidFill>
              </a:rPr>
              <a:t>de</a:t>
            </a:r>
            <a:r>
              <a:rPr lang="es-ES" dirty="0"/>
              <a:t>. </a:t>
            </a:r>
            <a:r>
              <a:rPr lang="es-ES" b="1" dirty="0">
                <a:solidFill>
                  <a:schemeClr val="accent2"/>
                </a:solidFill>
              </a:rPr>
              <a:t>Ejemplo: </a:t>
            </a:r>
            <a:r>
              <a:rPr lang="es-ES" dirty="0"/>
              <a:t>Juan es el </a:t>
            </a:r>
            <a:r>
              <a:rPr lang="es-ES" b="1" dirty="0">
                <a:solidFill>
                  <a:schemeClr val="accent6"/>
                </a:solidFill>
              </a:rPr>
              <a:t>más </a:t>
            </a:r>
            <a:r>
              <a:rPr lang="es-ES" b="1" dirty="0">
                <a:solidFill>
                  <a:srgbClr val="FF3399"/>
                </a:solidFill>
              </a:rPr>
              <a:t>rápido</a:t>
            </a:r>
            <a:r>
              <a:rPr lang="es-ES" b="1" dirty="0"/>
              <a:t> </a:t>
            </a:r>
            <a:r>
              <a:rPr lang="es-ES" b="1" dirty="0">
                <a:solidFill>
                  <a:schemeClr val="accent6"/>
                </a:solidFill>
              </a:rPr>
              <a:t>de</a:t>
            </a:r>
            <a:r>
              <a:rPr lang="es-ES" b="1" dirty="0"/>
              <a:t> </a:t>
            </a:r>
            <a:r>
              <a:rPr lang="es-ES" dirty="0"/>
              <a:t>su clase.	</a:t>
            </a:r>
          </a:p>
          <a:p>
            <a:r>
              <a:rPr lang="es-ES" b="1" dirty="0"/>
              <a:t>Absoluto</a:t>
            </a:r>
            <a:r>
              <a:rPr lang="es-ES" dirty="0"/>
              <a:t>: expresa la cualidad sin relacionarla con un grupo. </a:t>
            </a:r>
          </a:p>
          <a:p>
            <a:r>
              <a:rPr lang="es-ES" b="1" dirty="0">
                <a:solidFill>
                  <a:schemeClr val="accent6"/>
                </a:solidFill>
              </a:rPr>
              <a:t>Muy</a:t>
            </a:r>
            <a:r>
              <a:rPr lang="es-ES" b="1" dirty="0"/>
              <a:t> </a:t>
            </a:r>
            <a:r>
              <a:rPr lang="es-ES" dirty="0"/>
              <a:t>+ </a:t>
            </a:r>
            <a:r>
              <a:rPr lang="es-ES" b="1" dirty="0">
                <a:solidFill>
                  <a:srgbClr val="FF3399"/>
                </a:solidFill>
              </a:rPr>
              <a:t>adjetivo</a:t>
            </a:r>
            <a:r>
              <a:rPr lang="es-ES" dirty="0"/>
              <a:t>. </a:t>
            </a:r>
            <a:r>
              <a:rPr lang="es-ES" b="1" dirty="0">
                <a:solidFill>
                  <a:schemeClr val="accent2"/>
                </a:solidFill>
              </a:rPr>
              <a:t>Ejemplo: </a:t>
            </a:r>
            <a:r>
              <a:rPr lang="es-ES" b="1" dirty="0">
                <a:solidFill>
                  <a:schemeClr val="accent6"/>
                </a:solidFill>
              </a:rPr>
              <a:t>muy </a:t>
            </a:r>
            <a:r>
              <a:rPr lang="es-ES" b="1" dirty="0">
                <a:solidFill>
                  <a:srgbClr val="FF3399"/>
                </a:solidFill>
              </a:rPr>
              <a:t>astuta</a:t>
            </a:r>
            <a:endParaRPr lang="es-ES" dirty="0"/>
          </a:p>
          <a:p>
            <a:r>
              <a:rPr lang="es-ES" b="1" dirty="0"/>
              <a:t>Prefijos </a:t>
            </a:r>
            <a:r>
              <a:rPr lang="es-ES" b="1" dirty="0">
                <a:solidFill>
                  <a:schemeClr val="accent6"/>
                </a:solidFill>
              </a:rPr>
              <a:t>super</a:t>
            </a:r>
            <a:r>
              <a:rPr lang="es-ES" dirty="0"/>
              <a:t>- y </a:t>
            </a:r>
            <a:r>
              <a:rPr lang="es-ES" b="1" dirty="0">
                <a:solidFill>
                  <a:schemeClr val="accent6"/>
                </a:solidFill>
              </a:rPr>
              <a:t>ultra</a:t>
            </a:r>
            <a:r>
              <a:rPr lang="es-ES" dirty="0"/>
              <a:t>- delante del </a:t>
            </a:r>
            <a:r>
              <a:rPr lang="es-ES" b="1" dirty="0">
                <a:solidFill>
                  <a:srgbClr val="FF3399"/>
                </a:solidFill>
              </a:rPr>
              <a:t>adjetivo</a:t>
            </a:r>
            <a:r>
              <a:rPr lang="es-ES" dirty="0"/>
              <a:t>. </a:t>
            </a:r>
            <a:r>
              <a:rPr lang="es-ES" b="1" dirty="0">
                <a:solidFill>
                  <a:schemeClr val="accent2"/>
                </a:solidFill>
              </a:rPr>
              <a:t>Ejemplo: </a:t>
            </a:r>
            <a:r>
              <a:rPr lang="es-ES" b="1" dirty="0">
                <a:solidFill>
                  <a:schemeClr val="accent6"/>
                </a:solidFill>
              </a:rPr>
              <a:t>super</a:t>
            </a:r>
            <a:r>
              <a:rPr lang="es-ES" b="1" dirty="0">
                <a:solidFill>
                  <a:srgbClr val="FF3399"/>
                </a:solidFill>
              </a:rPr>
              <a:t>listo</a:t>
            </a:r>
            <a:r>
              <a:rPr lang="es-ES" dirty="0"/>
              <a:t>, </a:t>
            </a:r>
            <a:r>
              <a:rPr lang="es-ES" b="1" dirty="0">
                <a:solidFill>
                  <a:schemeClr val="accent6"/>
                </a:solidFill>
              </a:rPr>
              <a:t>ultrar</a:t>
            </a:r>
            <a:r>
              <a:rPr lang="es-ES" b="1" dirty="0">
                <a:solidFill>
                  <a:srgbClr val="FF3399"/>
                </a:solidFill>
              </a:rPr>
              <a:t>rápido</a:t>
            </a:r>
            <a:r>
              <a:rPr lang="es-ES" dirty="0"/>
              <a:t>.</a:t>
            </a:r>
          </a:p>
          <a:p>
            <a:r>
              <a:rPr lang="en-US" b="1" dirty="0" err="1"/>
              <a:t>Sufijos</a:t>
            </a:r>
            <a:r>
              <a:rPr lang="en-US" b="1" dirty="0"/>
              <a:t> </a:t>
            </a:r>
            <a:r>
              <a:rPr lang="es-ES" dirty="0"/>
              <a:t>-</a:t>
            </a:r>
            <a:r>
              <a:rPr lang="es-ES" b="1" dirty="0" err="1">
                <a:solidFill>
                  <a:schemeClr val="accent6"/>
                </a:solidFill>
              </a:rPr>
              <a:t>ísimo</a:t>
            </a:r>
            <a:r>
              <a:rPr lang="es-ES" b="1" dirty="0"/>
              <a:t> </a:t>
            </a:r>
            <a:r>
              <a:rPr lang="es-ES" dirty="0"/>
              <a:t>y -</a:t>
            </a:r>
            <a:r>
              <a:rPr lang="es-ES" b="1" dirty="0" err="1">
                <a:solidFill>
                  <a:schemeClr val="accent6"/>
                </a:solidFill>
              </a:rPr>
              <a:t>érrimo</a:t>
            </a:r>
            <a:r>
              <a:rPr lang="es-ES" b="1" dirty="0"/>
              <a:t> </a:t>
            </a:r>
            <a:r>
              <a:rPr lang="es-ES" dirty="0"/>
              <a:t>detrás del </a:t>
            </a:r>
            <a:r>
              <a:rPr lang="es-ES" b="1" dirty="0">
                <a:solidFill>
                  <a:srgbClr val="FF3399"/>
                </a:solidFill>
              </a:rPr>
              <a:t>adjetivo</a:t>
            </a:r>
            <a:r>
              <a:rPr lang="es-ES" dirty="0"/>
              <a:t>. </a:t>
            </a:r>
            <a:r>
              <a:rPr lang="es-ES" b="1" dirty="0">
                <a:solidFill>
                  <a:schemeClr val="accent2"/>
                </a:solidFill>
              </a:rPr>
              <a:t>Ejemplo: </a:t>
            </a:r>
            <a:r>
              <a:rPr lang="es-ES" b="1" dirty="0">
                <a:solidFill>
                  <a:srgbClr val="FF3399"/>
                </a:solidFill>
              </a:rPr>
              <a:t>alt</a:t>
            </a:r>
            <a:r>
              <a:rPr lang="es-ES" b="1" dirty="0">
                <a:solidFill>
                  <a:schemeClr val="accent6"/>
                </a:solidFill>
              </a:rPr>
              <a:t>ísimo</a:t>
            </a:r>
            <a:r>
              <a:rPr lang="es-ES" dirty="0"/>
              <a:t>, </a:t>
            </a:r>
            <a:r>
              <a:rPr lang="es-ES" b="1" dirty="0">
                <a:solidFill>
                  <a:srgbClr val="FF3399"/>
                </a:solidFill>
              </a:rPr>
              <a:t>paup</a:t>
            </a:r>
            <a:r>
              <a:rPr lang="es-ES" b="1" dirty="0">
                <a:solidFill>
                  <a:schemeClr val="accent6"/>
                </a:solidFill>
              </a:rPr>
              <a:t>érrimo</a:t>
            </a:r>
            <a:r>
              <a:rPr lang="es-ES" b="1" dirty="0"/>
              <a:t> </a:t>
            </a:r>
            <a:r>
              <a:rPr lang="es-ES" dirty="0"/>
              <a:t>(de pobre)	</a:t>
            </a:r>
          </a:p>
          <a:p>
            <a:r>
              <a:rPr lang="en-US" dirty="0"/>
              <a:t>	</a:t>
            </a:r>
          </a:p>
          <a:p>
            <a:endParaRPr lang="en-US" dirty="0"/>
          </a:p>
          <a:p>
            <a:endParaRPr lang="es-ES" sz="1400" noProof="0" dirty="0"/>
          </a:p>
          <a:p>
            <a:endParaRPr lang="es-ES" sz="1400" dirty="0"/>
          </a:p>
          <a:p>
            <a:endParaRPr lang="es-ES" sz="1400" noProof="0" dirty="0"/>
          </a:p>
          <a:p>
            <a:endParaRPr lang="es-ES" sz="1400" noProof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7788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4E48EA2-5EA6-7BAF-1671-11BC0A5E125D}"/>
              </a:ext>
            </a:extLst>
          </p:cNvPr>
          <p:cNvSpPr txBox="1"/>
          <p:nvPr/>
        </p:nvSpPr>
        <p:spPr>
          <a:xfrm>
            <a:off x="974904" y="1721283"/>
            <a:ext cx="28289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1200"/>
              </a:spcAft>
              <a:defRPr/>
            </a:pPr>
            <a:r>
              <a:rPr lang="es-ES" sz="2000" b="1" dirty="0">
                <a:solidFill>
                  <a:schemeClr val="accent2"/>
                </a:solidFill>
              </a:rPr>
              <a:t>El adjetivo según su posición</a:t>
            </a:r>
          </a:p>
          <a:p>
            <a:pPr lvl="0">
              <a:spcAft>
                <a:spcPts val="1200"/>
              </a:spcAft>
              <a:defRPr/>
            </a:pPr>
            <a:r>
              <a:rPr lang="es-ES" sz="2000" dirty="0"/>
              <a:t>Según la posición que ocupe un adjetivo respecto al sustantivo al que acompaña, puede ser:</a:t>
            </a:r>
            <a:endParaRPr lang="es-ES" sz="2000" noProof="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87BF96A-6905-D7E3-441B-A7948836B321}"/>
              </a:ext>
            </a:extLst>
          </p:cNvPr>
          <p:cNvSpPr txBox="1"/>
          <p:nvPr/>
        </p:nvSpPr>
        <p:spPr>
          <a:xfrm>
            <a:off x="4406340" y="2356999"/>
            <a:ext cx="23622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s-ES" sz="2000" b="1" dirty="0">
                <a:solidFill>
                  <a:schemeClr val="accent4"/>
                </a:solidFill>
              </a:rPr>
              <a:t>Explicativo</a:t>
            </a:r>
            <a:r>
              <a:rPr lang="es-ES" sz="2000" dirty="0">
                <a:solidFill>
                  <a:schemeClr val="accent4"/>
                </a:solidFill>
              </a:rPr>
              <a:t>: </a:t>
            </a:r>
            <a:r>
              <a:rPr lang="es-ES" sz="2000" dirty="0"/>
              <a:t>indica una cualidad propia o natural del sustantivo. </a:t>
            </a:r>
          </a:p>
          <a:p>
            <a:endParaRPr lang="es-ES" sz="2000" dirty="0"/>
          </a:p>
          <a:p>
            <a:r>
              <a:rPr lang="es-ES" sz="2000" dirty="0"/>
              <a:t>Suele ir </a:t>
            </a:r>
            <a:r>
              <a:rPr lang="es-ES" sz="2000" b="1" dirty="0"/>
              <a:t>delante</a:t>
            </a:r>
            <a:r>
              <a:rPr lang="es-ES" sz="2000" dirty="0"/>
              <a:t> del sustantivo.</a:t>
            </a:r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2E32CF69-1703-B64F-2575-D1AA52C751CD}"/>
              </a:ext>
            </a:extLst>
          </p:cNvPr>
          <p:cNvCxnSpPr>
            <a:cxnSpLocks/>
          </p:cNvCxnSpPr>
          <p:nvPr/>
        </p:nvCxnSpPr>
        <p:spPr>
          <a:xfrm>
            <a:off x="4004004" y="4369308"/>
            <a:ext cx="402336" cy="0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7A198A41-978A-0EBC-FAC6-EE0017CE776F}"/>
              </a:ext>
            </a:extLst>
          </p:cNvPr>
          <p:cNvSpPr/>
          <p:nvPr/>
        </p:nvSpPr>
        <p:spPr>
          <a:xfrm>
            <a:off x="4336997" y="4977719"/>
            <a:ext cx="3188208" cy="736653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dirty="0"/>
          </a:p>
          <a:p>
            <a:r>
              <a:rPr lang="en-US" sz="2000" b="1" dirty="0" err="1">
                <a:solidFill>
                  <a:schemeClr val="accent2"/>
                </a:solidFill>
              </a:rPr>
              <a:t>Ejemplo</a:t>
            </a:r>
            <a:r>
              <a:rPr lang="en-US" sz="2000" dirty="0"/>
              <a:t>: La </a:t>
            </a:r>
            <a:r>
              <a:rPr lang="en-US" sz="2000" dirty="0" err="1">
                <a:solidFill>
                  <a:schemeClr val="accent4"/>
                </a:solidFill>
              </a:rPr>
              <a:t>blanca</a:t>
            </a:r>
            <a:r>
              <a:rPr lang="en-US" sz="2000" b="1" dirty="0"/>
              <a:t> </a:t>
            </a:r>
            <a:r>
              <a:rPr lang="en-US" sz="2000" dirty="0" err="1"/>
              <a:t>nieve</a:t>
            </a:r>
            <a:r>
              <a:rPr lang="en-US" dirty="0"/>
              <a:t>.</a:t>
            </a:r>
          </a:p>
          <a:p>
            <a:r>
              <a:rPr lang="en-US" dirty="0"/>
              <a:t>                         👉</a:t>
            </a:r>
          </a:p>
          <a:p>
            <a:endParaRPr lang="en-US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5B8DE36F-B5FD-1737-E2DB-042A799EED37}"/>
              </a:ext>
            </a:extLst>
          </p:cNvPr>
          <p:cNvSpPr txBox="1"/>
          <p:nvPr/>
        </p:nvSpPr>
        <p:spPr>
          <a:xfrm>
            <a:off x="8684206" y="2089174"/>
            <a:ext cx="282899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b="1" dirty="0">
              <a:solidFill>
                <a:srgbClr val="A02B93"/>
              </a:solidFill>
            </a:endParaRPr>
          </a:p>
          <a:p>
            <a:r>
              <a:rPr lang="en-US" sz="2000" b="1" dirty="0" err="1">
                <a:solidFill>
                  <a:srgbClr val="A02B93"/>
                </a:solidFill>
              </a:rPr>
              <a:t>Específicativo</a:t>
            </a:r>
            <a:r>
              <a:rPr lang="en-US" sz="2000" b="1" dirty="0">
                <a:solidFill>
                  <a:srgbClr val="A02B93"/>
                </a:solidFill>
              </a:rPr>
              <a:t>: </a:t>
            </a:r>
            <a:endParaRPr lang="en-US" sz="2000" dirty="0"/>
          </a:p>
          <a:p>
            <a:r>
              <a:rPr lang="es-ES" sz="2000" dirty="0"/>
              <a:t>indica una cualidad del sustantivo que sirve para diferenciarlo de otros iguales. </a:t>
            </a:r>
          </a:p>
          <a:p>
            <a:endParaRPr lang="es-ES" sz="2000" dirty="0"/>
          </a:p>
          <a:p>
            <a:r>
              <a:rPr lang="es-ES" sz="2000" dirty="0"/>
              <a:t>Suele ir </a:t>
            </a:r>
            <a:r>
              <a:rPr lang="es-ES" sz="2000" b="1" dirty="0"/>
              <a:t>delante</a:t>
            </a:r>
            <a:r>
              <a:rPr lang="es-ES" sz="2000" dirty="0"/>
              <a:t> del sustantivo.</a:t>
            </a:r>
          </a:p>
        </p:txBody>
      </p: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35B6DDC3-9378-1DE7-817E-753F6039C4AF}"/>
              </a:ext>
            </a:extLst>
          </p:cNvPr>
          <p:cNvCxnSpPr>
            <a:cxnSpLocks/>
          </p:cNvCxnSpPr>
          <p:nvPr/>
        </p:nvCxnSpPr>
        <p:spPr>
          <a:xfrm>
            <a:off x="8281870" y="4673168"/>
            <a:ext cx="402336" cy="0"/>
          </a:xfrm>
          <a:prstGeom prst="straightConnector1">
            <a:avLst/>
          </a:prstGeom>
          <a:ln>
            <a:solidFill>
              <a:schemeClr val="accent5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tángulo: esquinas redondeadas 25">
            <a:extLst>
              <a:ext uri="{FF2B5EF4-FFF2-40B4-BE49-F238E27FC236}">
                <a16:creationId xmlns:a16="http://schemas.microsoft.com/office/drawing/2014/main" id="{9AA4E3EC-C011-05BA-D102-91B6F6C5C296}"/>
              </a:ext>
            </a:extLst>
          </p:cNvPr>
          <p:cNvSpPr/>
          <p:nvPr/>
        </p:nvSpPr>
        <p:spPr>
          <a:xfrm>
            <a:off x="8559237" y="5346045"/>
            <a:ext cx="3375587" cy="736653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dirty="0"/>
          </a:p>
          <a:p>
            <a:endParaRPr lang="en-US" b="1" dirty="0">
              <a:solidFill>
                <a:schemeClr val="accent2"/>
              </a:solidFill>
            </a:endParaRPr>
          </a:p>
          <a:p>
            <a:r>
              <a:rPr lang="en-US" sz="2000" b="1" dirty="0" err="1">
                <a:solidFill>
                  <a:schemeClr val="accent2"/>
                </a:solidFill>
              </a:rPr>
              <a:t>Ejemplo</a:t>
            </a:r>
            <a:r>
              <a:rPr lang="en-US" sz="2000" dirty="0"/>
              <a:t>: La </a:t>
            </a:r>
            <a:r>
              <a:rPr lang="en-US" sz="2000" dirty="0" err="1"/>
              <a:t>nieve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A02B93"/>
                </a:solidFill>
              </a:rPr>
              <a:t>artificial</a:t>
            </a:r>
            <a:r>
              <a:rPr lang="en-US" sz="2000" dirty="0"/>
              <a:t>.</a:t>
            </a:r>
          </a:p>
          <a:p>
            <a:r>
              <a:rPr lang="en-US" dirty="0"/>
              <a:t>                                       👈</a:t>
            </a:r>
          </a:p>
          <a:p>
            <a:r>
              <a:rPr lang="en-US" dirty="0"/>
              <a:t>                         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1560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4E48EA2-5EA6-7BAF-1671-11BC0A5E125D}"/>
              </a:ext>
            </a:extLst>
          </p:cNvPr>
          <p:cNvSpPr txBox="1"/>
          <p:nvPr/>
        </p:nvSpPr>
        <p:spPr>
          <a:xfrm>
            <a:off x="514098" y="1738298"/>
            <a:ext cx="220291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1200"/>
              </a:spcAft>
              <a:defRPr/>
            </a:pPr>
            <a:r>
              <a:rPr lang="es-ES" sz="2000" b="1" dirty="0">
                <a:solidFill>
                  <a:schemeClr val="accent2"/>
                </a:solidFill>
              </a:rPr>
              <a:t>Los gentilicios</a:t>
            </a:r>
            <a:r>
              <a:rPr lang="es-ES" sz="2000" b="1" dirty="0">
                <a:solidFill>
                  <a:schemeClr val="bg1"/>
                </a:solidFill>
              </a:rPr>
              <a:t> </a:t>
            </a:r>
            <a:r>
              <a:rPr lang="es-ES" sz="2000" dirty="0"/>
              <a:t>son palabras que nos dicen de dónde es una persona, un animal o una cosa.</a:t>
            </a:r>
            <a:endParaRPr lang="es-ES" sz="2000" noProof="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7F10D5D-7ADE-02FB-68A0-842580915584}"/>
              </a:ext>
            </a:extLst>
          </p:cNvPr>
          <p:cNvSpPr txBox="1"/>
          <p:nvPr/>
        </p:nvSpPr>
        <p:spPr>
          <a:xfrm>
            <a:off x="2812263" y="2429379"/>
            <a:ext cx="937973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/>
              <a:t>Regulares: </a:t>
            </a:r>
            <a:r>
              <a:rPr lang="es-ES" sz="2000" dirty="0"/>
              <a:t>se forman con el nombre del lugar y con terminaciones como -</a:t>
            </a:r>
            <a:r>
              <a:rPr lang="es-ES" sz="2000" b="1" dirty="0"/>
              <a:t>ano</a:t>
            </a:r>
            <a:r>
              <a:rPr lang="es-ES" sz="2000" dirty="0"/>
              <a:t>, </a:t>
            </a:r>
            <a:r>
              <a:rPr lang="es-ES" sz="2000" b="1" dirty="0"/>
              <a:t>-</a:t>
            </a:r>
            <a:r>
              <a:rPr lang="es-ES" sz="2000" b="1" dirty="0" err="1"/>
              <a:t>ense</a:t>
            </a:r>
            <a:r>
              <a:rPr lang="es-ES" sz="2000" dirty="0"/>
              <a:t>, </a:t>
            </a:r>
            <a:r>
              <a:rPr lang="es-ES" sz="2000" b="1" dirty="0"/>
              <a:t>-</a:t>
            </a:r>
            <a:r>
              <a:rPr lang="es-ES" sz="2000" b="1" dirty="0" err="1"/>
              <a:t>és</a:t>
            </a:r>
            <a:r>
              <a:rPr lang="es-ES" sz="2000" dirty="0" err="1"/>
              <a:t>o</a:t>
            </a:r>
            <a:r>
              <a:rPr lang="es-ES" sz="2000" dirty="0"/>
              <a:t> </a:t>
            </a:r>
            <a:r>
              <a:rPr lang="es-ES" sz="2000" b="1" dirty="0"/>
              <a:t>-</a:t>
            </a:r>
            <a:r>
              <a:rPr lang="es-ES" sz="2000" b="1" dirty="0" err="1"/>
              <a:t>eño</a:t>
            </a:r>
            <a:r>
              <a:rPr lang="es-ES" sz="2000" dirty="0"/>
              <a:t>. </a:t>
            </a:r>
          </a:p>
          <a:p>
            <a:endParaRPr lang="es-ES" sz="2000" dirty="0"/>
          </a:p>
          <a:p>
            <a:r>
              <a:rPr lang="en-US" sz="2000" b="1" dirty="0">
                <a:solidFill>
                  <a:schemeClr val="accent2"/>
                </a:solidFill>
              </a:rPr>
              <a:t>              </a:t>
            </a:r>
            <a:r>
              <a:rPr lang="en-US" sz="2000" b="1" dirty="0" err="1">
                <a:solidFill>
                  <a:schemeClr val="accent2"/>
                </a:solidFill>
              </a:rPr>
              <a:t>Ejemplos</a:t>
            </a:r>
            <a:r>
              <a:rPr lang="en-US" sz="2000" dirty="0">
                <a:solidFill>
                  <a:schemeClr val="accent2"/>
                </a:solidFill>
              </a:rPr>
              <a:t>: </a:t>
            </a:r>
            <a:r>
              <a:rPr lang="en-US" sz="2000" dirty="0" err="1"/>
              <a:t>madrileño</a:t>
            </a:r>
            <a:r>
              <a:rPr lang="en-US" sz="2000" dirty="0"/>
              <a:t>, </a:t>
            </a:r>
            <a:r>
              <a:rPr lang="en-US" sz="2000" dirty="0" err="1"/>
              <a:t>soriano</a:t>
            </a:r>
            <a:r>
              <a:rPr lang="en-US" sz="2000" dirty="0"/>
              <a:t>, </a:t>
            </a:r>
            <a:r>
              <a:rPr lang="en-US" sz="2000" dirty="0" err="1"/>
              <a:t>almeriense</a:t>
            </a:r>
            <a:r>
              <a:rPr lang="en-US" sz="2000" dirty="0"/>
              <a:t>.</a:t>
            </a:r>
            <a:endParaRPr lang="es-ES" sz="2000" dirty="0"/>
          </a:p>
          <a:p>
            <a:endParaRPr lang="en-US" sz="2000" dirty="0"/>
          </a:p>
          <a:p>
            <a:r>
              <a:rPr lang="es-ES" sz="2000" b="1" dirty="0"/>
              <a:t>Irregulares</a:t>
            </a:r>
            <a:r>
              <a:rPr lang="es-ES" sz="2000" dirty="0"/>
              <a:t>: no se parecen al nombre actual del lugar, porque vienen de nombres antiguos. </a:t>
            </a:r>
          </a:p>
          <a:p>
            <a:endParaRPr lang="es-ES" sz="2000" dirty="0"/>
          </a:p>
          <a:p>
            <a:r>
              <a:rPr lang="es-ES" sz="2000" b="1" dirty="0">
                <a:solidFill>
                  <a:schemeClr val="accent2"/>
                </a:solidFill>
              </a:rPr>
              <a:t>             Ejemplo: </a:t>
            </a:r>
            <a:r>
              <a:rPr lang="es-ES" sz="2000" dirty="0"/>
              <a:t>gaditano viene de Gades, el nombre romano que se le  daba  a la ciudad de Cádiz. </a:t>
            </a:r>
          </a:p>
          <a:p>
            <a:r>
              <a:rPr lang="es-ES" sz="2000" dirty="0"/>
              <a:t>       </a:t>
            </a:r>
          </a:p>
          <a:p>
            <a:endParaRPr lang="es-ES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6208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179E93-D2AF-469A-0DA7-4431007DDC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9A242E7-4CFC-6DAE-C53C-85556CF5E36A}"/>
              </a:ext>
            </a:extLst>
          </p:cNvPr>
          <p:cNvSpPr txBox="1"/>
          <p:nvPr/>
        </p:nvSpPr>
        <p:spPr>
          <a:xfrm>
            <a:off x="1664826" y="767938"/>
            <a:ext cx="7908942" cy="1015663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es-ES" sz="2400" b="1" noProof="0" dirty="0">
                <a:solidFill>
                  <a:schemeClr val="accent2"/>
                </a:solidFill>
              </a:rPr>
              <a:t>Uso de la b y la v</a:t>
            </a:r>
          </a:p>
          <a:p>
            <a:r>
              <a:rPr lang="es-ES" dirty="0"/>
              <a:t>En castellano, la </a:t>
            </a:r>
            <a:r>
              <a:rPr lang="es-ES" b="1" dirty="0">
                <a:solidFill>
                  <a:schemeClr val="accent6"/>
                </a:solidFill>
              </a:rPr>
              <a:t>b</a:t>
            </a:r>
            <a:r>
              <a:rPr lang="es-ES" dirty="0"/>
              <a:t> y la </a:t>
            </a:r>
            <a:r>
              <a:rPr lang="es-ES" b="1" dirty="0">
                <a:solidFill>
                  <a:srgbClr val="FFC000"/>
                </a:solidFill>
              </a:rPr>
              <a:t>v</a:t>
            </a:r>
            <a:r>
              <a:rPr lang="es-ES" dirty="0"/>
              <a:t> tienen el mismo sonido, lo que puede generar confusión al escribir. </a:t>
            </a:r>
            <a:endParaRPr lang="es-ES" sz="2000" noProof="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62B6115-5CD3-1A91-489E-12AF7F2D2670}"/>
              </a:ext>
            </a:extLst>
          </p:cNvPr>
          <p:cNvSpPr txBox="1"/>
          <p:nvPr/>
        </p:nvSpPr>
        <p:spPr>
          <a:xfrm>
            <a:off x="229218" y="1877493"/>
            <a:ext cx="9344550" cy="932563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es-ES" sz="2000" b="1" noProof="0" dirty="0">
                <a:solidFill>
                  <a:schemeClr val="accent2"/>
                </a:solidFill>
              </a:rPr>
              <a:t>Se escriben con </a:t>
            </a:r>
            <a:r>
              <a:rPr lang="es-ES" sz="2000" b="1" noProof="0" dirty="0">
                <a:solidFill>
                  <a:schemeClr val="accent6"/>
                </a:solidFill>
              </a:rPr>
              <a:t>b</a:t>
            </a:r>
          </a:p>
          <a:p>
            <a:endParaRPr lang="es-ES" dirty="0"/>
          </a:p>
          <a:p>
            <a:r>
              <a:rPr lang="es-ES" dirty="0"/>
              <a:t>Se usa en el verbo haber (</a:t>
            </a:r>
            <a:r>
              <a:rPr lang="es-ES" dirty="0">
                <a:solidFill>
                  <a:schemeClr val="accent6"/>
                </a:solidFill>
              </a:rPr>
              <a:t>había</a:t>
            </a:r>
            <a:r>
              <a:rPr lang="es-ES" dirty="0"/>
              <a:t>).</a:t>
            </a:r>
          </a:p>
          <a:p>
            <a:r>
              <a:rPr lang="es-ES" dirty="0"/>
              <a:t>En palabras con -</a:t>
            </a:r>
            <a:r>
              <a:rPr lang="es-ES" dirty="0" err="1">
                <a:solidFill>
                  <a:schemeClr val="accent6"/>
                </a:solidFill>
              </a:rPr>
              <a:t>br</a:t>
            </a:r>
            <a:r>
              <a:rPr lang="es-ES" dirty="0"/>
              <a:t>-</a:t>
            </a:r>
            <a:r>
              <a:rPr lang="es-ES" b="1" dirty="0"/>
              <a:t> </a:t>
            </a:r>
            <a:r>
              <a:rPr lang="es-ES" dirty="0"/>
              <a:t>(</a:t>
            </a:r>
            <a:r>
              <a:rPr lang="es-ES" dirty="0">
                <a:solidFill>
                  <a:schemeClr val="accent6"/>
                </a:solidFill>
              </a:rPr>
              <a:t>br</a:t>
            </a:r>
            <a:r>
              <a:rPr lang="es-ES" dirty="0"/>
              <a:t>uma)</a:t>
            </a:r>
            <a:r>
              <a:rPr lang="es-ES" b="1" dirty="0"/>
              <a:t> </a:t>
            </a:r>
            <a:r>
              <a:rPr lang="es-ES" dirty="0"/>
              <a:t>y</a:t>
            </a:r>
            <a:r>
              <a:rPr lang="es-ES" b="1" dirty="0"/>
              <a:t> </a:t>
            </a:r>
            <a:r>
              <a:rPr lang="es-ES" dirty="0"/>
              <a:t>-</a:t>
            </a:r>
            <a:r>
              <a:rPr lang="es-ES" dirty="0" err="1">
                <a:solidFill>
                  <a:schemeClr val="accent6"/>
                </a:solidFill>
              </a:rPr>
              <a:t>bl</a:t>
            </a:r>
            <a:r>
              <a:rPr lang="es-ES" dirty="0"/>
              <a:t>- (temi</a:t>
            </a:r>
            <a:r>
              <a:rPr lang="es-ES" dirty="0">
                <a:solidFill>
                  <a:schemeClr val="accent6"/>
                </a:solidFill>
              </a:rPr>
              <a:t>bl</a:t>
            </a:r>
            <a:r>
              <a:rPr lang="es-ES" dirty="0"/>
              <a:t>e).</a:t>
            </a:r>
          </a:p>
          <a:p>
            <a:r>
              <a:rPr lang="es-ES" dirty="0"/>
              <a:t>En verbos terminados en -</a:t>
            </a:r>
            <a:r>
              <a:rPr lang="es-ES" dirty="0">
                <a:solidFill>
                  <a:schemeClr val="accent6"/>
                </a:solidFill>
              </a:rPr>
              <a:t>bir </a:t>
            </a:r>
            <a:r>
              <a:rPr lang="es-ES" dirty="0"/>
              <a:t>(escri</a:t>
            </a:r>
            <a:r>
              <a:rPr lang="es-ES" dirty="0">
                <a:solidFill>
                  <a:schemeClr val="accent6"/>
                </a:solidFill>
              </a:rPr>
              <a:t>bir</a:t>
            </a:r>
            <a:r>
              <a:rPr lang="es-ES" dirty="0"/>
              <a:t>), excepto hervir, servir, vivir.</a:t>
            </a:r>
          </a:p>
          <a:p>
            <a:r>
              <a:rPr lang="es-ES" dirty="0"/>
              <a:t>En verbos terminados en -</a:t>
            </a:r>
            <a:r>
              <a:rPr lang="es-ES" dirty="0" err="1">
                <a:solidFill>
                  <a:schemeClr val="accent6"/>
                </a:solidFill>
              </a:rPr>
              <a:t>buir</a:t>
            </a:r>
            <a:r>
              <a:rPr lang="es-ES" dirty="0"/>
              <a:t> (contri</a:t>
            </a:r>
            <a:r>
              <a:rPr lang="es-ES" dirty="0">
                <a:solidFill>
                  <a:schemeClr val="accent6"/>
                </a:solidFill>
              </a:rPr>
              <a:t>buir</a:t>
            </a:r>
            <a:r>
              <a:rPr lang="es-ES" dirty="0"/>
              <a:t>).</a:t>
            </a:r>
          </a:p>
          <a:p>
            <a:r>
              <a:rPr lang="es-ES" dirty="0"/>
              <a:t>En verbos terminados en -</a:t>
            </a:r>
            <a:r>
              <a:rPr lang="es-ES" dirty="0">
                <a:solidFill>
                  <a:schemeClr val="accent6"/>
                </a:solidFill>
              </a:rPr>
              <a:t>aba</a:t>
            </a:r>
            <a:r>
              <a:rPr lang="es-ES" dirty="0"/>
              <a:t> (cant</a:t>
            </a:r>
            <a:r>
              <a:rPr lang="es-ES" dirty="0">
                <a:solidFill>
                  <a:schemeClr val="accent6"/>
                </a:solidFill>
              </a:rPr>
              <a:t>aba</a:t>
            </a:r>
            <a:r>
              <a:rPr lang="es-ES" dirty="0"/>
              <a:t>).</a:t>
            </a:r>
          </a:p>
          <a:p>
            <a:r>
              <a:rPr lang="es-ES" dirty="0"/>
              <a:t>En palabras terminadas en -</a:t>
            </a:r>
            <a:r>
              <a:rPr lang="es-ES" dirty="0" err="1">
                <a:solidFill>
                  <a:schemeClr val="accent6"/>
                </a:solidFill>
              </a:rPr>
              <a:t>bilidad</a:t>
            </a:r>
            <a:r>
              <a:rPr lang="es-ES" dirty="0">
                <a:solidFill>
                  <a:schemeClr val="accent6"/>
                </a:solidFill>
              </a:rPr>
              <a:t> </a:t>
            </a:r>
            <a:r>
              <a:rPr lang="es-ES" dirty="0"/>
              <a:t>(posi</a:t>
            </a:r>
            <a:r>
              <a:rPr lang="es-ES" dirty="0">
                <a:solidFill>
                  <a:schemeClr val="accent6"/>
                </a:solidFill>
              </a:rPr>
              <a:t>bilidad</a:t>
            </a:r>
            <a:r>
              <a:rPr lang="es-ES" dirty="0"/>
              <a:t>), excepto movilidad.</a:t>
            </a:r>
          </a:p>
          <a:p>
            <a:endParaRPr lang="es-ES" b="1" dirty="0"/>
          </a:p>
          <a:p>
            <a:r>
              <a:rPr lang="es-ES" sz="2000" b="1" dirty="0">
                <a:solidFill>
                  <a:schemeClr val="accent2"/>
                </a:solidFill>
              </a:rPr>
              <a:t>Se escriben con </a:t>
            </a:r>
            <a:r>
              <a:rPr lang="es-ES" sz="2000" b="1" dirty="0">
                <a:solidFill>
                  <a:srgbClr val="FFC000"/>
                </a:solidFill>
              </a:rPr>
              <a:t>v</a:t>
            </a:r>
          </a:p>
          <a:p>
            <a:endParaRPr lang="es-ES" b="1" dirty="0">
              <a:solidFill>
                <a:srgbClr val="FFC000"/>
              </a:solidFill>
            </a:endParaRPr>
          </a:p>
          <a:p>
            <a:r>
              <a:rPr lang="es-ES" dirty="0"/>
              <a:t>En pretéritos de </a:t>
            </a:r>
            <a:r>
              <a:rPr lang="es-ES" dirty="0">
                <a:solidFill>
                  <a:srgbClr val="FFC000"/>
                </a:solidFill>
              </a:rPr>
              <a:t>andar</a:t>
            </a:r>
            <a:r>
              <a:rPr lang="es-ES" dirty="0"/>
              <a:t>,</a:t>
            </a:r>
            <a:r>
              <a:rPr lang="es-ES" b="1" dirty="0">
                <a:solidFill>
                  <a:srgbClr val="FFC000"/>
                </a:solidFill>
              </a:rPr>
              <a:t> </a:t>
            </a:r>
            <a:r>
              <a:rPr lang="es-ES" dirty="0">
                <a:solidFill>
                  <a:srgbClr val="FFC000"/>
                </a:solidFill>
              </a:rPr>
              <a:t>estar</a:t>
            </a:r>
            <a:r>
              <a:rPr lang="es-ES" dirty="0"/>
              <a:t>, </a:t>
            </a:r>
            <a:r>
              <a:rPr lang="es-ES" dirty="0">
                <a:solidFill>
                  <a:srgbClr val="FFC000"/>
                </a:solidFill>
              </a:rPr>
              <a:t>tener</a:t>
            </a:r>
            <a:r>
              <a:rPr lang="es-ES" b="1" dirty="0">
                <a:solidFill>
                  <a:srgbClr val="FFC000"/>
                </a:solidFill>
              </a:rPr>
              <a:t> </a:t>
            </a:r>
            <a:r>
              <a:rPr lang="es-ES" dirty="0"/>
              <a:t>(andu</a:t>
            </a:r>
            <a:r>
              <a:rPr lang="es-ES" dirty="0">
                <a:solidFill>
                  <a:srgbClr val="FFC000"/>
                </a:solidFill>
              </a:rPr>
              <a:t>ve</a:t>
            </a:r>
            <a:r>
              <a:rPr lang="es-ES" dirty="0"/>
              <a:t>, estu</a:t>
            </a:r>
            <a:r>
              <a:rPr lang="es-ES" dirty="0">
                <a:solidFill>
                  <a:srgbClr val="FFC000"/>
                </a:solidFill>
              </a:rPr>
              <a:t>ve</a:t>
            </a:r>
            <a:r>
              <a:rPr lang="es-ES" dirty="0"/>
              <a:t>, tu</a:t>
            </a:r>
            <a:r>
              <a:rPr lang="es-ES" dirty="0">
                <a:solidFill>
                  <a:srgbClr val="FFC000"/>
                </a:solidFill>
              </a:rPr>
              <a:t>ve</a:t>
            </a:r>
            <a:r>
              <a:rPr lang="es-ES" dirty="0"/>
              <a:t>).</a:t>
            </a:r>
          </a:p>
          <a:p>
            <a:r>
              <a:rPr lang="es-ES" dirty="0"/>
              <a:t>En el presente del verbo </a:t>
            </a:r>
            <a:r>
              <a:rPr lang="es-ES" dirty="0">
                <a:solidFill>
                  <a:srgbClr val="FFC000"/>
                </a:solidFill>
              </a:rPr>
              <a:t>ir </a:t>
            </a:r>
            <a:r>
              <a:rPr lang="es-ES" dirty="0"/>
              <a:t>(</a:t>
            </a:r>
            <a:r>
              <a:rPr lang="es-ES" dirty="0">
                <a:solidFill>
                  <a:srgbClr val="FFC000"/>
                </a:solidFill>
              </a:rPr>
              <a:t>v</a:t>
            </a:r>
            <a:r>
              <a:rPr lang="es-ES" dirty="0"/>
              <a:t>oy), excepto imperfecto (iban).</a:t>
            </a:r>
          </a:p>
          <a:p>
            <a:r>
              <a:rPr lang="es-ES" dirty="0"/>
              <a:t>En adjetivos terminados en </a:t>
            </a:r>
            <a:r>
              <a:rPr lang="es-ES" b="1" dirty="0"/>
              <a:t>–</a:t>
            </a:r>
            <a:r>
              <a:rPr lang="es-ES" dirty="0" err="1">
                <a:solidFill>
                  <a:srgbClr val="FFC000"/>
                </a:solidFill>
              </a:rPr>
              <a:t>ivo</a:t>
            </a:r>
            <a:r>
              <a:rPr lang="es-ES" dirty="0"/>
              <a:t> (construct</a:t>
            </a:r>
            <a:r>
              <a:rPr lang="es-ES" dirty="0">
                <a:solidFill>
                  <a:srgbClr val="FFC000"/>
                </a:solidFill>
              </a:rPr>
              <a:t>ivo</a:t>
            </a:r>
            <a:r>
              <a:rPr lang="es-ES" dirty="0"/>
              <a:t>),</a:t>
            </a:r>
            <a:r>
              <a:rPr lang="es-ES" b="1" dirty="0"/>
              <a:t> </a:t>
            </a:r>
            <a:r>
              <a:rPr lang="es-ES" dirty="0"/>
              <a:t>-</a:t>
            </a:r>
            <a:r>
              <a:rPr lang="es-ES" dirty="0">
                <a:solidFill>
                  <a:srgbClr val="FFC000"/>
                </a:solidFill>
              </a:rPr>
              <a:t>ave</a:t>
            </a:r>
            <a:r>
              <a:rPr lang="es-ES" b="1" dirty="0"/>
              <a:t> </a:t>
            </a:r>
            <a:r>
              <a:rPr lang="es-ES" dirty="0"/>
              <a:t>(su</a:t>
            </a:r>
            <a:r>
              <a:rPr lang="es-ES" dirty="0">
                <a:solidFill>
                  <a:srgbClr val="FFC000"/>
                </a:solidFill>
              </a:rPr>
              <a:t>ave</a:t>
            </a:r>
            <a:r>
              <a:rPr lang="es-ES" dirty="0"/>
              <a:t>), -</a:t>
            </a:r>
            <a:r>
              <a:rPr lang="es-ES" dirty="0">
                <a:solidFill>
                  <a:srgbClr val="FFC000"/>
                </a:solidFill>
              </a:rPr>
              <a:t>avo</a:t>
            </a:r>
            <a:r>
              <a:rPr lang="es-ES" dirty="0"/>
              <a:t>, (long</a:t>
            </a:r>
            <a:r>
              <a:rPr lang="es-ES" dirty="0">
                <a:solidFill>
                  <a:srgbClr val="FFC000"/>
                </a:solidFill>
              </a:rPr>
              <a:t>evo</a:t>
            </a:r>
            <a:r>
              <a:rPr lang="es-ES" dirty="0"/>
              <a:t>).</a:t>
            </a:r>
          </a:p>
          <a:p>
            <a:r>
              <a:rPr lang="es-ES" dirty="0"/>
              <a:t>En palabras con prefijos </a:t>
            </a:r>
            <a:r>
              <a:rPr lang="es-ES" dirty="0" err="1">
                <a:solidFill>
                  <a:srgbClr val="FFC000"/>
                </a:solidFill>
              </a:rPr>
              <a:t>eva</a:t>
            </a:r>
            <a:r>
              <a:rPr lang="es-ES" dirty="0">
                <a:solidFill>
                  <a:srgbClr val="FFC000"/>
                </a:solidFill>
              </a:rPr>
              <a:t> </a:t>
            </a:r>
            <a:r>
              <a:rPr lang="en-US" dirty="0"/>
              <a:t>(</a:t>
            </a:r>
            <a:r>
              <a:rPr lang="en-US" dirty="0" err="1">
                <a:solidFill>
                  <a:srgbClr val="FFC000"/>
                </a:solidFill>
              </a:rPr>
              <a:t>eva</a:t>
            </a:r>
            <a:r>
              <a:rPr lang="en-US" dirty="0" err="1"/>
              <a:t>porar</a:t>
            </a:r>
            <a:r>
              <a:rPr lang="en-US" dirty="0"/>
              <a:t>), </a:t>
            </a:r>
            <a:r>
              <a:rPr lang="es-ES" dirty="0" err="1">
                <a:solidFill>
                  <a:srgbClr val="FFC000"/>
                </a:solidFill>
              </a:rPr>
              <a:t>eve</a:t>
            </a:r>
            <a:r>
              <a:rPr lang="es-ES" dirty="0"/>
              <a:t>- (</a:t>
            </a:r>
            <a:r>
              <a:rPr lang="es-ES" dirty="0">
                <a:solidFill>
                  <a:srgbClr val="FFC000"/>
                </a:solidFill>
              </a:rPr>
              <a:t>eve</a:t>
            </a:r>
            <a:r>
              <a:rPr lang="es-ES" dirty="0"/>
              <a:t>ntual), </a:t>
            </a:r>
            <a:r>
              <a:rPr lang="es-ES" dirty="0" err="1">
                <a:solidFill>
                  <a:srgbClr val="FFC000"/>
                </a:solidFill>
              </a:rPr>
              <a:t>evi</a:t>
            </a:r>
            <a:r>
              <a:rPr lang="es-ES" dirty="0"/>
              <a:t>- (</a:t>
            </a:r>
            <a:r>
              <a:rPr lang="es-ES" dirty="0">
                <a:solidFill>
                  <a:srgbClr val="FFC000"/>
                </a:solidFill>
              </a:rPr>
              <a:t>evi</a:t>
            </a:r>
            <a:r>
              <a:rPr lang="es-ES" dirty="0"/>
              <a:t>dente), </a:t>
            </a:r>
            <a:r>
              <a:rPr lang="es-ES" dirty="0">
                <a:solidFill>
                  <a:srgbClr val="FFC000"/>
                </a:solidFill>
              </a:rPr>
              <a:t>evo</a:t>
            </a:r>
            <a:r>
              <a:rPr lang="es-ES" dirty="0"/>
              <a:t>- (</a:t>
            </a:r>
            <a:r>
              <a:rPr lang="es-ES" dirty="0">
                <a:solidFill>
                  <a:srgbClr val="FFC000"/>
                </a:solidFill>
              </a:rPr>
              <a:t>evo</a:t>
            </a:r>
            <a:r>
              <a:rPr lang="es-ES" dirty="0"/>
              <a:t>lución). Después de </a:t>
            </a:r>
            <a:r>
              <a:rPr lang="es-ES" dirty="0">
                <a:solidFill>
                  <a:srgbClr val="FFC000"/>
                </a:solidFill>
              </a:rPr>
              <a:t>ad</a:t>
            </a:r>
            <a:r>
              <a:rPr lang="es-ES" dirty="0"/>
              <a:t>- (</a:t>
            </a:r>
            <a:r>
              <a:rPr lang="es-ES" dirty="0">
                <a:solidFill>
                  <a:srgbClr val="FFC000"/>
                </a:solidFill>
              </a:rPr>
              <a:t>adv</a:t>
            </a:r>
            <a:r>
              <a:rPr lang="es-ES" dirty="0"/>
              <a:t>erbio)</a:t>
            </a:r>
            <a:r>
              <a:rPr lang="es-ES" b="1" dirty="0"/>
              <a:t> </a:t>
            </a:r>
            <a:r>
              <a:rPr lang="es-ES" dirty="0"/>
              <a:t>y</a:t>
            </a:r>
            <a:r>
              <a:rPr lang="es-ES" b="1" dirty="0"/>
              <a:t> </a:t>
            </a:r>
            <a:r>
              <a:rPr lang="es-ES" dirty="0">
                <a:solidFill>
                  <a:srgbClr val="FFC000"/>
                </a:solidFill>
              </a:rPr>
              <a:t>sub</a:t>
            </a:r>
            <a:r>
              <a:rPr lang="es-ES" dirty="0"/>
              <a:t>- (</a:t>
            </a:r>
            <a:r>
              <a:rPr lang="es-ES" dirty="0">
                <a:solidFill>
                  <a:srgbClr val="FFC000"/>
                </a:solidFill>
              </a:rPr>
              <a:t>subv</a:t>
            </a:r>
            <a:r>
              <a:rPr lang="es-ES" dirty="0"/>
              <a:t>ención).</a:t>
            </a:r>
            <a:r>
              <a:rPr lang="es-ES" dirty="0">
                <a:solidFill>
                  <a:srgbClr val="FFC000"/>
                </a:solidFill>
              </a:rPr>
              <a:t> </a:t>
            </a:r>
            <a:endParaRPr lang="es-ES" dirty="0"/>
          </a:p>
          <a:p>
            <a:r>
              <a:rPr lang="es-ES" dirty="0"/>
              <a:t> 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sz="2000" noProof="0" dirty="0"/>
          </a:p>
          <a:p>
            <a:endParaRPr lang="es-ES" sz="2000" dirty="0"/>
          </a:p>
          <a:p>
            <a:endParaRPr lang="es-ES" sz="2000" noProof="0" dirty="0"/>
          </a:p>
          <a:p>
            <a:endParaRPr lang="es-ES" sz="2000" dirty="0"/>
          </a:p>
          <a:p>
            <a:endParaRPr lang="es-ES" sz="2000" noProof="0" dirty="0"/>
          </a:p>
          <a:p>
            <a:endParaRPr lang="es-ES" sz="2000" dirty="0"/>
          </a:p>
          <a:p>
            <a:endParaRPr lang="es-ES" sz="2000" noProof="0" dirty="0"/>
          </a:p>
          <a:p>
            <a:endParaRPr lang="es-ES" sz="2000" dirty="0"/>
          </a:p>
          <a:p>
            <a:endParaRPr lang="es-ES" sz="2000" noProof="0" dirty="0"/>
          </a:p>
          <a:p>
            <a:endParaRPr lang="es-ES" sz="2000" noProof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74226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9799BB62-2B95-EC40-F732-682E75FA645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21A23"/>
          </a:solidFill>
          <a:ln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noProof="0" dirty="0"/>
          </a:p>
        </p:txBody>
      </p:sp>
      <p:pic>
        <p:nvPicPr>
          <p:cNvPr id="4" name="Imagen 3" descr="Icono&#10;&#10;El contenido generado por IA puede ser incorrecto.">
            <a:extLst>
              <a:ext uri="{FF2B5EF4-FFF2-40B4-BE49-F238E27FC236}">
                <a16:creationId xmlns:a16="http://schemas.microsoft.com/office/drawing/2014/main" id="{E738F72D-B077-5DB6-C1E3-2519017EF8C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6000" y="2709000"/>
            <a:ext cx="144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71727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TEMA DE OFFICE" val="M1HGeSOy"/>
  <p:tag name="ARTICULATE_SLIDE_THUMBNAIL_REFRESH" val="1"/>
  <p:tag name="ARTICULATE_SLIDE_COUNT" val="15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ersonalizado 4">
      <a:majorFont>
        <a:latin typeface="Proxima Nova"/>
        <a:ea typeface=""/>
        <a:cs typeface=""/>
      </a:majorFont>
      <a:minorFont>
        <a:latin typeface="Proxima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919b1ef-c0c3-4735-8fca-0928ec39d8d5}" enabled="0" method="" siteId="{f919b1ef-c0c3-4735-8fca-0928ec39d8d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11487</TotalTime>
  <Words>886</Words>
  <Application>Microsoft Office PowerPoint</Application>
  <PresentationFormat>Panorámica</PresentationFormat>
  <Paragraphs>123</Paragraphs>
  <Slides>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Aptos</vt:lpstr>
      <vt:lpstr>Arial</vt:lpstr>
      <vt:lpstr>Proxima Nova Extrabold</vt:lpstr>
      <vt:lpstr>Proxima Nova Medium</vt:lpstr>
      <vt:lpstr>Proxima Nova Semibold</vt:lpstr>
      <vt:lpstr>Wingdings</vt:lpstr>
      <vt:lpstr>Tema de Office</vt:lpstr>
      <vt:lpstr>Mirar con palabras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MunozGarcia, Elena</dc:creator>
  <cp:lastModifiedBy>Rodriguez, Evelin</cp:lastModifiedBy>
  <cp:revision>9</cp:revision>
  <dcterms:created xsi:type="dcterms:W3CDTF">2025-07-04T09:40:43Z</dcterms:created>
  <dcterms:modified xsi:type="dcterms:W3CDTF">2026-03-25T15:46:02Z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C7AEE66F-F6B1-43FE-82DD-EE015C50E044</vt:lpwstr>
  </property>
  <property fmtid="{D5CDD505-2E9C-101B-9397-08002B2CF9AE}" pid="3" name="ArticulatePath">
    <vt:lpwstr>https://mheducation-my.sharepoint.com/personal/elena_munozgarcia_mheducation_com/Documents/03_IA/01_CURSO IA PARA TODOS/Recursos graficos MK/Plantilla PPT/Plantilla PPT MHE</vt:lpwstr>
  </property>
</Properties>
</file>